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259" r:id="rId2"/>
    <p:sldId id="268" r:id="rId3"/>
    <p:sldId id="269" r:id="rId4"/>
    <p:sldId id="270" r:id="rId5"/>
    <p:sldId id="271" r:id="rId6"/>
    <p:sldId id="273" r:id="rId7"/>
    <p:sldId id="278" r:id="rId8"/>
    <p:sldId id="277" r:id="rId9"/>
    <p:sldId id="279" r:id="rId10"/>
    <p:sldId id="283" r:id="rId11"/>
    <p:sldId id="280" r:id="rId12"/>
    <p:sldId id="282" r:id="rId13"/>
    <p:sldId id="272" r:id="rId14"/>
    <p:sldId id="281" r:id="rId15"/>
    <p:sldId id="274" r:id="rId16"/>
    <p:sldId id="276" r:id="rId17"/>
    <p:sldId id="275" r:id="rId18"/>
  </p:sldIdLst>
  <p:sldSz cx="12192000" cy="6858000"/>
  <p:notesSz cx="6858000" cy="9144000"/>
  <p:defaultTextStyle>
    <a:defPPr>
      <a:defRPr lang="nl-BE"/>
    </a:defPPr>
    <a:lvl1pPr algn="l" rtl="0" fontAlgn="base">
      <a:spcBef>
        <a:spcPct val="0"/>
      </a:spcBef>
      <a:spcAft>
        <a:spcPct val="0"/>
      </a:spcAft>
      <a:defRPr kern="1200">
        <a:solidFill>
          <a:schemeClr val="tx1"/>
        </a:solidFill>
        <a:latin typeface="Arial" charset="0"/>
        <a:ea typeface="ＭＳ Ｐゴシック" charset="0"/>
        <a:cs typeface="Arial" charset="0"/>
      </a:defRPr>
    </a:lvl1pPr>
    <a:lvl2pPr marL="457200" algn="l" rtl="0" fontAlgn="base">
      <a:spcBef>
        <a:spcPct val="0"/>
      </a:spcBef>
      <a:spcAft>
        <a:spcPct val="0"/>
      </a:spcAft>
      <a:defRPr kern="1200">
        <a:solidFill>
          <a:schemeClr val="tx1"/>
        </a:solidFill>
        <a:latin typeface="Arial" charset="0"/>
        <a:ea typeface="ＭＳ Ｐゴシック" charset="0"/>
        <a:cs typeface="Arial" charset="0"/>
      </a:defRPr>
    </a:lvl2pPr>
    <a:lvl3pPr marL="914400" algn="l" rtl="0" fontAlgn="base">
      <a:spcBef>
        <a:spcPct val="0"/>
      </a:spcBef>
      <a:spcAft>
        <a:spcPct val="0"/>
      </a:spcAft>
      <a:defRPr kern="1200">
        <a:solidFill>
          <a:schemeClr val="tx1"/>
        </a:solidFill>
        <a:latin typeface="Arial" charset="0"/>
        <a:ea typeface="ＭＳ Ｐゴシック" charset="0"/>
        <a:cs typeface="Arial" charset="0"/>
      </a:defRPr>
    </a:lvl3pPr>
    <a:lvl4pPr marL="1371600" algn="l" rtl="0" fontAlgn="base">
      <a:spcBef>
        <a:spcPct val="0"/>
      </a:spcBef>
      <a:spcAft>
        <a:spcPct val="0"/>
      </a:spcAft>
      <a:defRPr kern="1200">
        <a:solidFill>
          <a:schemeClr val="tx1"/>
        </a:solidFill>
        <a:latin typeface="Arial" charset="0"/>
        <a:ea typeface="ＭＳ Ｐゴシック" charset="0"/>
        <a:cs typeface="Arial" charset="0"/>
      </a:defRPr>
    </a:lvl4pPr>
    <a:lvl5pPr marL="1828800" algn="l"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4746"/>
    <a:srgbClr val="4F4F4F"/>
    <a:srgbClr val="141313"/>
    <a:srgbClr val="62616E"/>
    <a:srgbClr val="323030"/>
    <a:srgbClr val="811A20"/>
    <a:srgbClr val="18233A"/>
    <a:srgbClr val="631D1D"/>
    <a:srgbClr val="053C7B"/>
    <a:srgbClr val="ACD6E6"/>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48" autoAdjust="0"/>
    <p:restoredTop sz="90984" autoAdjust="0"/>
  </p:normalViewPr>
  <p:slideViewPr>
    <p:cSldViewPr>
      <p:cViewPr varScale="1">
        <p:scale>
          <a:sx n="101" d="100"/>
          <a:sy n="101" d="100"/>
        </p:scale>
        <p:origin x="312" y="108"/>
      </p:cViewPr>
      <p:guideLst>
        <p:guide orient="horz" pos="2160"/>
        <p:guide pos="3840"/>
      </p:guideLst>
    </p:cSldViewPr>
  </p:slideViewPr>
  <p:notesTextViewPr>
    <p:cViewPr>
      <p:scale>
        <a:sx n="3" d="2"/>
        <a:sy n="3" d="2"/>
      </p:scale>
      <p:origin x="0" y="0"/>
    </p:cViewPr>
  </p:notesTextViewPr>
  <p:notesViewPr>
    <p:cSldViewPr>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_Production\TVX2019\08_acr_study_content_corpus\acm_mm2019_content_corpus_featur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_Production\TVX2019\08_acr_study_content_corpus\acm_mm2019_content_corpus_feature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dLbls>
            <c:dLbl>
              <c:idx val="0"/>
              <c:layout>
                <c:manualLayout>
                  <c:x val="-0.19208714564885002"/>
                  <c:y val="-4.6330745115193937E-2"/>
                </c:manualLayout>
              </c:layout>
              <c:tx>
                <c:rich>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Courier New" panose="02070309020205020404" pitchFamily="49" charset="0"/>
                        <a:ea typeface="+mn-ea"/>
                        <a:cs typeface="Courier New" panose="02070309020205020404" pitchFamily="49" charset="0"/>
                      </a:defRPr>
                    </a:pPr>
                    <a:r>
                      <a:rPr lang="en-US" dirty="0" smtClean="0"/>
                      <a:t>bus</a:t>
                    </a:r>
                    <a:endParaRPr lang="en-US" dirty="0"/>
                  </a:p>
                </c:rich>
              </c:tx>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Courier New" panose="02070309020205020404" pitchFamily="49" charset="0"/>
                      <a:ea typeface="+mn-ea"/>
                      <a:cs typeface="Courier New" panose="02070309020205020404" pitchFamily="49" charset="0"/>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8.303219106957424E-2"/>
                      <c:h val="7.8634441528142307E-2"/>
                    </c:manualLayout>
                  </c15:layout>
                </c:ext>
                <c:ext xmlns:c16="http://schemas.microsoft.com/office/drawing/2014/chart" uri="{C3380CC4-5D6E-409C-BE32-E72D297353CC}">
                  <c16:uniqueId val="{00000000-F713-499E-83C2-046A326A8E54}"/>
                </c:ext>
              </c:extLst>
            </c:dLbl>
            <c:dLbl>
              <c:idx val="1"/>
              <c:layout>
                <c:manualLayout>
                  <c:x val="-9.5342801775946312E-2"/>
                  <c:y val="8.0983887430737742E-2"/>
                </c:manualLayout>
              </c:layout>
              <c:tx>
                <c:rich>
                  <a:bodyPr/>
                  <a:lstStyle/>
                  <a:p>
                    <a:fld id="{34BB6BE2-F34A-4147-A2F5-488011E02CAE}"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1-F713-499E-83C2-046A326A8E54}"/>
                </c:ext>
              </c:extLst>
            </c:dLbl>
            <c:dLbl>
              <c:idx val="2"/>
              <c:layout/>
              <c:tx>
                <c:rich>
                  <a:bodyPr/>
                  <a:lstStyle/>
                  <a:p>
                    <a:fld id="{7DDC5EBD-F8B1-479D-9EBC-F616CD2AE982}"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2-F713-499E-83C2-046A326A8E54}"/>
                </c:ext>
              </c:extLst>
            </c:dLbl>
            <c:dLbl>
              <c:idx val="3"/>
              <c:layout>
                <c:manualLayout>
                  <c:x val="1.4257446791113652E-2"/>
                  <c:y val="2.5428331875182352E-2"/>
                </c:manualLayout>
              </c:layout>
              <c:tx>
                <c:rich>
                  <a:bodyPr/>
                  <a:lstStyle/>
                  <a:p>
                    <a:fld id="{FE96018B-4CB2-4639-88FE-117D61B4ADE5}"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3-F713-499E-83C2-046A326A8E54}"/>
                </c:ext>
              </c:extLst>
            </c:dLbl>
            <c:dLbl>
              <c:idx val="4"/>
              <c:layout>
                <c:manualLayout>
                  <c:x val="-1.5581556978275065E-2"/>
                  <c:y val="-0.16901611256926219"/>
                </c:manualLayout>
              </c:layout>
              <c:tx>
                <c:rich>
                  <a:bodyPr/>
                  <a:lstStyle/>
                  <a:p>
                    <a:r>
                      <a:rPr lang="en-US" dirty="0" err="1" smtClean="0"/>
                      <a:t>mcircus</a:t>
                    </a:r>
                    <a:endParaRPr lang="en-US" dirty="0"/>
                  </a:p>
                </c:rich>
              </c:tx>
              <c:dLblPos val="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F713-499E-83C2-046A326A8E54}"/>
                </c:ext>
              </c:extLst>
            </c:dLbl>
            <c:dLbl>
              <c:idx val="5"/>
              <c:layout>
                <c:manualLayout>
                  <c:x val="-7.7315802814367826E-2"/>
                  <c:y val="-0.2662383347914844"/>
                </c:manualLayout>
              </c:layout>
              <c:tx>
                <c:rich>
                  <a:bodyPr/>
                  <a:lstStyle/>
                  <a:p>
                    <a:r>
                      <a:rPr lang="en-US" dirty="0" err="1" smtClean="0"/>
                      <a:t>poolhall</a:t>
                    </a:r>
                    <a:endParaRPr lang="en-US" dirty="0"/>
                  </a:p>
                </c:rich>
              </c:tx>
              <c:dLblPos val="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F713-499E-83C2-046A326A8E54}"/>
                </c:ext>
              </c:extLst>
            </c:dLbl>
            <c:dLbl>
              <c:idx val="6"/>
              <c:layout>
                <c:manualLayout>
                  <c:x val="2.2532931047169742E-3"/>
                  <c:y val="-0.11346055701370662"/>
                </c:manualLayout>
              </c:layout>
              <c:tx>
                <c:rich>
                  <a:bodyPr/>
                  <a:lstStyle/>
                  <a:p>
                    <a:fld id="{4F437726-3E50-4951-AE5D-6639F1A9D056}"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6-F713-499E-83C2-046A326A8E54}"/>
                </c:ext>
              </c:extLst>
            </c:dLbl>
            <c:dLbl>
              <c:idx val="7"/>
              <c:layout>
                <c:manualLayout>
                  <c:x val="-9.1142345524566515E-2"/>
                  <c:y val="-0.23846055701370666"/>
                </c:manualLayout>
              </c:layout>
              <c:tx>
                <c:rich>
                  <a:bodyPr/>
                  <a:lstStyle/>
                  <a:p>
                    <a:fld id="{38BDE2CC-D564-44EA-AC81-714946BB5EAD}"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7-F713-499E-83C2-046A326A8E54}"/>
                </c:ext>
              </c:extLst>
            </c:dLbl>
            <c:dLbl>
              <c:idx val="8"/>
              <c:layout/>
              <c:tx>
                <c:rich>
                  <a:bodyPr/>
                  <a:lstStyle/>
                  <a:p>
                    <a:fld id="{29A843FD-1577-4DDE-AFA9-CA20B4B167D4}"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8-F713-499E-83C2-046A326A8E5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Courier New" panose="02070309020205020404" pitchFamily="49" charset="0"/>
                    <a:ea typeface="+mn-ea"/>
                    <a:cs typeface="Courier New" panose="02070309020205020404" pitchFamily="49" charset="0"/>
                  </a:defRPr>
                </a:pPr>
                <a:endParaRPr lang="en-US"/>
              </a:p>
            </c:txPr>
            <c:dLblPos val="b"/>
            <c:showLegendKey val="0"/>
            <c:showVal val="0"/>
            <c:showCatName val="0"/>
            <c:showSerName val="0"/>
            <c:showPercent val="0"/>
            <c:showBubbleSize val="0"/>
            <c:showLeaderLines val="0"/>
            <c:extLst>
              <c:ext xmlns:c15="http://schemas.microsoft.com/office/drawing/2012/chart" uri="{CE6537A1-D6FC-4f65-9D91-7224C49458BB}">
                <c15:layout/>
                <c15:showDataLabelsRange val="1"/>
                <c15:showLeaderLines val="1"/>
                <c15:leaderLines>
                  <c:spPr>
                    <a:ln w="9525" cap="flat" cmpd="sng" algn="ctr">
                      <a:solidFill>
                        <a:schemeClr val="tx1">
                          <a:lumMod val="35000"/>
                          <a:lumOff val="65000"/>
                        </a:schemeClr>
                      </a:solidFill>
                      <a:round/>
                    </a:ln>
                    <a:effectLst/>
                  </c:spPr>
                </c15:leaderLines>
              </c:ext>
            </c:extLst>
          </c:dLbls>
          <c:xVal>
            <c:numRef>
              <c:f>'low-level features'!$E$2:$E$10</c:f>
              <c:numCache>
                <c:formatCode>General</c:formatCode>
                <c:ptCount val="9"/>
                <c:pt idx="0">
                  <c:v>22.42</c:v>
                </c:pt>
                <c:pt idx="1">
                  <c:v>30.731400000000001</c:v>
                </c:pt>
                <c:pt idx="2">
                  <c:v>36.9587</c:v>
                </c:pt>
                <c:pt idx="3">
                  <c:v>36.287300000000002</c:v>
                </c:pt>
                <c:pt idx="4">
                  <c:v>58.954599999999999</c:v>
                </c:pt>
                <c:pt idx="5">
                  <c:v>52.573799999999999</c:v>
                </c:pt>
                <c:pt idx="6">
                  <c:v>34.902500000000003</c:v>
                </c:pt>
                <c:pt idx="7">
                  <c:v>28.586500000000001</c:v>
                </c:pt>
                <c:pt idx="8">
                  <c:v>55.531199999999998</c:v>
                </c:pt>
              </c:numCache>
            </c:numRef>
          </c:xVal>
          <c:yVal>
            <c:numRef>
              <c:f>'low-level features'!$F$2:$F$10</c:f>
              <c:numCache>
                <c:formatCode>General</c:formatCode>
                <c:ptCount val="9"/>
                <c:pt idx="0">
                  <c:v>20.507100000000001</c:v>
                </c:pt>
                <c:pt idx="1">
                  <c:v>13.2</c:v>
                </c:pt>
                <c:pt idx="2">
                  <c:v>70.240700000000004</c:v>
                </c:pt>
                <c:pt idx="3">
                  <c:v>7.8327400000000003</c:v>
                </c:pt>
                <c:pt idx="4">
                  <c:v>13.479900000000001</c:v>
                </c:pt>
                <c:pt idx="5">
                  <c:v>18.869</c:v>
                </c:pt>
                <c:pt idx="6">
                  <c:v>14.2803</c:v>
                </c:pt>
                <c:pt idx="7">
                  <c:v>12.6631</c:v>
                </c:pt>
                <c:pt idx="8">
                  <c:v>13.0223</c:v>
                </c:pt>
              </c:numCache>
            </c:numRef>
          </c:yVal>
          <c:smooth val="0"/>
          <c:extLst>
            <c:ext xmlns:c15="http://schemas.microsoft.com/office/drawing/2012/chart" uri="{02D57815-91ED-43cb-92C2-25804820EDAC}">
              <c15:datalabelsRange>
                <c15:f>'low-level features'!$B$2:$B$10</c15:f>
                <c15:dlblRangeCache>
                  <c:ptCount val="9"/>
                  <c:pt idx="0">
                    <c:v>bus*</c:v>
                  </c:pt>
                  <c:pt idx="1">
                    <c:v>preacher</c:v>
                  </c:pt>
                  <c:pt idx="2">
                    <c:v>meridian1</c:v>
                  </c:pt>
                  <c:pt idx="3">
                    <c:v>meridian3</c:v>
                  </c:pt>
                  <c:pt idx="4">
                    <c:v>mcircus*</c:v>
                  </c:pt>
                  <c:pt idx="5">
                    <c:v>poolhall*</c:v>
                  </c:pt>
                  <c:pt idx="6">
                    <c:v>elections</c:v>
                  </c:pt>
                  <c:pt idx="7">
                    <c:v>journalist</c:v>
                  </c:pt>
                  <c:pt idx="8">
                    <c:v>obama</c:v>
                  </c:pt>
                </c15:dlblRangeCache>
              </c15:datalabelsRange>
            </c:ext>
            <c:ext xmlns:c16="http://schemas.microsoft.com/office/drawing/2014/chart" uri="{C3380CC4-5D6E-409C-BE32-E72D297353CC}">
              <c16:uniqueId val="{00000009-F713-499E-83C2-046A326A8E54}"/>
            </c:ext>
          </c:extLst>
        </c:ser>
        <c:dLbls>
          <c:showLegendKey val="0"/>
          <c:showVal val="1"/>
          <c:showCatName val="0"/>
          <c:showSerName val="0"/>
          <c:showPercent val="0"/>
          <c:showBubbleSize val="0"/>
        </c:dLbls>
        <c:axId val="693267536"/>
        <c:axId val="693267952"/>
      </c:scatterChart>
      <c:valAx>
        <c:axId val="69326753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Spatial Information (SI)</a:t>
                </a:r>
              </a:p>
            </c:rich>
          </c:tx>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3267952"/>
        <c:crosses val="autoZero"/>
        <c:crossBetween val="midCat"/>
      </c:valAx>
      <c:valAx>
        <c:axId val="6932679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Temporal</a:t>
                </a:r>
                <a:r>
                  <a:rPr lang="en-US" sz="1400" baseline="0"/>
                  <a:t> Information (TI)</a:t>
                </a:r>
                <a:endParaRPr lang="en-US" sz="1400"/>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prstDash val="solid"/>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3267536"/>
        <c:crosses val="autoZero"/>
        <c:crossBetween val="midCat"/>
      </c:valAx>
      <c:spPr>
        <a:noFill/>
        <a:ln>
          <a:noFill/>
        </a:ln>
        <a:effectLst/>
      </c:spPr>
    </c:plotArea>
    <c:plotVisOnly val="1"/>
    <c:dispBlanksAs val="gap"/>
    <c:showDLblsOverMax val="0"/>
  </c:chart>
  <c:spPr>
    <a:solidFill>
      <a:schemeClr val="bg1"/>
    </a:solidFill>
    <a:ln w="9525" cap="flat" cmpd="sng" algn="ctr">
      <a:noFill/>
      <a:prstDash val="solid"/>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dLbls>
            <c:dLbl>
              <c:idx val="0"/>
              <c:layout>
                <c:manualLayout>
                  <c:x val="-0.12251298026998962"/>
                  <c:y val="0.10876166520851552"/>
                </c:manualLayout>
              </c:layout>
              <c:tx>
                <c:rich>
                  <a:bodyPr/>
                  <a:lstStyle/>
                  <a:p>
                    <a:r>
                      <a:rPr lang="en-US" dirty="0" smtClean="0"/>
                      <a:t>bus</a:t>
                    </a:r>
                    <a:endParaRPr lang="en-US" dirty="0"/>
                  </a:p>
                </c:rich>
              </c:tx>
              <c:dLblPos val="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400A-4F57-AFF1-449582239AC0}"/>
                </c:ext>
              </c:extLst>
            </c:dLbl>
            <c:dLbl>
              <c:idx val="1"/>
              <c:layout>
                <c:manualLayout>
                  <c:x val="0.12139148494288673"/>
                  <c:y val="-1.3192621755613882E-3"/>
                </c:manualLayout>
              </c:layout>
              <c:tx>
                <c:rich>
                  <a:bodyPr/>
                  <a:lstStyle/>
                  <a:p>
                    <a:fld id="{76B56172-20F4-47DC-B702-CAE02A452A7D}"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1-400A-4F57-AFF1-449582239AC0}"/>
                </c:ext>
              </c:extLst>
            </c:dLbl>
            <c:dLbl>
              <c:idx val="2"/>
              <c:layout>
                <c:manualLayout>
                  <c:x val="-8.5534868889052415E-2"/>
                  <c:y val="0.28468759113444142"/>
                </c:manualLayout>
              </c:layout>
              <c:tx>
                <c:rich>
                  <a:bodyPr/>
                  <a:lstStyle/>
                  <a:p>
                    <a:fld id="{3CB0D929-9F8D-4633-822D-C1F7E6563FDC}"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2-400A-4F57-AFF1-449582239AC0}"/>
                </c:ext>
              </c:extLst>
            </c:dLbl>
            <c:dLbl>
              <c:idx val="3"/>
              <c:layout>
                <c:manualLayout>
                  <c:x val="-0.11658367470421339"/>
                  <c:y val="-0.22457166812481774"/>
                </c:manualLayout>
              </c:layout>
              <c:tx>
                <c:rich>
                  <a:bodyPr/>
                  <a:lstStyle/>
                  <a:p>
                    <a:fld id="{4B36A381-7F46-496D-A232-4A4C27E2166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3-400A-4F57-AFF1-449582239AC0}"/>
                </c:ext>
              </c:extLst>
            </c:dLbl>
            <c:dLbl>
              <c:idx val="4"/>
              <c:layout>
                <c:manualLayout>
                  <c:x val="6.1001954194977961E-2"/>
                  <c:y val="-2.3494459025955091E-3"/>
                </c:manualLayout>
              </c:layout>
              <c:tx>
                <c:rich>
                  <a:bodyPr/>
                  <a:lstStyle/>
                  <a:p>
                    <a:r>
                      <a:rPr lang="en-US" dirty="0" err="1" smtClean="0"/>
                      <a:t>mcircus</a:t>
                    </a:r>
                    <a:endParaRPr lang="en-US" dirty="0"/>
                  </a:p>
                </c:rich>
              </c:tx>
              <c:dLblPos val="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400A-4F57-AFF1-449582239AC0}"/>
                </c:ext>
              </c:extLst>
            </c:dLbl>
            <c:dLbl>
              <c:idx val="5"/>
              <c:layout/>
              <c:tx>
                <c:rich>
                  <a:bodyPr/>
                  <a:lstStyle/>
                  <a:p>
                    <a:r>
                      <a:rPr lang="en-US" smtClean="0"/>
                      <a:t>poolhall</a:t>
                    </a:r>
                    <a:endParaRPr lang="en-US"/>
                  </a:p>
                </c:rich>
              </c:tx>
              <c:dLblPos val="b"/>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400A-4F57-AFF1-449582239AC0}"/>
                </c:ext>
              </c:extLst>
            </c:dLbl>
            <c:dLbl>
              <c:idx val="6"/>
              <c:layout/>
              <c:tx>
                <c:rich>
                  <a:bodyPr/>
                  <a:lstStyle/>
                  <a:p>
                    <a:fld id="{E31E8030-B442-4F72-8A0E-BD00C1BCC17A}"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6-400A-4F57-AFF1-449582239AC0}"/>
                </c:ext>
              </c:extLst>
            </c:dLbl>
            <c:dLbl>
              <c:idx val="7"/>
              <c:layout>
                <c:manualLayout>
                  <c:x val="2.1007187185713934E-2"/>
                  <c:y val="0.14579870224555264"/>
                </c:manualLayout>
              </c:layout>
              <c:tx>
                <c:rich>
                  <a:bodyPr/>
                  <a:lstStyle/>
                  <a:p>
                    <a:fld id="{894B1ED5-53B6-4903-B1A2-659C826E9F2D}"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7-400A-4F57-AFF1-449582239AC0}"/>
                </c:ext>
              </c:extLst>
            </c:dLbl>
            <c:dLbl>
              <c:idx val="8"/>
              <c:layout/>
              <c:tx>
                <c:rich>
                  <a:bodyPr/>
                  <a:lstStyle/>
                  <a:p>
                    <a:fld id="{84A83FAF-52BD-4C52-A3A0-A3DB6846D84F}"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8-400A-4F57-AFF1-449582239AC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Courier New" panose="02070309020205020404" pitchFamily="49" charset="0"/>
                    <a:ea typeface="+mn-ea"/>
                    <a:cs typeface="Courier New" panose="02070309020205020404" pitchFamily="49" charset="0"/>
                  </a:defRPr>
                </a:pPr>
                <a:endParaRPr lang="en-US"/>
              </a:p>
            </c:txPr>
            <c:dLblPos val="b"/>
            <c:showLegendKey val="0"/>
            <c:showVal val="0"/>
            <c:showCatName val="0"/>
            <c:showSerName val="0"/>
            <c:showPercent val="0"/>
            <c:showBubbleSize val="0"/>
            <c:showLeaderLines val="0"/>
            <c:extLst>
              <c:ext xmlns:c15="http://schemas.microsoft.com/office/drawing/2012/chart" uri="{CE6537A1-D6FC-4f65-9D91-7224C49458BB}">
                <c15:layout/>
                <c15:showDataLabelsRange val="1"/>
                <c15:showLeaderLines val="1"/>
                <c15:leaderLines>
                  <c:spPr>
                    <a:ln w="9525" cap="flat" cmpd="sng" algn="ctr">
                      <a:solidFill>
                        <a:schemeClr val="tx1">
                          <a:lumMod val="35000"/>
                          <a:lumOff val="65000"/>
                        </a:schemeClr>
                      </a:solidFill>
                      <a:round/>
                    </a:ln>
                    <a:effectLst/>
                  </c:spPr>
                </c15:leaderLines>
              </c:ext>
            </c:extLst>
          </c:dLbls>
          <c:xVal>
            <c:numRef>
              <c:f>'low-level features'!$C$2:$C$10</c:f>
              <c:numCache>
                <c:formatCode>General</c:formatCode>
                <c:ptCount val="9"/>
                <c:pt idx="0">
                  <c:v>18.606372</c:v>
                </c:pt>
                <c:pt idx="1">
                  <c:v>44.361978000000001</c:v>
                </c:pt>
                <c:pt idx="2">
                  <c:v>19.501162999999998</c:v>
                </c:pt>
                <c:pt idx="3">
                  <c:v>15.748362</c:v>
                </c:pt>
                <c:pt idx="4">
                  <c:v>34.756501</c:v>
                </c:pt>
                <c:pt idx="5">
                  <c:v>53.200757000000003</c:v>
                </c:pt>
                <c:pt idx="6">
                  <c:v>26.893401999999998</c:v>
                </c:pt>
                <c:pt idx="7">
                  <c:v>22.822638999999999</c:v>
                </c:pt>
                <c:pt idx="8">
                  <c:v>104.49876399999999</c:v>
                </c:pt>
              </c:numCache>
            </c:numRef>
          </c:xVal>
          <c:yVal>
            <c:numRef>
              <c:f>'low-level features'!$D$2:$D$10</c:f>
              <c:numCache>
                <c:formatCode>General</c:formatCode>
                <c:ptCount val="9"/>
                <c:pt idx="0">
                  <c:v>68.73</c:v>
                </c:pt>
                <c:pt idx="1">
                  <c:v>89.72</c:v>
                </c:pt>
                <c:pt idx="2">
                  <c:v>68.17</c:v>
                </c:pt>
                <c:pt idx="3">
                  <c:v>87.42</c:v>
                </c:pt>
                <c:pt idx="4">
                  <c:v>119.03</c:v>
                </c:pt>
                <c:pt idx="5">
                  <c:v>77.05</c:v>
                </c:pt>
                <c:pt idx="6">
                  <c:v>116.12</c:v>
                </c:pt>
                <c:pt idx="7">
                  <c:v>68.52</c:v>
                </c:pt>
                <c:pt idx="8">
                  <c:v>120.54</c:v>
                </c:pt>
              </c:numCache>
            </c:numRef>
          </c:yVal>
          <c:smooth val="0"/>
          <c:extLst>
            <c:ext xmlns:c15="http://schemas.microsoft.com/office/drawing/2012/chart" uri="{02D57815-91ED-43cb-92C2-25804820EDAC}">
              <c15:datalabelsRange>
                <c15:f>'low-level features'!$B$2:$B$10</c15:f>
                <c15:dlblRangeCache>
                  <c:ptCount val="9"/>
                  <c:pt idx="0">
                    <c:v>bus*</c:v>
                  </c:pt>
                  <c:pt idx="1">
                    <c:v>preacher</c:v>
                  </c:pt>
                  <c:pt idx="2">
                    <c:v>meridian1</c:v>
                  </c:pt>
                  <c:pt idx="3">
                    <c:v>meridian3</c:v>
                  </c:pt>
                  <c:pt idx="4">
                    <c:v>mcircus*</c:v>
                  </c:pt>
                  <c:pt idx="5">
                    <c:v>poolhall*</c:v>
                  </c:pt>
                  <c:pt idx="6">
                    <c:v>elections</c:v>
                  </c:pt>
                  <c:pt idx="7">
                    <c:v>journalist</c:v>
                  </c:pt>
                  <c:pt idx="8">
                    <c:v>obama</c:v>
                  </c:pt>
                </c15:dlblRangeCache>
              </c15:datalabelsRange>
            </c:ext>
            <c:ext xmlns:c16="http://schemas.microsoft.com/office/drawing/2014/chart" uri="{C3380CC4-5D6E-409C-BE32-E72D297353CC}">
              <c16:uniqueId val="{00000009-400A-4F57-AFF1-449582239AC0}"/>
            </c:ext>
          </c:extLst>
        </c:ser>
        <c:dLbls>
          <c:showLegendKey val="0"/>
          <c:showVal val="0"/>
          <c:showCatName val="0"/>
          <c:showSerName val="0"/>
          <c:showPercent val="0"/>
          <c:showBubbleSize val="0"/>
        </c:dLbls>
        <c:axId val="355035407"/>
        <c:axId val="40637359"/>
      </c:scatterChart>
      <c:valAx>
        <c:axId val="355035407"/>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Colorfulness</a:t>
                </a:r>
              </a:p>
            </c:rich>
          </c:tx>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637359"/>
        <c:crosses val="autoZero"/>
        <c:crossBetween val="midCat"/>
      </c:valAx>
      <c:valAx>
        <c:axId val="4063735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Luminance</a:t>
                </a:r>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5035407"/>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5B32C1D-D4E7-44A8-AE6F-A93F3239C697}" type="datetimeFigureOut">
              <a:rPr lang="en-US" smtClean="0"/>
              <a:t>10/23/2019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E5C95D1-57B3-4A80-81C0-9E576D2F9C82}" type="slidenum">
              <a:rPr lang="en-US" smtClean="0"/>
              <a:t>‹#›</a:t>
            </a:fld>
            <a:endParaRPr lang="en-US"/>
          </a:p>
        </p:txBody>
      </p:sp>
    </p:spTree>
    <p:extLst>
      <p:ext uri="{BB962C8B-B14F-4D97-AF65-F5344CB8AC3E}">
        <p14:creationId xmlns:p14="http://schemas.microsoft.com/office/powerpoint/2010/main" val="6411316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34D8A6-E91F-2349-9524-29B4C5A5DC24}" type="datetimeFigureOut">
              <a:rPr lang="nl-NL" smtClean="0"/>
              <a:t>23-10-2019</a:t>
            </a:fld>
            <a:endParaRPr lang="nl-NL"/>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621A2C-3C7C-D545-A329-5793AF5DBC8F}" type="slidenum">
              <a:rPr lang="nl-NL" smtClean="0"/>
              <a:t>‹#›</a:t>
            </a:fld>
            <a:endParaRPr lang="nl-NL"/>
          </a:p>
        </p:txBody>
      </p:sp>
    </p:spTree>
    <p:extLst>
      <p:ext uri="{BB962C8B-B14F-4D97-AF65-F5344CB8AC3E}">
        <p14:creationId xmlns:p14="http://schemas.microsoft.com/office/powerpoint/2010/main" val="10686278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this talk deals with the topic of video quality and how video is subjectively perceived by human viewers. O</a:t>
            </a:r>
            <a:r>
              <a:rPr lang="en-US" dirty="0" smtClean="0"/>
              <a:t>ur research question was …</a:t>
            </a:r>
          </a:p>
          <a:p>
            <a:endParaRPr lang="en-US" dirty="0" smtClean="0"/>
          </a:p>
          <a:p>
            <a:r>
              <a:rPr lang="en-US" dirty="0" smtClean="0"/>
              <a:t>If</a:t>
            </a:r>
            <a:r>
              <a:rPr lang="en-US" baseline="0" dirty="0" smtClean="0"/>
              <a:t> not, streaming bitrate could be saved and hence the OTT streaming cost (in terms of network bandwidth consumption) could be reduced.</a:t>
            </a:r>
          </a:p>
          <a:p>
            <a:endParaRPr lang="en-US" baseline="0" dirty="0" smtClean="0"/>
          </a:p>
          <a:p>
            <a:r>
              <a:rPr lang="en-US" baseline="0" dirty="0" smtClean="0"/>
              <a:t>We wanted to investigate our research question specifically in the context of talking heads video footage, with which we refer to video shots featuring a person who is typically framed from the waste up and who is talking towards the camera. This type of footage </a:t>
            </a:r>
            <a:r>
              <a:rPr lang="en-US" sz="1200" b="0" i="0" u="none" strike="noStrike" kern="1200" baseline="0" dirty="0" smtClean="0">
                <a:solidFill>
                  <a:schemeClr val="tx1"/>
                </a:solidFill>
                <a:latin typeface="+mn-lt"/>
                <a:ea typeface="+mn-ea"/>
                <a:cs typeface="+mn-cs"/>
              </a:rPr>
              <a:t>commonly appears in various video genres like newscasts, interviews, talk shows, dialogue scenes in films, online lectures, documentaries, and so on.</a:t>
            </a:r>
            <a:endParaRPr lang="en-US" dirty="0"/>
          </a:p>
        </p:txBody>
      </p:sp>
      <p:sp>
        <p:nvSpPr>
          <p:cNvPr id="4" name="Slide Number Placeholder 3"/>
          <p:cNvSpPr>
            <a:spLocks noGrp="1"/>
          </p:cNvSpPr>
          <p:nvPr>
            <p:ph type="sldNum" sz="quarter" idx="10"/>
          </p:nvPr>
        </p:nvSpPr>
        <p:spPr/>
        <p:txBody>
          <a:bodyPr/>
          <a:lstStyle/>
          <a:p>
            <a:fld id="{02621A2C-3C7C-D545-A329-5793AF5DBC8F}" type="slidenum">
              <a:rPr lang="nl-NL" smtClean="0"/>
              <a:t>2</a:t>
            </a:fld>
            <a:endParaRPr lang="nl-NL"/>
          </a:p>
        </p:txBody>
      </p:sp>
    </p:spTree>
    <p:extLst>
      <p:ext uri="{BB962C8B-B14F-4D97-AF65-F5344CB8AC3E}">
        <p14:creationId xmlns:p14="http://schemas.microsoft.com/office/powerpoint/2010/main" val="728619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Of course, any video quality research needs a content corpus, and</a:t>
            </a:r>
            <a:r>
              <a:rPr lang="en-US" baseline="0" dirty="0" smtClean="0"/>
              <a:t> this slides shows the corpus that we compiled for this study. The corpus comprises videos from VRT, a Belgian public broadcaster, from Netflix and from NTIA (</a:t>
            </a:r>
            <a:r>
              <a:rPr lang="en-US" dirty="0" smtClean="0"/>
              <a:t>National Telecommunications and Information Administration</a:t>
            </a:r>
            <a:r>
              <a:rPr lang="en-US" baseline="0" dirty="0" smtClean="0"/>
              <a:t>), which is a telecommunications agency from the US government.</a:t>
            </a:r>
          </a:p>
          <a:p>
            <a:endParaRPr lang="en-US" baseline="0" dirty="0" smtClean="0"/>
          </a:p>
          <a:p>
            <a:r>
              <a:rPr lang="en-US" baseline="0" dirty="0" smtClean="0"/>
              <a:t>The video screenshots also show the positions of the contours and the bounding boxes that we applied to segment the foreground object from the scene. Each video clip involves one talking person (English speech) as foreground object.</a:t>
            </a:r>
            <a:endParaRPr lang="en-US" dirty="0" smtClean="0"/>
          </a:p>
          <a:p>
            <a:endParaRPr lang="en-US" sz="1200" b="0" i="0" u="none" strike="noStrike" kern="1200" baseline="0" dirty="0" smtClean="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In terms of source quality, you can see that our corpus is quite diverse, ranging from legacy 576i broadcast quality (720x 576 pixels, interlaced) up to native 4K.</a:t>
            </a:r>
          </a:p>
          <a:p>
            <a:endParaRPr lang="en-US" sz="1200" b="0" i="0" u="none" strike="noStrike" kern="1200" baseline="0" dirty="0" smtClean="0">
              <a:solidFill>
                <a:schemeClr val="tx1"/>
              </a:solidFill>
              <a:latin typeface="+mn-lt"/>
              <a:ea typeface="+mn-ea"/>
              <a:cs typeface="+mn-cs"/>
            </a:endParaRPr>
          </a:p>
          <a:p>
            <a:r>
              <a:rPr lang="en-US" dirty="0" smtClean="0"/>
              <a:t>The inclusion of lower-quality video in our content corpus is by design. Fluctuating source quality is a reality, especially in the OTT video streaming landscape (e.g., User-Generated Video, legacy footage). Therefore, we wanted to investigate how the proposed OBV paradigm fares with respectively high and lower-quality source material.</a:t>
            </a:r>
            <a:endParaRPr lang="en-US" dirty="0"/>
          </a:p>
        </p:txBody>
      </p:sp>
      <p:sp>
        <p:nvSpPr>
          <p:cNvPr id="4" name="Slide Number Placeholder 3"/>
          <p:cNvSpPr>
            <a:spLocks noGrp="1"/>
          </p:cNvSpPr>
          <p:nvPr>
            <p:ph type="sldNum" sz="quarter" idx="10"/>
          </p:nvPr>
        </p:nvSpPr>
        <p:spPr/>
        <p:txBody>
          <a:bodyPr/>
          <a:lstStyle/>
          <a:p>
            <a:fld id="{02621A2C-3C7C-D545-A329-5793AF5DBC8F}" type="slidenum">
              <a:rPr lang="nl-NL" smtClean="0"/>
              <a:t>12</a:t>
            </a:fld>
            <a:endParaRPr lang="nl-NL"/>
          </a:p>
        </p:txBody>
      </p:sp>
    </p:spTree>
    <p:extLst>
      <p:ext uri="{BB962C8B-B14F-4D97-AF65-F5344CB8AC3E}">
        <p14:creationId xmlns:p14="http://schemas.microsoft.com/office/powerpoint/2010/main" val="966422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graphs shows that our content corpus is also</a:t>
            </a:r>
            <a:r>
              <a:rPr lang="en-US" baseline="0" dirty="0" smtClean="0"/>
              <a:t> quite diverse in terms of low-level objective features. Here, the Spatial Information (SI) metric is an indicator of the visual complexity of the scene, whereas the Temporal Information (TI) metric summarizes corresponding pixel differences across successive frames; jointly, these metrics objectively estimate compression complexity. </a:t>
            </a:r>
            <a:r>
              <a:rPr lang="en-US" sz="1200" b="0" i="0" u="none" strike="noStrike" kern="1200" baseline="0" dirty="0" smtClean="0">
                <a:solidFill>
                  <a:schemeClr val="tx1"/>
                </a:solidFill>
                <a:latin typeface="+mn-lt"/>
                <a:ea typeface="+mn-ea"/>
                <a:cs typeface="+mn-cs"/>
              </a:rPr>
              <a:t>The colorfulness score is based on the methodology proposed by </a:t>
            </a:r>
            <a:r>
              <a:rPr lang="en-US" sz="1200" b="0" i="0" u="none" strike="noStrike" kern="1200" baseline="0" dirty="0" err="1" smtClean="0">
                <a:solidFill>
                  <a:schemeClr val="tx1"/>
                </a:solidFill>
                <a:latin typeface="+mn-lt"/>
                <a:ea typeface="+mn-ea"/>
                <a:cs typeface="+mn-cs"/>
              </a:rPr>
              <a:t>Hasler</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Süsstrunk</a:t>
            </a:r>
            <a:r>
              <a:rPr lang="en-US" sz="1200" b="0" i="0" u="none" strike="noStrike" kern="1200" baseline="0" dirty="0" smtClean="0">
                <a:solidFill>
                  <a:schemeClr val="tx1"/>
                </a:solidFill>
                <a:latin typeface="+mn-lt"/>
                <a:ea typeface="+mn-ea"/>
                <a:cs typeface="+mn-cs"/>
              </a:rPr>
              <a:t>. The Obama clip has a “highly colorful” score, whereas all other videos range from “slightly colorful” to “quite colorful”. Finally, the luminance quantification is calculated as the average </a:t>
            </a:r>
            <a:r>
              <a:rPr lang="en-US" sz="1200" b="0" i="0" u="none" strike="noStrike" kern="1200" baseline="0" dirty="0" err="1" smtClean="0">
                <a:solidFill>
                  <a:schemeClr val="tx1"/>
                </a:solidFill>
                <a:latin typeface="+mn-lt"/>
                <a:ea typeface="+mn-ea"/>
                <a:cs typeface="+mn-cs"/>
              </a:rPr>
              <a:t>luma</a:t>
            </a:r>
            <a:r>
              <a:rPr lang="en-US" sz="1200" b="0" i="0" u="none" strike="noStrike" kern="1200" baseline="0" dirty="0" smtClean="0">
                <a:solidFill>
                  <a:schemeClr val="tx1"/>
                </a:solidFill>
                <a:latin typeface="+mn-lt"/>
                <a:ea typeface="+mn-ea"/>
                <a:cs typeface="+mn-cs"/>
              </a:rPr>
              <a:t> value across all pixels and frames of a video fragment (i.e., higher values denote brighter videos).</a:t>
            </a:r>
            <a:endParaRPr lang="en-US" dirty="0"/>
          </a:p>
        </p:txBody>
      </p:sp>
      <p:sp>
        <p:nvSpPr>
          <p:cNvPr id="4" name="Slide Number Placeholder 3"/>
          <p:cNvSpPr>
            <a:spLocks noGrp="1"/>
          </p:cNvSpPr>
          <p:nvPr>
            <p:ph type="sldNum" sz="quarter" idx="10"/>
          </p:nvPr>
        </p:nvSpPr>
        <p:spPr/>
        <p:txBody>
          <a:bodyPr/>
          <a:lstStyle/>
          <a:p>
            <a:fld id="{02621A2C-3C7C-D545-A329-5793AF5DBC8F}" type="slidenum">
              <a:rPr lang="nl-NL" smtClean="0"/>
              <a:t>13</a:t>
            </a:fld>
            <a:endParaRPr lang="nl-NL"/>
          </a:p>
        </p:txBody>
      </p:sp>
    </p:spTree>
    <p:extLst>
      <p:ext uri="{BB962C8B-B14F-4D97-AF65-F5344CB8AC3E}">
        <p14:creationId xmlns:p14="http://schemas.microsoft.com/office/powerpoint/2010/main" val="3605428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Background quality distribution (CRF value box plots visualizing interquartile ranges) and bitrate savings (OBV at median CRF vs traditional encoding at CRF 23) for contour (in purple) vs bounding box (in red).</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These charts reveal:</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For each individual video and both object representation methods, the expected trend of CRF values increasing monotonically from the </a:t>
            </a:r>
            <a:r>
              <a:rPr lang="en-US" sz="1200" b="0" i="0" u="none" strike="noStrike" kern="1200" baseline="0" dirty="0" err="1" smtClean="0">
                <a:solidFill>
                  <a:schemeClr val="tx1"/>
                </a:solidFill>
                <a:latin typeface="+mn-lt"/>
                <a:ea typeface="+mn-ea"/>
                <a:cs typeface="+mn-cs"/>
              </a:rPr>
              <a:t>NoDiff</a:t>
            </a:r>
            <a:r>
              <a:rPr lang="en-US" sz="1200" b="0" i="0" u="none" strike="noStrike" kern="1200" baseline="0" dirty="0" smtClean="0">
                <a:solidFill>
                  <a:schemeClr val="tx1"/>
                </a:solidFill>
                <a:latin typeface="+mn-lt"/>
                <a:ea typeface="+mn-ea"/>
                <a:cs typeface="+mn-cs"/>
              </a:rPr>
              <a:t> up to the </a:t>
            </a:r>
            <a:r>
              <a:rPr lang="en-US" sz="1200" b="0" i="0" u="none" strike="noStrike" kern="1200" baseline="0" dirty="0" err="1" smtClean="0">
                <a:solidFill>
                  <a:schemeClr val="tx1"/>
                </a:solidFill>
                <a:latin typeface="+mn-lt"/>
                <a:ea typeface="+mn-ea"/>
                <a:cs typeface="+mn-cs"/>
              </a:rPr>
              <a:t>StillAcc</a:t>
            </a:r>
            <a:r>
              <a:rPr lang="en-US" sz="1200" b="0" i="0" u="none" strike="noStrike" kern="1200" baseline="0" dirty="0" smtClean="0">
                <a:solidFill>
                  <a:schemeClr val="tx1"/>
                </a:solidFill>
                <a:latin typeface="+mn-lt"/>
                <a:ea typeface="+mn-ea"/>
                <a:cs typeface="+mn-cs"/>
              </a:rPr>
              <a:t> task</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On the other hand, CRF differences between the </a:t>
            </a:r>
            <a:r>
              <a:rPr lang="en-US" sz="1200" b="0" i="0" u="none" strike="noStrike" kern="1200" baseline="0" dirty="0" err="1" smtClean="0">
                <a:solidFill>
                  <a:schemeClr val="tx1"/>
                </a:solidFill>
                <a:latin typeface="+mn-lt"/>
                <a:ea typeface="+mn-ea"/>
                <a:cs typeface="+mn-cs"/>
              </a:rPr>
              <a:t>StillAcc</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CostAdj</a:t>
            </a:r>
            <a:r>
              <a:rPr lang="en-US" sz="1200" b="0" i="0" u="none" strike="noStrike" kern="1200" baseline="0" dirty="0" smtClean="0">
                <a:solidFill>
                  <a:schemeClr val="tx1"/>
                </a:solidFill>
                <a:latin typeface="+mn-lt"/>
                <a:ea typeface="+mn-ea"/>
                <a:cs typeface="+mn-cs"/>
              </a:rPr>
              <a:t> tasks are small per individual condition; conditions even exist where the median </a:t>
            </a:r>
            <a:r>
              <a:rPr lang="en-US" sz="1200" b="0" i="0" u="none" strike="noStrike" kern="1200" baseline="0" dirty="0" err="1" smtClean="0">
                <a:solidFill>
                  <a:schemeClr val="tx1"/>
                </a:solidFill>
                <a:latin typeface="+mn-lt"/>
                <a:ea typeface="+mn-ea"/>
                <a:cs typeface="+mn-cs"/>
              </a:rPr>
              <a:t>CostAdj</a:t>
            </a:r>
            <a:r>
              <a:rPr lang="en-US" sz="1200" b="0" i="0" u="none" strike="noStrike" kern="1200" baseline="0" dirty="0" smtClean="0">
                <a:solidFill>
                  <a:schemeClr val="tx1"/>
                </a:solidFill>
                <a:latin typeface="+mn-lt"/>
                <a:ea typeface="+mn-ea"/>
                <a:cs typeface="+mn-cs"/>
              </a:rPr>
              <a:t> CRF value is below that of the </a:t>
            </a:r>
            <a:r>
              <a:rPr lang="en-US" sz="1200" b="0" i="0" u="none" strike="noStrike" kern="1200" baseline="0" dirty="0" err="1" smtClean="0">
                <a:solidFill>
                  <a:schemeClr val="tx1"/>
                </a:solidFill>
                <a:latin typeface="+mn-lt"/>
                <a:ea typeface="+mn-ea"/>
                <a:cs typeface="+mn-cs"/>
              </a:rPr>
              <a:t>StillAcc</a:t>
            </a:r>
            <a:r>
              <a:rPr lang="en-US" sz="1200" b="0" i="0" u="none" strike="noStrike" kern="1200" baseline="0" dirty="0" smtClean="0">
                <a:solidFill>
                  <a:schemeClr val="tx1"/>
                </a:solidFill>
                <a:latin typeface="+mn-lt"/>
                <a:ea typeface="+mn-ea"/>
                <a:cs typeface="+mn-cs"/>
              </a:rPr>
              <a:t> task. This finding can be attributed to the existence of a tipping point beyond which the relative bitrate bonus with each CRF increment becomes marginal while the relative perceptual penalty remains significant. Stated differently, quality keeps dropping with increasing CRF, yet resulting bitrate savings become ever smaller.</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The bounding box method clearly achieves higher bitrate savings compared to contour. This finding might seem counterintuitive, as the bounding box always includes part of the background that is not captured in the contour representation. However, the rectangular shape of the bounding box (padded with a fixed </a:t>
            </a:r>
            <a:r>
              <a:rPr lang="en-US" sz="1200" b="0" i="0" u="none" strike="noStrike" kern="1200" baseline="0" dirty="0" err="1" smtClean="0">
                <a:solidFill>
                  <a:schemeClr val="tx1"/>
                </a:solidFill>
                <a:latin typeface="+mn-lt"/>
                <a:ea typeface="+mn-ea"/>
                <a:cs typeface="+mn-cs"/>
              </a:rPr>
              <a:t>chroma</a:t>
            </a:r>
            <a:r>
              <a:rPr lang="en-US" sz="1200" b="0" i="0" u="none" strike="noStrike" kern="1200" baseline="0" dirty="0" smtClean="0">
                <a:solidFill>
                  <a:schemeClr val="tx1"/>
                </a:solidFill>
                <a:latin typeface="+mn-lt"/>
                <a:ea typeface="+mn-ea"/>
                <a:cs typeface="+mn-cs"/>
              </a:rPr>
              <a:t> value to denote transparency, see Section 3) allows for efficient macroblock alignment with the bounding box edges. In contrast, the more </a:t>
            </a:r>
            <a:r>
              <a:rPr lang="en-US" sz="1200" b="0" i="0" u="none" strike="noStrike" kern="1200" baseline="0" dirty="0" err="1" smtClean="0">
                <a:solidFill>
                  <a:schemeClr val="tx1"/>
                </a:solidFill>
                <a:latin typeface="+mn-lt"/>
                <a:ea typeface="+mn-ea"/>
                <a:cs typeface="+mn-cs"/>
              </a:rPr>
              <a:t>erractic</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egdes</a:t>
            </a:r>
            <a:r>
              <a:rPr lang="en-US" sz="1200" b="0" i="0" u="none" strike="noStrike" kern="1200" baseline="0" dirty="0" smtClean="0">
                <a:solidFill>
                  <a:schemeClr val="tx1"/>
                </a:solidFill>
                <a:latin typeface="+mn-lt"/>
                <a:ea typeface="+mn-ea"/>
                <a:cs typeface="+mn-cs"/>
              </a:rPr>
              <a:t> of an object’s exact outline force the video encoder to apply finer-grained macroblock partitioning, which hurts compression performance.</a:t>
            </a:r>
          </a:p>
          <a:p>
            <a:pPr marL="171450" indent="-171450">
              <a:buFont typeface="Arial" panose="020B0604020202020204" pitchFamily="34" charset="0"/>
              <a:buChar char="•"/>
            </a:pPr>
            <a:r>
              <a:rPr lang="en-US" dirty="0" smtClean="0"/>
              <a:t>Corpus-wide, substantial objective discrepancies with respect to quality reduction visibility and subjective acceptability turned out to exist. The two meridian videos are clearly the most demanding in terms of background quality. This was also confirmed by our</a:t>
            </a:r>
            <a:r>
              <a:rPr lang="en-US" baseline="0" dirty="0" smtClean="0"/>
              <a:t> qualitative data, which was gathered using a post-test semi-structured interview, in that the meridian backgrounds were described as “rich” [P02] and “</a:t>
            </a:r>
            <a:r>
              <a:rPr lang="en-US" baseline="0" dirty="0" err="1" smtClean="0"/>
              <a:t>filmlike</a:t>
            </a:r>
            <a:r>
              <a:rPr lang="en-US" baseline="0" dirty="0" smtClean="0"/>
              <a:t>” [P13, P15, P17, P18] with “high production value” [P10, P17, P18], “holding value in the scene as it sets the atmosphere” [P02, P17, P18] and thus “deserving to be seen in sufficient detail” [P08]</a:t>
            </a:r>
            <a:endParaRPr lang="en-US" dirty="0"/>
          </a:p>
        </p:txBody>
      </p:sp>
      <p:sp>
        <p:nvSpPr>
          <p:cNvPr id="4" name="Slide Number Placeholder 3"/>
          <p:cNvSpPr>
            <a:spLocks noGrp="1"/>
          </p:cNvSpPr>
          <p:nvPr>
            <p:ph type="sldNum" sz="quarter" idx="10"/>
          </p:nvPr>
        </p:nvSpPr>
        <p:spPr/>
        <p:txBody>
          <a:bodyPr/>
          <a:lstStyle/>
          <a:p>
            <a:fld id="{02621A2C-3C7C-D545-A329-5793AF5DBC8F}" type="slidenum">
              <a:rPr lang="nl-NL" smtClean="0"/>
              <a:t>14</a:t>
            </a:fld>
            <a:endParaRPr lang="nl-NL"/>
          </a:p>
        </p:txBody>
      </p:sp>
    </p:spTree>
    <p:extLst>
      <p:ext uri="{BB962C8B-B14F-4D97-AF65-F5344CB8AC3E}">
        <p14:creationId xmlns:p14="http://schemas.microsoft.com/office/powerpoint/2010/main" val="2383509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a:t>
            </a:r>
            <a:r>
              <a:rPr lang="en-US" baseline="0" dirty="0" smtClean="0"/>
              <a:t>m the table on this slide</a:t>
            </a:r>
            <a:r>
              <a:rPr lang="en-US" dirty="0" smtClean="0"/>
              <a:t>, we learn that traditional,</a:t>
            </a:r>
            <a:r>
              <a:rPr lang="en-US" baseline="0" dirty="0" smtClean="0"/>
              <a:t> frame-based H.264 encoding</a:t>
            </a:r>
            <a:r>
              <a:rPr lang="en-US" dirty="0" smtClean="0"/>
              <a:t> outperforms its four OBV competitors for each of the considered objective quality metrics (PSNR, SSIM, VMAF). This is not surprising, as the OBV versions utilize a lower quality background compared to the traditional setting. Similarly and again unsurprisingly, the objective quality scores for the </a:t>
            </a:r>
            <a:r>
              <a:rPr lang="en-US" dirty="0" err="1" smtClean="0"/>
              <a:t>BVDiff</a:t>
            </a:r>
            <a:r>
              <a:rPr lang="en-US" dirty="0" smtClean="0"/>
              <a:t> quality setting are consistently lower compared to the corresponding </a:t>
            </a:r>
            <a:r>
              <a:rPr lang="en-US" dirty="0" err="1" smtClean="0"/>
              <a:t>NoDiff</a:t>
            </a:r>
            <a:r>
              <a:rPr lang="en-US" dirty="0" smtClean="0"/>
              <a:t> values.</a:t>
            </a:r>
          </a:p>
          <a:p>
            <a:endParaRPr lang="en-US" dirty="0" smtClean="0"/>
          </a:p>
          <a:p>
            <a:r>
              <a:rPr lang="en-US" dirty="0" smtClean="0"/>
              <a:t>The question that we wanted</a:t>
            </a:r>
            <a:r>
              <a:rPr lang="en-US" baseline="0" dirty="0" smtClean="0"/>
              <a:t> to address with experiment 2 was </a:t>
            </a:r>
            <a:r>
              <a:rPr lang="en-US" dirty="0" smtClean="0"/>
              <a:t>whether these objectively measured differences in visual quality are actually perceived by human assessors.</a:t>
            </a:r>
            <a:endParaRPr lang="en-US" dirty="0"/>
          </a:p>
        </p:txBody>
      </p:sp>
      <p:sp>
        <p:nvSpPr>
          <p:cNvPr id="4" name="Slide Number Placeholder 3"/>
          <p:cNvSpPr>
            <a:spLocks noGrp="1"/>
          </p:cNvSpPr>
          <p:nvPr>
            <p:ph type="sldNum" sz="quarter" idx="10"/>
          </p:nvPr>
        </p:nvSpPr>
        <p:spPr/>
        <p:txBody>
          <a:bodyPr/>
          <a:lstStyle/>
          <a:p>
            <a:fld id="{02621A2C-3C7C-D545-A329-5793AF5DBC8F}" type="slidenum">
              <a:rPr lang="nl-NL" smtClean="0"/>
              <a:t>15</a:t>
            </a:fld>
            <a:endParaRPr lang="nl-NL"/>
          </a:p>
        </p:txBody>
      </p:sp>
    </p:spTree>
    <p:extLst>
      <p:ext uri="{BB962C8B-B14F-4D97-AF65-F5344CB8AC3E}">
        <p14:creationId xmlns:p14="http://schemas.microsoft.com/office/powerpoint/2010/main" val="3716295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Compared to frame-based video compression and for non-movie content, contour-based OBV succeeds in lowering bitrate requirements by up to 14 percent in our corpus (see Table 2) without incurring penalties in terms of perceived quality.</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 terms of impact and practical adoption, OBV-based video quality control could directly be steered by consumers (cf. experiment one) or could be enforced at server side, either to generally lower the load on the transportation network or in the context of differential service delivery (e.g., basic versus premium subscriptions). Furthermore, our OBV methodology supports various levels of deployment granularity, in that it could either be tailored to individual videos or, conversely, could operate on the level of aggregated video genres and types. In the latter case, the results presented in this paper form a first step towards automatically deriving optimal quality settings for talking heads backgrounds, for example by leveraging our results as ground truth for machine learning or predictive modelling purposes.</a:t>
            </a:r>
            <a:endParaRPr lang="en-US" dirty="0"/>
          </a:p>
        </p:txBody>
      </p:sp>
      <p:sp>
        <p:nvSpPr>
          <p:cNvPr id="4" name="Slide Number Placeholder 3"/>
          <p:cNvSpPr>
            <a:spLocks noGrp="1"/>
          </p:cNvSpPr>
          <p:nvPr>
            <p:ph type="sldNum" sz="quarter" idx="10"/>
          </p:nvPr>
        </p:nvSpPr>
        <p:spPr/>
        <p:txBody>
          <a:bodyPr/>
          <a:lstStyle/>
          <a:p>
            <a:fld id="{02621A2C-3C7C-D545-A329-5793AF5DBC8F}" type="slidenum">
              <a:rPr lang="nl-NL" smtClean="0"/>
              <a:t>17</a:t>
            </a:fld>
            <a:endParaRPr lang="nl-NL"/>
          </a:p>
        </p:txBody>
      </p:sp>
    </p:spTree>
    <p:extLst>
      <p:ext uri="{BB962C8B-B14F-4D97-AF65-F5344CB8AC3E}">
        <p14:creationId xmlns:p14="http://schemas.microsoft.com/office/powerpoint/2010/main" val="2933910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investigate our research question, we turned to</a:t>
            </a:r>
            <a:r>
              <a:rPr lang="en-US" baseline="0" dirty="0" smtClean="0"/>
              <a:t> our </a:t>
            </a:r>
            <a:r>
              <a:rPr lang="en-US" sz="1200" b="0" i="0" u="none" strike="noStrike" kern="1200" baseline="0" dirty="0" smtClean="0">
                <a:solidFill>
                  <a:schemeClr val="tx1"/>
                </a:solidFill>
                <a:latin typeface="+mn-lt"/>
                <a:ea typeface="+mn-ea"/>
                <a:cs typeface="+mn-cs"/>
              </a:rPr>
              <a:t>object-based video (OBV) paradigm that we introduced at ACM MM 2016.</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OBV revolves around the disassembly of a video scene into a background and one or more foreground objects, such that these scene components can be streamed independently and in variable quality.</a:t>
            </a:r>
            <a:endParaRPr lang="en-US" dirty="0" smtClean="0"/>
          </a:p>
          <a:p>
            <a:r>
              <a:rPr lang="en-US" dirty="0" smtClean="0"/>
              <a:t>In contrast, a classic </a:t>
            </a:r>
            <a:r>
              <a:rPr lang="en-US" i="1" dirty="0" smtClean="0"/>
              <a:t>frame-based</a:t>
            </a:r>
            <a:r>
              <a:rPr lang="en-US" dirty="0" smtClean="0"/>
              <a:t> video codec will enact a rather homogeneous bitrate and hence quality distribution over the integral visual scene.</a:t>
            </a:r>
          </a:p>
          <a:p>
            <a:endParaRPr lang="en-US" dirty="0"/>
          </a:p>
          <a:p>
            <a:r>
              <a:rPr lang="en-US" sz="1200" b="0" i="0" u="none" strike="noStrike" kern="1200" baseline="0" dirty="0" smtClean="0">
                <a:solidFill>
                  <a:schemeClr val="tx1"/>
                </a:solidFill>
                <a:latin typeface="+mn-lt"/>
                <a:ea typeface="+mn-ea"/>
                <a:cs typeface="+mn-cs"/>
              </a:rPr>
              <a:t>Pixels that do not belong to the corresponding back- or foreground are replaced by a fixed </a:t>
            </a:r>
            <a:r>
              <a:rPr lang="en-US" sz="1200" b="0" i="0" u="none" strike="noStrike" kern="1200" baseline="0" dirty="0" err="1" smtClean="0">
                <a:solidFill>
                  <a:schemeClr val="tx1"/>
                </a:solidFill>
                <a:latin typeface="+mn-lt"/>
                <a:ea typeface="+mn-ea"/>
                <a:cs typeface="+mn-cs"/>
              </a:rPr>
              <a:t>chroma</a:t>
            </a:r>
            <a:r>
              <a:rPr lang="en-US" sz="1200" b="0" i="0" u="none" strike="noStrike" kern="1200" baseline="0" dirty="0" smtClean="0">
                <a:solidFill>
                  <a:schemeClr val="tx1"/>
                </a:solidFill>
                <a:latin typeface="+mn-lt"/>
                <a:ea typeface="+mn-ea"/>
                <a:cs typeface="+mn-cs"/>
              </a:rPr>
              <a:t> value (typically green). At reception side, via </a:t>
            </a:r>
            <a:r>
              <a:rPr lang="en-US" sz="1200" b="0" i="0" u="none" strike="noStrike" kern="1200" baseline="0" dirty="0" err="1" smtClean="0">
                <a:solidFill>
                  <a:schemeClr val="tx1"/>
                </a:solidFill>
                <a:latin typeface="+mn-lt"/>
                <a:ea typeface="+mn-ea"/>
                <a:cs typeface="+mn-cs"/>
              </a:rPr>
              <a:t>WebGL</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chroma</a:t>
            </a:r>
            <a:r>
              <a:rPr lang="en-US" sz="1200" b="0" i="0" u="none" strike="noStrike" kern="1200" baseline="0" dirty="0" smtClean="0">
                <a:solidFill>
                  <a:schemeClr val="tx1"/>
                </a:solidFill>
                <a:latin typeface="+mn-lt"/>
                <a:ea typeface="+mn-ea"/>
                <a:cs typeface="+mn-cs"/>
              </a:rPr>
              <a:t> keying (commonly known as green screening), these </a:t>
            </a:r>
            <a:r>
              <a:rPr lang="en-US" sz="1200" b="0" i="0" u="none" strike="noStrike" kern="1200" baseline="0" dirty="0" err="1" smtClean="0">
                <a:solidFill>
                  <a:schemeClr val="tx1"/>
                </a:solidFill>
                <a:latin typeface="+mn-lt"/>
                <a:ea typeface="+mn-ea"/>
                <a:cs typeface="+mn-cs"/>
              </a:rPr>
              <a:t>chroma</a:t>
            </a:r>
            <a:r>
              <a:rPr lang="en-US" sz="1200" b="0" i="0" u="none" strike="noStrike" kern="1200" baseline="0" dirty="0" smtClean="0">
                <a:solidFill>
                  <a:schemeClr val="tx1"/>
                </a:solidFill>
                <a:latin typeface="+mn-lt"/>
                <a:ea typeface="+mn-ea"/>
                <a:cs typeface="+mn-cs"/>
              </a:rPr>
              <a:t> values are made transparent. Finally, the original video scene is recomposed by blending the processed object </a:t>
            </a:r>
            <a:r>
              <a:rPr lang="en-US" sz="1200" b="0" i="0" u="none" strike="noStrike" kern="1200" baseline="0" dirty="0" err="1" smtClean="0">
                <a:solidFill>
                  <a:schemeClr val="tx1"/>
                </a:solidFill>
                <a:latin typeface="+mn-lt"/>
                <a:ea typeface="+mn-ea"/>
                <a:cs typeface="+mn-cs"/>
              </a:rPr>
              <a:t>bitstreams</a:t>
            </a:r>
            <a:r>
              <a:rPr lang="en-US" sz="1200" b="0" i="0" u="none" strike="noStrike" kern="1200" baseline="0" dirty="0" smtClean="0">
                <a:solidFill>
                  <a:schemeClr val="tx1"/>
                </a:solidFill>
                <a:latin typeface="+mn-lt"/>
                <a:ea typeface="+mn-ea"/>
                <a:cs typeface="+mn-cs"/>
              </a:rPr>
              <a:t> in the appropriate order, on a frame-by-frame basis.</a:t>
            </a:r>
            <a:endParaRPr lang="en-US" dirty="0"/>
          </a:p>
        </p:txBody>
      </p:sp>
      <p:sp>
        <p:nvSpPr>
          <p:cNvPr id="4" name="Slide Number Placeholder 3"/>
          <p:cNvSpPr>
            <a:spLocks noGrp="1"/>
          </p:cNvSpPr>
          <p:nvPr>
            <p:ph type="sldNum" sz="quarter" idx="10"/>
          </p:nvPr>
        </p:nvSpPr>
        <p:spPr/>
        <p:txBody>
          <a:bodyPr/>
          <a:lstStyle/>
          <a:p>
            <a:fld id="{02621A2C-3C7C-D545-A329-5793AF5DBC8F}" type="slidenum">
              <a:rPr lang="nl-NL" smtClean="0"/>
              <a:t>3</a:t>
            </a:fld>
            <a:endParaRPr lang="nl-NL"/>
          </a:p>
        </p:txBody>
      </p:sp>
    </p:spTree>
    <p:extLst>
      <p:ext uri="{BB962C8B-B14F-4D97-AF65-F5344CB8AC3E}">
        <p14:creationId xmlns:p14="http://schemas.microsoft.com/office/powerpoint/2010/main" val="1917599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Of course, any video quality research needs a content corpus, and</a:t>
            </a:r>
            <a:r>
              <a:rPr lang="en-US" baseline="0" dirty="0" smtClean="0"/>
              <a:t> this slides shows the corpus that we compiled for this study. The corpus comprises videos from VRT, a Belgian public broadcaster, from Netflix and from NTIA (</a:t>
            </a:r>
            <a:r>
              <a:rPr lang="en-US" dirty="0" smtClean="0"/>
              <a:t>National Telecommunications and Information Administration</a:t>
            </a:r>
            <a:r>
              <a:rPr lang="en-US" baseline="0" dirty="0" smtClean="0"/>
              <a:t>), which is a telecommunications agency from the US government.</a:t>
            </a:r>
          </a:p>
          <a:p>
            <a:endParaRPr lang="en-US" baseline="0" dirty="0" smtClean="0"/>
          </a:p>
          <a:p>
            <a:r>
              <a:rPr lang="en-US" baseline="0" dirty="0" smtClean="0"/>
              <a:t>The video screenshots also show the positions of the contours and the bounding boxes that we applied to segment the foreground object from the scene. Each video clip involves one talking person (English speech) as foreground object.</a:t>
            </a:r>
            <a:endParaRPr lang="en-US" dirty="0" smtClean="0"/>
          </a:p>
          <a:p>
            <a:endParaRPr lang="en-US" sz="1200" b="0" i="0" u="none" strike="noStrike" kern="1200" baseline="0" dirty="0" smtClean="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In terms of source quality, you can see that our corpus is quite diverse, ranging from legacy 576i broadcast quality (720x 576 pixels, interlaced) up to native 4K.</a:t>
            </a:r>
          </a:p>
          <a:p>
            <a:endParaRPr lang="en-US" sz="1200" b="0" i="0" u="none" strike="noStrike" kern="1200" baseline="0" dirty="0" smtClean="0">
              <a:solidFill>
                <a:schemeClr val="tx1"/>
              </a:solidFill>
              <a:latin typeface="+mn-lt"/>
              <a:ea typeface="+mn-ea"/>
              <a:cs typeface="+mn-cs"/>
            </a:endParaRPr>
          </a:p>
          <a:p>
            <a:r>
              <a:rPr lang="en-US" dirty="0" smtClean="0"/>
              <a:t>The inclusion of lower-quality video in our content corpus is by design. Fluctuating source quality is a reality, especially in the OTT video streaming landscape (e.g., User-Generated Video, legacy footage). Therefore, we wanted to investigate how the proposed OBV paradigm fares with respectively high and lower-quality source material.</a:t>
            </a:r>
            <a:endParaRPr lang="en-US" dirty="0"/>
          </a:p>
        </p:txBody>
      </p:sp>
      <p:sp>
        <p:nvSpPr>
          <p:cNvPr id="4" name="Slide Number Placeholder 3"/>
          <p:cNvSpPr>
            <a:spLocks noGrp="1"/>
          </p:cNvSpPr>
          <p:nvPr>
            <p:ph type="sldNum" sz="quarter" idx="10"/>
          </p:nvPr>
        </p:nvSpPr>
        <p:spPr/>
        <p:txBody>
          <a:bodyPr/>
          <a:lstStyle/>
          <a:p>
            <a:fld id="{02621A2C-3C7C-D545-A329-5793AF5DBC8F}" type="slidenum">
              <a:rPr lang="nl-NL" smtClean="0"/>
              <a:t>4</a:t>
            </a:fld>
            <a:endParaRPr lang="nl-NL"/>
          </a:p>
        </p:txBody>
      </p:sp>
    </p:spTree>
    <p:extLst>
      <p:ext uri="{BB962C8B-B14F-4D97-AF65-F5344CB8AC3E}">
        <p14:creationId xmlns:p14="http://schemas.microsoft.com/office/powerpoint/2010/main" val="197719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strike="noStrike" kern="1200" baseline="0" dirty="0" smtClean="0">
                <a:solidFill>
                  <a:schemeClr val="tx1"/>
                </a:solidFill>
                <a:latin typeface="+mn-lt"/>
                <a:ea typeface="+mn-ea"/>
                <a:cs typeface="+mn-cs"/>
              </a:rPr>
              <a:t>Experiment 1:</a:t>
            </a:r>
          </a:p>
          <a:p>
            <a:pPr marL="171450" indent="-171450">
              <a:buFont typeface="Arial" panose="020B0604020202020204" pitchFamily="34" charset="0"/>
              <a:buChar char="•"/>
            </a:pPr>
            <a:r>
              <a:rPr lang="en-US" sz="1200" b="1" i="0" u="none" strike="noStrike" kern="1200" baseline="0" dirty="0" smtClean="0">
                <a:solidFill>
                  <a:schemeClr val="tx1"/>
                </a:solidFill>
                <a:latin typeface="+mn-lt"/>
                <a:ea typeface="+mn-ea"/>
                <a:cs typeface="+mn-cs"/>
              </a:rPr>
              <a:t>Dual screen setup </a:t>
            </a:r>
            <a:r>
              <a:rPr lang="en-US" sz="1200" b="0" i="0" u="none" strike="noStrike" kern="1200" baseline="0" dirty="0" smtClean="0">
                <a:solidFill>
                  <a:schemeClr val="tx1"/>
                </a:solidFill>
                <a:latin typeface="+mn-lt"/>
                <a:ea typeface="+mn-ea"/>
                <a:cs typeface="+mn-cs"/>
              </a:rPr>
              <a:t>to perceptually compare traditional (at CRF 23) versus object-based video coding</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OBV foreground always streamed at maximal quality (CRF 23)</a:t>
            </a:r>
          </a:p>
          <a:p>
            <a:pPr marL="171450" indent="-171450">
              <a:buFont typeface="Arial" panose="020B0604020202020204" pitchFamily="34" charset="0"/>
              <a:buChar char="•"/>
            </a:pPr>
            <a:r>
              <a:rPr lang="en-US" sz="1200" b="1" i="0" u="none" strike="noStrike" kern="1200" baseline="0" dirty="0" smtClean="0">
                <a:solidFill>
                  <a:schemeClr val="tx1"/>
                </a:solidFill>
                <a:latin typeface="+mn-lt"/>
                <a:ea typeface="+mn-ea"/>
                <a:cs typeface="+mn-cs"/>
              </a:rPr>
              <a:t>OBV background quality could be freely adjusted </a:t>
            </a:r>
            <a:r>
              <a:rPr lang="en-US" sz="1200" b="0" i="0" u="none" strike="noStrike" kern="1200" baseline="0" dirty="0" smtClean="0">
                <a:solidFill>
                  <a:schemeClr val="tx1"/>
                </a:solidFill>
                <a:latin typeface="+mn-lt"/>
                <a:ea typeface="+mn-ea"/>
                <a:cs typeface="+mn-cs"/>
              </a:rPr>
              <a:t>(CRF 23 up to CRF 38)</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Step-by-step decrease background quality to identify thresholds: </a:t>
            </a:r>
            <a:r>
              <a:rPr lang="en-US" sz="1200" b="1" i="0" u="none" strike="noStrike" kern="1200" baseline="0" dirty="0" smtClean="0">
                <a:solidFill>
                  <a:schemeClr val="tx1"/>
                </a:solidFill>
                <a:latin typeface="+mn-lt"/>
                <a:ea typeface="+mn-ea"/>
                <a:cs typeface="+mn-cs"/>
              </a:rPr>
              <a:t>No Difference </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NoDiff</a:t>
            </a:r>
            <a:r>
              <a:rPr lang="en-US" sz="1200" b="0"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Barely Visible Differences </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BVDiff</a:t>
            </a:r>
            <a:r>
              <a:rPr lang="en-US" sz="1200" b="0"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Still Acceptable </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StillAcc</a:t>
            </a:r>
            <a:r>
              <a:rPr lang="en-US" sz="1200" b="0"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Cost Adjusted </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CostAdj</a:t>
            </a:r>
            <a:r>
              <a:rPr lang="en-US" sz="1200" b="0" i="0" u="none" strike="noStrike" kern="1200" baseline="0" dirty="0" smtClean="0">
                <a:solidFill>
                  <a:schemeClr val="tx1"/>
                </a:solidFill>
                <a:latin typeface="+mn-lt"/>
                <a:ea typeface="+mn-ea"/>
                <a:cs typeface="+mn-cs"/>
              </a:rPr>
              <a:t>)</a:t>
            </a:r>
          </a:p>
          <a:p>
            <a:pPr marL="628650" lvl="1" indent="-171450">
              <a:buFont typeface="Arial" panose="020B0604020202020204" pitchFamily="34" charset="0"/>
              <a:buChar char="•"/>
            </a:pPr>
            <a:r>
              <a:rPr lang="en-US" sz="1200" b="0" i="0" u="none" strike="noStrike" kern="1200" baseline="0" dirty="0" err="1" smtClean="0">
                <a:solidFill>
                  <a:schemeClr val="tx1"/>
                </a:solidFill>
                <a:latin typeface="+mn-lt"/>
                <a:ea typeface="+mn-ea"/>
                <a:cs typeface="+mn-cs"/>
              </a:rPr>
              <a:t>NoDiff</a:t>
            </a:r>
            <a:r>
              <a:rPr lang="en-US" sz="1200" b="0" i="0" u="none" strike="noStrike" kern="1200" baseline="0" dirty="0" smtClean="0">
                <a:solidFill>
                  <a:schemeClr val="tx1"/>
                </a:solidFill>
                <a:latin typeface="+mn-lt"/>
                <a:ea typeface="+mn-ea"/>
                <a:cs typeface="+mn-cs"/>
              </a:rPr>
              <a:t> = Identify the highest CRF value for which the traditional and object-based versions are quality-wise indistinguishable.</a:t>
            </a:r>
          </a:p>
          <a:p>
            <a:pPr marL="628650" lvl="1" indent="-171450">
              <a:buFont typeface="Arial" panose="020B0604020202020204" pitchFamily="34" charset="0"/>
              <a:buChar char="•"/>
            </a:pPr>
            <a:r>
              <a:rPr lang="en-US" sz="1200" b="0" i="0" u="none" strike="noStrike" kern="1200" baseline="0" dirty="0" err="1" smtClean="0">
                <a:solidFill>
                  <a:schemeClr val="tx1"/>
                </a:solidFill>
                <a:latin typeface="+mn-lt"/>
                <a:ea typeface="+mn-ea"/>
                <a:cs typeface="+mn-cs"/>
              </a:rPr>
              <a:t>BVDiff</a:t>
            </a:r>
            <a:r>
              <a:rPr lang="en-US" sz="1200" b="0" i="0" u="none" strike="noStrike" kern="1200" baseline="0" dirty="0" smtClean="0">
                <a:solidFill>
                  <a:schemeClr val="tx1"/>
                </a:solidFill>
                <a:latin typeface="+mn-lt"/>
                <a:ea typeface="+mn-ea"/>
                <a:cs typeface="+mn-cs"/>
              </a:rPr>
              <a:t> = Identify the highest CRF value for which the quality differences between the traditional and object-based versions are barely visible. A quality difference was defined to be barely visible if it takes 10 seconds or more to ascertain its existence.</a:t>
            </a:r>
          </a:p>
          <a:p>
            <a:pPr marL="628650" lvl="1" indent="-171450">
              <a:buFont typeface="Arial" panose="020B0604020202020204" pitchFamily="34" charset="0"/>
              <a:buChar char="•"/>
            </a:pPr>
            <a:r>
              <a:rPr lang="en-US" sz="1200" b="0" i="0" u="none" strike="noStrike" kern="1200" baseline="0" dirty="0" err="1" smtClean="0">
                <a:solidFill>
                  <a:schemeClr val="tx1"/>
                </a:solidFill>
                <a:latin typeface="+mn-lt"/>
                <a:ea typeface="+mn-ea"/>
                <a:cs typeface="+mn-cs"/>
              </a:rPr>
              <a:t>StillAcc</a:t>
            </a:r>
            <a:r>
              <a:rPr lang="en-US" sz="1200" b="0" i="0" u="none" strike="noStrike" kern="1200" baseline="0" dirty="0" smtClean="0">
                <a:solidFill>
                  <a:schemeClr val="tx1"/>
                </a:solidFill>
                <a:latin typeface="+mn-lt"/>
                <a:ea typeface="+mn-ea"/>
                <a:cs typeface="+mn-cs"/>
              </a:rPr>
              <a:t> = Determine the highest CRF value for which the object-based video version is visually still acceptable.</a:t>
            </a:r>
          </a:p>
          <a:p>
            <a:pPr marL="628650" lvl="1" indent="-171450">
              <a:buFont typeface="Arial" panose="020B0604020202020204" pitchFamily="34" charset="0"/>
              <a:buChar char="•"/>
            </a:pPr>
            <a:r>
              <a:rPr lang="en-US" sz="1200" b="0" i="0" u="none" strike="noStrike" kern="1200" baseline="0" dirty="0" err="1" smtClean="0">
                <a:solidFill>
                  <a:schemeClr val="tx1"/>
                </a:solidFill>
                <a:latin typeface="+mn-lt"/>
                <a:ea typeface="+mn-ea"/>
                <a:cs typeface="+mn-cs"/>
              </a:rPr>
              <a:t>CostAdj</a:t>
            </a:r>
            <a:r>
              <a:rPr lang="en-US" sz="1200" b="0" i="0" u="none" strike="noStrike" kern="1200" baseline="0" dirty="0" smtClean="0">
                <a:solidFill>
                  <a:schemeClr val="tx1"/>
                </a:solidFill>
                <a:latin typeface="+mn-lt"/>
                <a:ea typeface="+mn-ea"/>
                <a:cs typeface="+mn-cs"/>
              </a:rPr>
              <a:t> = Revisit the </a:t>
            </a:r>
            <a:r>
              <a:rPr lang="en-US" sz="1200" b="0" i="0" u="none" strike="noStrike" kern="1200" baseline="0" dirty="0" err="1" smtClean="0">
                <a:solidFill>
                  <a:schemeClr val="tx1"/>
                </a:solidFill>
                <a:latin typeface="+mn-lt"/>
                <a:ea typeface="+mn-ea"/>
                <a:cs typeface="+mn-cs"/>
              </a:rPr>
              <a:t>StillAcc</a:t>
            </a:r>
            <a:r>
              <a:rPr lang="en-US" sz="1200" b="0" i="0" u="none" strike="noStrike" kern="1200" baseline="0" dirty="0" smtClean="0">
                <a:solidFill>
                  <a:schemeClr val="tx1"/>
                </a:solidFill>
                <a:latin typeface="+mn-lt"/>
                <a:ea typeface="+mn-ea"/>
                <a:cs typeface="+mn-cs"/>
              </a:rPr>
              <a:t> score by additionally taking cost savings information into account expressed as a bitrate percentage and also a monetary value (based on an estimate of mobile data cost) relative to the traditional version of the video.</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Implemented with </a:t>
            </a:r>
            <a:r>
              <a:rPr lang="en-US" sz="1200" b="1" i="0" u="none" strike="noStrike" kern="1200" baseline="0" dirty="0" smtClean="0">
                <a:solidFill>
                  <a:schemeClr val="tx1"/>
                </a:solidFill>
                <a:latin typeface="+mn-lt"/>
                <a:ea typeface="+mn-ea"/>
                <a:cs typeface="+mn-cs"/>
              </a:rPr>
              <a:t>OBV-familiar participants </a:t>
            </a:r>
            <a:r>
              <a:rPr lang="en-US" sz="1200" b="0" i="0" u="none" strike="noStrike" kern="1200" baseline="0" dirty="0" smtClean="0">
                <a:solidFill>
                  <a:schemeClr val="tx1"/>
                </a:solidFill>
                <a:latin typeface="+mn-lt"/>
                <a:ea typeface="+mn-ea"/>
                <a:cs typeface="+mn-cs"/>
              </a:rPr>
              <a:t>(n=18)</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principal objective of experiment one was to quantitatively identify two cut-off points: (</a:t>
            </a:r>
            <a:r>
              <a:rPr lang="en-US" sz="1200" b="0" i="0" u="none" strike="noStrike" kern="1200" baseline="0" dirty="0" err="1" smtClean="0">
                <a:solidFill>
                  <a:schemeClr val="tx1"/>
                </a:solidFill>
                <a:latin typeface="+mn-lt"/>
                <a:ea typeface="+mn-ea"/>
                <a:cs typeface="+mn-cs"/>
              </a:rPr>
              <a:t>i</a:t>
            </a:r>
            <a:r>
              <a:rPr lang="en-US" sz="1200" b="0" i="0" u="none" strike="noStrike" kern="1200" baseline="0" dirty="0" smtClean="0">
                <a:solidFill>
                  <a:schemeClr val="tx1"/>
                </a:solidFill>
                <a:latin typeface="+mn-lt"/>
                <a:ea typeface="+mn-ea"/>
                <a:cs typeface="+mn-cs"/>
              </a:rPr>
              <a:t>) when do background quality impairments become perceptually apparent in OBV-based media presentations, and (ii) to what degree can background quality be reduced (and mixed with a high-quality foreground object) before integral scene quality becomes subjectively unacceptable. The experiment considered two independent variables, namely object representation method (contour versus bounding box) and content (corpus of nine videos). The total number of conditions in this study hence </a:t>
            </a:r>
            <a:r>
              <a:rPr lang="en-US" sz="1200" b="0" i="0" u="none" strike="noStrike" kern="1200" baseline="0" dirty="0" err="1" smtClean="0">
                <a:solidFill>
                  <a:schemeClr val="tx1"/>
                </a:solidFill>
                <a:latin typeface="+mn-lt"/>
                <a:ea typeface="+mn-ea"/>
                <a:cs typeface="+mn-cs"/>
              </a:rPr>
              <a:t>equalled</a:t>
            </a:r>
            <a:r>
              <a:rPr lang="en-US" sz="1200" b="0" i="0" u="none" strike="noStrike" kern="1200" baseline="0" dirty="0" smtClean="0">
                <a:solidFill>
                  <a:schemeClr val="tx1"/>
                </a:solidFill>
                <a:latin typeface="+mn-lt"/>
                <a:ea typeface="+mn-ea"/>
                <a:cs typeface="+mn-cs"/>
              </a:rPr>
              <a:t> 18.</a:t>
            </a:r>
          </a:p>
        </p:txBody>
      </p:sp>
      <p:sp>
        <p:nvSpPr>
          <p:cNvPr id="4" name="Slide Number Placeholder 3"/>
          <p:cNvSpPr>
            <a:spLocks noGrp="1"/>
          </p:cNvSpPr>
          <p:nvPr>
            <p:ph type="sldNum" sz="quarter" idx="10"/>
          </p:nvPr>
        </p:nvSpPr>
        <p:spPr/>
        <p:txBody>
          <a:bodyPr/>
          <a:lstStyle/>
          <a:p>
            <a:fld id="{02621A2C-3C7C-D545-A329-5793AF5DBC8F}" type="slidenum">
              <a:rPr lang="nl-NL" smtClean="0"/>
              <a:t>5</a:t>
            </a:fld>
            <a:endParaRPr lang="nl-NL"/>
          </a:p>
        </p:txBody>
      </p:sp>
    </p:spTree>
    <p:extLst>
      <p:ext uri="{BB962C8B-B14F-4D97-AF65-F5344CB8AC3E}">
        <p14:creationId xmlns:p14="http://schemas.microsoft.com/office/powerpoint/2010/main" val="3731019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Background quality distribution (CRF value box plots visualizing interquartile ranges) and bitrate savings (OBV at median CRF vs traditional encoding at CRF 23) for contour (in purple) vs bounding box (in red).</a:t>
            </a:r>
          </a:p>
          <a:p>
            <a:endParaRPr lang="en-US" sz="1200" b="0" i="0" u="none" strike="noStrike" kern="1200" baseline="0" dirty="0" smtClean="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To control the</a:t>
            </a:r>
            <a:r>
              <a:rPr lang="en-US" baseline="0" dirty="0" smtClean="0"/>
              <a:t> background/foreground quality settings, we applied H.264 Constant Rate Factor (CRF) compression mode. Compression quality degrades as CRF rises (i.e., these are inversely proportional metrics). H.264's default CRF value is 23.</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These charts reveal:</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For each individual video and both object representation methods, the expected trend of CRF values increasing monotonically from the </a:t>
            </a:r>
            <a:r>
              <a:rPr lang="en-US" sz="1200" b="0" i="0" u="none" strike="noStrike" kern="1200" baseline="0" dirty="0" err="1" smtClean="0">
                <a:solidFill>
                  <a:schemeClr val="tx1"/>
                </a:solidFill>
                <a:latin typeface="+mn-lt"/>
                <a:ea typeface="+mn-ea"/>
                <a:cs typeface="+mn-cs"/>
              </a:rPr>
              <a:t>NoDiff</a:t>
            </a:r>
            <a:r>
              <a:rPr lang="en-US" sz="1200" b="0" i="0" u="none" strike="noStrike" kern="1200" baseline="0" dirty="0" smtClean="0">
                <a:solidFill>
                  <a:schemeClr val="tx1"/>
                </a:solidFill>
                <a:latin typeface="+mn-lt"/>
                <a:ea typeface="+mn-ea"/>
                <a:cs typeface="+mn-cs"/>
              </a:rPr>
              <a:t> up to the </a:t>
            </a:r>
            <a:r>
              <a:rPr lang="en-US" sz="1200" b="0" i="0" u="none" strike="noStrike" kern="1200" baseline="0" dirty="0" err="1" smtClean="0">
                <a:solidFill>
                  <a:schemeClr val="tx1"/>
                </a:solidFill>
                <a:latin typeface="+mn-lt"/>
                <a:ea typeface="+mn-ea"/>
                <a:cs typeface="+mn-cs"/>
              </a:rPr>
              <a:t>StillAcc</a:t>
            </a:r>
            <a:r>
              <a:rPr lang="en-US" sz="1200" b="0" i="0" u="none" strike="noStrike" kern="1200" baseline="0" dirty="0" smtClean="0">
                <a:solidFill>
                  <a:schemeClr val="tx1"/>
                </a:solidFill>
                <a:latin typeface="+mn-lt"/>
                <a:ea typeface="+mn-ea"/>
                <a:cs typeface="+mn-cs"/>
              </a:rPr>
              <a:t> task</a:t>
            </a:r>
          </a:p>
          <a:p>
            <a:pPr marL="171450" indent="-171450">
              <a:buFont typeface="Arial" panose="020B0604020202020204" pitchFamily="34" charset="0"/>
              <a:buChar char="•"/>
            </a:pPr>
            <a:r>
              <a:rPr lang="en-US" dirty="0" smtClean="0"/>
              <a:t>Corpus-wide, substantial objective discrepancies with respect to quality reduction visibility and subjective acceptability turned out to exist. The two meridian videos are clearly the most demanding in terms of background quality. This was also confirmed by our</a:t>
            </a:r>
            <a:r>
              <a:rPr lang="en-US" baseline="0" dirty="0" smtClean="0"/>
              <a:t> qualitative data, which was gathered using a post-test semi-structured interview, in that the meridian backgrounds were described as “rich” [P02] and “</a:t>
            </a:r>
            <a:r>
              <a:rPr lang="en-US" baseline="0" dirty="0" err="1" smtClean="0"/>
              <a:t>filmlike</a:t>
            </a:r>
            <a:r>
              <a:rPr lang="en-US" baseline="0" dirty="0" smtClean="0"/>
              <a:t>” [P13, P15, P17, P18] with “high production value” [P10, P17, P18], “holding value in the scene as it sets the atmosphere” [P02, P17, P18] and thus “deserving to be seen in sufficient detail” [P08]</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The bounding box method clearly achieves higher bitrate savings compared to contour. This finding might seem counterintuitive, as the bounding box always includes part of the background that is not captured in the contour representation. However, the rectangular shape of the bounding box (padded with a fixed </a:t>
            </a:r>
            <a:r>
              <a:rPr lang="en-US" sz="1200" b="0" i="0" u="none" strike="noStrike" kern="1200" baseline="0" dirty="0" err="1" smtClean="0">
                <a:solidFill>
                  <a:schemeClr val="tx1"/>
                </a:solidFill>
                <a:latin typeface="+mn-lt"/>
                <a:ea typeface="+mn-ea"/>
                <a:cs typeface="+mn-cs"/>
              </a:rPr>
              <a:t>chroma</a:t>
            </a:r>
            <a:r>
              <a:rPr lang="en-US" sz="1200" b="0" i="0" u="none" strike="noStrike" kern="1200" baseline="0" dirty="0" smtClean="0">
                <a:solidFill>
                  <a:schemeClr val="tx1"/>
                </a:solidFill>
                <a:latin typeface="+mn-lt"/>
                <a:ea typeface="+mn-ea"/>
                <a:cs typeface="+mn-cs"/>
              </a:rPr>
              <a:t> value to denote transparency, see Section 3) allows for efficient macroblock alignment with the bounding box edges. In contrast, the more </a:t>
            </a:r>
            <a:r>
              <a:rPr lang="en-US" sz="1200" b="0" i="0" u="none" strike="noStrike" kern="1200" baseline="0" dirty="0" err="1" smtClean="0">
                <a:solidFill>
                  <a:schemeClr val="tx1"/>
                </a:solidFill>
                <a:latin typeface="+mn-lt"/>
                <a:ea typeface="+mn-ea"/>
                <a:cs typeface="+mn-cs"/>
              </a:rPr>
              <a:t>erractic</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egdes</a:t>
            </a:r>
            <a:r>
              <a:rPr lang="en-US" sz="1200" b="0" i="0" u="none" strike="noStrike" kern="1200" baseline="0" dirty="0" smtClean="0">
                <a:solidFill>
                  <a:schemeClr val="tx1"/>
                </a:solidFill>
                <a:latin typeface="+mn-lt"/>
                <a:ea typeface="+mn-ea"/>
                <a:cs typeface="+mn-cs"/>
              </a:rPr>
              <a:t> of an object’s exact outline force the video encoder to apply finer-grained macroblock partitioning, which hurts compression performance.</a:t>
            </a:r>
          </a:p>
        </p:txBody>
      </p:sp>
      <p:sp>
        <p:nvSpPr>
          <p:cNvPr id="4" name="Slide Number Placeholder 3"/>
          <p:cNvSpPr>
            <a:spLocks noGrp="1"/>
          </p:cNvSpPr>
          <p:nvPr>
            <p:ph type="sldNum" sz="quarter" idx="10"/>
          </p:nvPr>
        </p:nvSpPr>
        <p:spPr/>
        <p:txBody>
          <a:bodyPr/>
          <a:lstStyle/>
          <a:p>
            <a:fld id="{02621A2C-3C7C-D545-A329-5793AF5DBC8F}" type="slidenum">
              <a:rPr lang="nl-NL" smtClean="0"/>
              <a:t>6</a:t>
            </a:fld>
            <a:endParaRPr lang="nl-NL"/>
          </a:p>
        </p:txBody>
      </p:sp>
    </p:spTree>
    <p:extLst>
      <p:ext uri="{BB962C8B-B14F-4D97-AF65-F5344CB8AC3E}">
        <p14:creationId xmlns:p14="http://schemas.microsoft.com/office/powerpoint/2010/main" val="1628708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strike="noStrike" kern="1200" baseline="0" dirty="0" smtClean="0">
                <a:solidFill>
                  <a:schemeClr val="tx1"/>
                </a:solidFill>
                <a:latin typeface="+mn-lt"/>
                <a:ea typeface="+mn-ea"/>
                <a:cs typeface="+mn-cs"/>
              </a:rPr>
              <a:t>Experiment 2:</a:t>
            </a:r>
          </a:p>
          <a:p>
            <a:r>
              <a:rPr lang="en-US" sz="1200" b="0" i="0" u="none" strike="noStrike" kern="1200" baseline="0" dirty="0" smtClean="0">
                <a:solidFill>
                  <a:schemeClr val="tx1"/>
                </a:solidFill>
                <a:latin typeface="+mn-lt"/>
                <a:ea typeface="+mn-ea"/>
                <a:cs typeface="+mn-cs"/>
              </a:rPr>
              <a:t>For those of you who ware not familiar with the ACR procedure: it involves the sequential visualization and rating of a set of videos on a scale from 1 (bad) to 5 (excellent).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We prepared five distinct versions of each of the nine videos in our content corpus. These techniques encompassed a traditional encode at a CRF 23 quality setting (abbreviated as TR) which served as baseline, complemented with two contour-based (CT) and two bounding boxed (BB) OBV versions. All five techniques applied identical audio quality settings (i.e., stereo AAC at 128 kbps). The four OBV techniques combined a CRF 23 foreground quality with the (rounded down) median background CRF value corresponding to respectively the </a:t>
            </a:r>
            <a:r>
              <a:rPr lang="en-US" sz="1200" b="0" i="0" u="none" strike="noStrike" kern="1200" baseline="0" dirty="0" err="1" smtClean="0">
                <a:solidFill>
                  <a:schemeClr val="tx1"/>
                </a:solidFill>
                <a:latin typeface="+mn-lt"/>
                <a:ea typeface="+mn-ea"/>
                <a:cs typeface="+mn-cs"/>
              </a:rPr>
              <a:t>NoDiff</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BVDiff</a:t>
            </a:r>
            <a:r>
              <a:rPr lang="en-US" sz="1200" b="0" i="0" u="none" strike="noStrike" kern="1200" baseline="0" dirty="0" smtClean="0">
                <a:solidFill>
                  <a:schemeClr val="tx1"/>
                </a:solidFill>
                <a:latin typeface="+mn-lt"/>
                <a:ea typeface="+mn-ea"/>
                <a:cs typeface="+mn-cs"/>
              </a:rPr>
              <a:t> task as elicited in experiment one.</a:t>
            </a:r>
          </a:p>
          <a:p>
            <a:endParaRPr lang="en-US" sz="1200" b="0" i="0" u="none" strike="noStrike" kern="1200" baseline="0" dirty="0" smtClean="0">
              <a:solidFill>
                <a:schemeClr val="tx1"/>
              </a:solidFill>
              <a:latin typeface="+mn-lt"/>
              <a:ea typeface="+mn-ea"/>
              <a:cs typeface="+mn-cs"/>
            </a:endParaRPr>
          </a:p>
          <a:p>
            <a:r>
              <a:rPr lang="en-US" dirty="0" smtClean="0"/>
              <a:t>Informed by the quantitative data captured as part of experiment one, experiment two aspired to uncover whether background quality reduction in OBV-based media</a:t>
            </a:r>
            <a:r>
              <a:rPr lang="en-US" baseline="0" dirty="0" smtClean="0"/>
              <a:t> p</a:t>
            </a:r>
            <a:r>
              <a:rPr lang="en-US" dirty="0" smtClean="0"/>
              <a:t>resentations yields perceptual penalties for assessors who are unfamiliar with the OBV methodology.</a:t>
            </a:r>
          </a:p>
        </p:txBody>
      </p:sp>
      <p:sp>
        <p:nvSpPr>
          <p:cNvPr id="4" name="Slide Number Placeholder 3"/>
          <p:cNvSpPr>
            <a:spLocks noGrp="1"/>
          </p:cNvSpPr>
          <p:nvPr>
            <p:ph type="sldNum" sz="quarter" idx="10"/>
          </p:nvPr>
        </p:nvSpPr>
        <p:spPr/>
        <p:txBody>
          <a:bodyPr/>
          <a:lstStyle/>
          <a:p>
            <a:fld id="{02621A2C-3C7C-D545-A329-5793AF5DBC8F}" type="slidenum">
              <a:rPr lang="nl-NL" smtClean="0"/>
              <a:t>7</a:t>
            </a:fld>
            <a:endParaRPr lang="nl-NL"/>
          </a:p>
        </p:txBody>
      </p:sp>
    </p:spTree>
    <p:extLst>
      <p:ext uri="{BB962C8B-B14F-4D97-AF65-F5344CB8AC3E}">
        <p14:creationId xmlns:p14="http://schemas.microsoft.com/office/powerpoint/2010/main" val="2153304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All 30 participants provided an opinion score for each of the 30 stimuli. The numeric values on these slides show the Mean Opinion Score (MOS) and standard deviation for each of the 5 pre-rendered versions of the 6 videos in our test data set. The graphical charts give an impression of the distribution of the opinion scores.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 statistically significant effect of technique on opinion score (χ2(4) = 24.4, p &lt; 0.001) was observed when considering all six videos. A post-hoc test showed significant differences between </a:t>
            </a:r>
            <a:r>
              <a:rPr lang="en-US" sz="1200" b="0" i="0" u="none" strike="noStrike" kern="1200" baseline="0" dirty="0" err="1" smtClean="0">
                <a:solidFill>
                  <a:schemeClr val="tx1"/>
                </a:solidFill>
                <a:latin typeface="+mn-lt"/>
                <a:ea typeface="+mn-ea"/>
                <a:cs typeface="+mn-cs"/>
              </a:rPr>
              <a:t>BB_BVDiff</a:t>
            </a:r>
            <a:r>
              <a:rPr lang="en-US" sz="1200" b="0" i="0" u="none" strike="noStrike" kern="1200" baseline="0" dirty="0" smtClean="0">
                <a:solidFill>
                  <a:schemeClr val="tx1"/>
                </a:solidFill>
                <a:latin typeface="+mn-lt"/>
                <a:ea typeface="+mn-ea"/>
                <a:cs typeface="+mn-cs"/>
              </a:rPr>
              <a:t> and TR (p &lt; 0.001, r = 0.17), between </a:t>
            </a:r>
            <a:r>
              <a:rPr lang="en-US" sz="1200" b="0" i="0" u="none" strike="noStrike" kern="1200" baseline="0" dirty="0" err="1" smtClean="0">
                <a:solidFill>
                  <a:schemeClr val="tx1"/>
                </a:solidFill>
                <a:latin typeface="+mn-lt"/>
                <a:ea typeface="+mn-ea"/>
                <a:cs typeface="+mn-cs"/>
              </a:rPr>
              <a:t>BB_BVDiff</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CT_NoDiff</a:t>
            </a:r>
            <a:r>
              <a:rPr lang="en-US" sz="1200" b="0" i="0" u="none" strike="noStrike" kern="1200" baseline="0" dirty="0" smtClean="0">
                <a:solidFill>
                  <a:schemeClr val="tx1"/>
                </a:solidFill>
                <a:latin typeface="+mn-lt"/>
                <a:ea typeface="+mn-ea"/>
                <a:cs typeface="+mn-cs"/>
              </a:rPr>
              <a:t> (p &lt; 0.05, r = 0.10), and between </a:t>
            </a:r>
            <a:r>
              <a:rPr lang="en-US" sz="1200" b="0" i="0" u="none" strike="noStrike" kern="1200" baseline="0" dirty="0" err="1" smtClean="0">
                <a:solidFill>
                  <a:schemeClr val="tx1"/>
                </a:solidFill>
                <a:latin typeface="+mn-lt"/>
                <a:ea typeface="+mn-ea"/>
                <a:cs typeface="+mn-cs"/>
              </a:rPr>
              <a:t>BB_NoDiff</a:t>
            </a:r>
            <a:r>
              <a:rPr lang="en-US" sz="1200" b="0" i="0" u="none" strike="noStrike" kern="1200" baseline="0" dirty="0" smtClean="0">
                <a:solidFill>
                  <a:schemeClr val="tx1"/>
                </a:solidFill>
                <a:latin typeface="+mn-lt"/>
                <a:ea typeface="+mn-ea"/>
                <a:cs typeface="+mn-cs"/>
              </a:rPr>
              <a:t> and </a:t>
            </a:r>
            <a:r>
              <a:rPr lang="pt-BR" sz="1200" b="0" i="0" u="none" strike="noStrike" kern="1200" baseline="0" dirty="0" smtClean="0">
                <a:solidFill>
                  <a:schemeClr val="tx1"/>
                </a:solidFill>
                <a:latin typeface="+mn-lt"/>
                <a:ea typeface="+mn-ea"/>
                <a:cs typeface="+mn-cs"/>
              </a:rPr>
              <a:t>TR (p &lt; 0.01, r = 0.11).</a:t>
            </a:r>
          </a:p>
          <a:p>
            <a:endParaRPr lang="pt-BR"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We also analyzed the effect of technique on opinion score when considering the videos in isolation from each other. For the meridian3 scene, a post-hoc test showed significant differences between </a:t>
            </a:r>
            <a:r>
              <a:rPr lang="en-US" sz="1200" b="0" i="0" u="none" strike="noStrike" kern="1200" baseline="0" dirty="0" err="1" smtClean="0">
                <a:solidFill>
                  <a:schemeClr val="tx1"/>
                </a:solidFill>
                <a:latin typeface="+mn-lt"/>
                <a:ea typeface="+mn-ea"/>
                <a:cs typeface="+mn-cs"/>
              </a:rPr>
              <a:t>BB_BVDiff</a:t>
            </a:r>
            <a:r>
              <a:rPr lang="en-US" sz="1200" b="0" i="0" u="none" strike="noStrike" kern="1200" baseline="0" dirty="0" smtClean="0">
                <a:solidFill>
                  <a:schemeClr val="tx1"/>
                </a:solidFill>
                <a:latin typeface="+mn-lt"/>
                <a:ea typeface="+mn-ea"/>
                <a:cs typeface="+mn-cs"/>
              </a:rPr>
              <a:t> and TR (p &lt; 0.005, r = 0.44), between </a:t>
            </a:r>
            <a:r>
              <a:rPr lang="en-US" sz="1200" b="0" i="0" u="none" strike="noStrike" kern="1200" baseline="0" dirty="0" err="1" smtClean="0">
                <a:solidFill>
                  <a:schemeClr val="tx1"/>
                </a:solidFill>
                <a:latin typeface="+mn-lt"/>
                <a:ea typeface="+mn-ea"/>
                <a:cs typeface="+mn-cs"/>
              </a:rPr>
              <a:t>BB_NoDiff</a:t>
            </a:r>
            <a:r>
              <a:rPr lang="en-US" sz="1200" b="0" i="0" u="none" strike="noStrike" kern="1200" baseline="0" dirty="0" smtClean="0">
                <a:solidFill>
                  <a:schemeClr val="tx1"/>
                </a:solidFill>
                <a:latin typeface="+mn-lt"/>
                <a:ea typeface="+mn-ea"/>
                <a:cs typeface="+mn-cs"/>
              </a:rPr>
              <a:t> and TR (p &lt; 0.01, r = 0.33), and between </a:t>
            </a:r>
            <a:r>
              <a:rPr lang="en-US" sz="1200" b="0" i="0" u="none" strike="noStrike" kern="1200" baseline="0" dirty="0" err="1" smtClean="0">
                <a:solidFill>
                  <a:schemeClr val="tx1"/>
                </a:solidFill>
                <a:latin typeface="+mn-lt"/>
                <a:ea typeface="+mn-ea"/>
                <a:cs typeface="+mn-cs"/>
              </a:rPr>
              <a:t>CT_NoDiff</a:t>
            </a:r>
            <a:r>
              <a:rPr lang="en-US" sz="1200" b="0" i="0" u="none" strike="noStrike" kern="1200" baseline="0" dirty="0" smtClean="0">
                <a:solidFill>
                  <a:schemeClr val="tx1"/>
                </a:solidFill>
                <a:latin typeface="+mn-lt"/>
                <a:ea typeface="+mn-ea"/>
                <a:cs typeface="+mn-cs"/>
              </a:rPr>
              <a:t> and TR (p &lt; 0.01, r = 0.34). These medium to large effect sizes can be attributed to the OBV-based techniques introducing noticeable compression artifacts in meridian3’s background. In the closing questionnaire, eight participants complained about color banding in the clouds, while two noticed “</a:t>
            </a:r>
            <a:r>
              <a:rPr lang="en-US" sz="1200" b="0" i="0" u="none" strike="noStrike" kern="1200" baseline="0" dirty="0" err="1" smtClean="0">
                <a:solidFill>
                  <a:schemeClr val="tx1"/>
                </a:solidFill>
                <a:latin typeface="+mn-lt"/>
                <a:ea typeface="+mn-ea"/>
                <a:cs typeface="+mn-cs"/>
              </a:rPr>
              <a:t>blockiness</a:t>
            </a:r>
            <a:r>
              <a:rPr lang="en-US" sz="1200" b="0" i="0" u="none" strike="noStrike" kern="1200" baseline="0" dirty="0" smtClean="0">
                <a:solidFill>
                  <a:schemeClr val="tx1"/>
                </a:solidFill>
                <a:latin typeface="+mn-lt"/>
                <a:ea typeface="+mn-ea"/>
                <a:cs typeface="+mn-cs"/>
              </a:rPr>
              <a:t>” or “flickering” in the car [P07,P21].</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Now we knew from our pre-study experiment that the two Meridian clips posed the highest requirements in terms of subjective background quality. Also, the Meridian clips are the only filmic content in our corpus, and it is know from prior art that movie-like footage This finding is also confirmed by prior art, which shows that filmic footage maximizes viewers’ quality demands. Finally, the two Meridian clips are least representative of the talking heads footage that we are interested in.</a:t>
            </a:r>
            <a:endParaRPr lang="en-US" dirty="0"/>
          </a:p>
        </p:txBody>
      </p:sp>
      <p:sp>
        <p:nvSpPr>
          <p:cNvPr id="4" name="Slide Number Placeholder 3"/>
          <p:cNvSpPr>
            <a:spLocks noGrp="1"/>
          </p:cNvSpPr>
          <p:nvPr>
            <p:ph type="sldNum" sz="quarter" idx="10"/>
          </p:nvPr>
        </p:nvSpPr>
        <p:spPr/>
        <p:txBody>
          <a:bodyPr/>
          <a:lstStyle/>
          <a:p>
            <a:fld id="{02621A2C-3C7C-D545-A329-5793AF5DBC8F}" type="slidenum">
              <a:rPr lang="nl-NL" smtClean="0"/>
              <a:t>8</a:t>
            </a:fld>
            <a:endParaRPr lang="nl-NL"/>
          </a:p>
        </p:txBody>
      </p:sp>
    </p:spTree>
    <p:extLst>
      <p:ext uri="{BB962C8B-B14F-4D97-AF65-F5344CB8AC3E}">
        <p14:creationId xmlns:p14="http://schemas.microsoft.com/office/powerpoint/2010/main" val="2020942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with that in mind, if we drop the</a:t>
            </a:r>
            <a:r>
              <a:rPr lang="en-US" baseline="0" dirty="0" smtClean="0"/>
              <a:t> two Meridian clips from the equation, we get the following MOS averages, and I hope you agree with me that especially the two contour-based OBV instantiations perceptually perform on par with the traditionally encoded H.264 version. And they do so while conserving, on average, 5 and 14 percent of OTT streaming bitrate, respectively.</a:t>
            </a:r>
            <a:endParaRPr lang="en-US" dirty="0"/>
          </a:p>
        </p:txBody>
      </p:sp>
      <p:sp>
        <p:nvSpPr>
          <p:cNvPr id="4" name="Slide Number Placeholder 3"/>
          <p:cNvSpPr>
            <a:spLocks noGrp="1"/>
          </p:cNvSpPr>
          <p:nvPr>
            <p:ph type="sldNum" sz="quarter" idx="10"/>
          </p:nvPr>
        </p:nvSpPr>
        <p:spPr/>
        <p:txBody>
          <a:bodyPr/>
          <a:lstStyle/>
          <a:p>
            <a:fld id="{02621A2C-3C7C-D545-A329-5793AF5DBC8F}" type="slidenum">
              <a:rPr lang="nl-NL" smtClean="0"/>
              <a:t>9</a:t>
            </a:fld>
            <a:endParaRPr lang="nl-NL"/>
          </a:p>
        </p:txBody>
      </p:sp>
    </p:spTree>
    <p:extLst>
      <p:ext uri="{BB962C8B-B14F-4D97-AF65-F5344CB8AC3E}">
        <p14:creationId xmlns:p14="http://schemas.microsoft.com/office/powerpoint/2010/main" val="1613295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Compared to frame-based video compression and for non-movie content, contour-based OBV succeeds in lowering bitrate requirements by up to 14 percent in our corpus (see Table 2) without incurring penalties in terms of perceived quality.</a:t>
            </a:r>
            <a:endParaRPr lang="en-US" dirty="0"/>
          </a:p>
        </p:txBody>
      </p:sp>
      <p:sp>
        <p:nvSpPr>
          <p:cNvPr id="4" name="Slide Number Placeholder 3"/>
          <p:cNvSpPr>
            <a:spLocks noGrp="1"/>
          </p:cNvSpPr>
          <p:nvPr>
            <p:ph type="sldNum" sz="quarter" idx="10"/>
          </p:nvPr>
        </p:nvSpPr>
        <p:spPr/>
        <p:txBody>
          <a:bodyPr/>
          <a:lstStyle/>
          <a:p>
            <a:fld id="{02621A2C-3C7C-D545-A329-5793AF5DBC8F}" type="slidenum">
              <a:rPr lang="nl-NL" smtClean="0"/>
              <a:t>10</a:t>
            </a:fld>
            <a:endParaRPr lang="nl-NL"/>
          </a:p>
        </p:txBody>
      </p:sp>
    </p:spTree>
    <p:extLst>
      <p:ext uri="{BB962C8B-B14F-4D97-AF65-F5344CB8AC3E}">
        <p14:creationId xmlns:p14="http://schemas.microsoft.com/office/powerpoint/2010/main" val="5347402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71531" y="4293096"/>
            <a:ext cx="9313035" cy="630982"/>
          </a:xfrm>
        </p:spPr>
        <p:txBody>
          <a:bodyPr>
            <a:normAutofit/>
          </a:bodyPr>
          <a:lstStyle>
            <a:lvl1pPr algn="l">
              <a:defRPr sz="3200" b="1">
                <a:solidFill>
                  <a:schemeClr val="tx1"/>
                </a:solidFill>
                <a:latin typeface="Verdana" pitchFamily="34" charset="0"/>
                <a:ea typeface="Verdana" pitchFamily="34" charset="0"/>
                <a:cs typeface="Verdana" pitchFamily="34" charset="0"/>
              </a:defRPr>
            </a:lvl1pPr>
          </a:lstStyle>
          <a:p>
            <a:r>
              <a:rPr lang="en-US" dirty="0"/>
              <a:t>Click to edit Master title style</a:t>
            </a:r>
            <a:endParaRPr lang="nl-BE" dirty="0"/>
          </a:p>
        </p:txBody>
      </p:sp>
      <p:sp>
        <p:nvSpPr>
          <p:cNvPr id="3" name="Subtitle 2"/>
          <p:cNvSpPr>
            <a:spLocks noGrp="1"/>
          </p:cNvSpPr>
          <p:nvPr>
            <p:ph type="subTitle" idx="1"/>
          </p:nvPr>
        </p:nvSpPr>
        <p:spPr>
          <a:xfrm>
            <a:off x="1871531" y="4941122"/>
            <a:ext cx="9313035" cy="432048"/>
          </a:xfrm>
        </p:spPr>
        <p:txBody>
          <a:bodyPr>
            <a:normAutofit/>
          </a:bodyPr>
          <a:lstStyle>
            <a:lvl1pPr marL="0" indent="0" algn="l">
              <a:buNone/>
              <a:defRPr sz="2000">
                <a:solidFill>
                  <a:srgbClr val="4F4F4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nl-BE"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3367" y="5963568"/>
            <a:ext cx="4732793" cy="812662"/>
          </a:xfrm>
          <a:prstGeom prst="rect">
            <a:avLst/>
          </a:prstGeom>
        </p:spPr>
      </p:pic>
      <p:pic>
        <p:nvPicPr>
          <p:cNvPr id="9" name="Picture 8"/>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27385"/>
            <a:ext cx="12192000" cy="3861702"/>
          </a:xfrm>
          <a:prstGeom prst="rect">
            <a:avLst/>
          </a:prstGeom>
        </p:spPr>
      </p:pic>
      <p:sp>
        <p:nvSpPr>
          <p:cNvPr id="7" name="Rectangle 6"/>
          <p:cNvSpPr/>
          <p:nvPr userDrawn="1"/>
        </p:nvSpPr>
        <p:spPr>
          <a:xfrm>
            <a:off x="119336" y="116632"/>
            <a:ext cx="11953328" cy="6629822"/>
          </a:xfrm>
          <a:prstGeom prst="rect">
            <a:avLst/>
          </a:prstGeom>
          <a:noFill/>
          <a:ln w="857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21482375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5360" y="188640"/>
            <a:ext cx="11521280" cy="549844"/>
          </a:xfrm>
          <a:ln>
            <a:noFill/>
          </a:ln>
        </p:spPr>
        <p:txBody>
          <a:bodyPr>
            <a:normAutofit/>
          </a:bodyPr>
          <a:lstStyle>
            <a:lvl1pPr algn="l">
              <a:defRPr sz="2400">
                <a:solidFill>
                  <a:schemeClr val="tx1"/>
                </a:solidFill>
                <a:latin typeface="Verdana" pitchFamily="34" charset="0"/>
                <a:ea typeface="Verdana" pitchFamily="34" charset="0"/>
                <a:cs typeface="Verdana" pitchFamily="34" charset="0"/>
              </a:defRPr>
            </a:lvl1pPr>
          </a:lstStyle>
          <a:p>
            <a:r>
              <a:rPr lang="en-US" dirty="0"/>
              <a:t>Click to edit Master title style</a:t>
            </a:r>
            <a:endParaRPr lang="nl-BE" dirty="0"/>
          </a:p>
        </p:txBody>
      </p:sp>
      <p:sp>
        <p:nvSpPr>
          <p:cNvPr id="3" name="Content Placeholder 2"/>
          <p:cNvSpPr>
            <a:spLocks noGrp="1"/>
          </p:cNvSpPr>
          <p:nvPr>
            <p:ph idx="1"/>
          </p:nvPr>
        </p:nvSpPr>
        <p:spPr>
          <a:xfrm>
            <a:off x="335360" y="836712"/>
            <a:ext cx="11521280" cy="5040560"/>
          </a:xfrm>
        </p:spPr>
        <p:txBody>
          <a:bodyPr/>
          <a:lstStyle>
            <a:lvl1pPr>
              <a:buFont typeface="Wingdings" pitchFamily="2" charset="2"/>
              <a:buChar char="§"/>
              <a:defRPr sz="2800">
                <a:solidFill>
                  <a:srgbClr val="474746"/>
                </a:solidFill>
                <a:latin typeface="Verdana" pitchFamily="34" charset="0"/>
                <a:ea typeface="Verdana" pitchFamily="34" charset="0"/>
                <a:cs typeface="Verdana" pitchFamily="34" charset="0"/>
              </a:defRPr>
            </a:lvl1pPr>
            <a:lvl2pPr>
              <a:buFont typeface="Wingdings" pitchFamily="2" charset="2"/>
              <a:buChar char="§"/>
              <a:defRPr sz="2400">
                <a:solidFill>
                  <a:srgbClr val="474746"/>
                </a:solidFill>
                <a:latin typeface="Verdana" pitchFamily="34" charset="0"/>
                <a:ea typeface="Verdana" pitchFamily="34" charset="0"/>
                <a:cs typeface="Verdana" pitchFamily="34" charset="0"/>
              </a:defRPr>
            </a:lvl2pPr>
            <a:lvl3pPr>
              <a:buFont typeface="Wingdings" pitchFamily="2" charset="2"/>
              <a:buChar char="§"/>
              <a:defRPr sz="2000">
                <a:solidFill>
                  <a:srgbClr val="474746"/>
                </a:solidFill>
                <a:latin typeface="Verdana" pitchFamily="34" charset="0"/>
                <a:ea typeface="Verdana" pitchFamily="34" charset="0"/>
                <a:cs typeface="Verdana" pitchFamily="34" charset="0"/>
              </a:defRPr>
            </a:lvl3pPr>
            <a:lvl4pPr>
              <a:buFont typeface="Wingdings" pitchFamily="2" charset="2"/>
              <a:buChar char="§"/>
              <a:defRPr sz="1600">
                <a:solidFill>
                  <a:srgbClr val="474746"/>
                </a:solidFill>
                <a:latin typeface="Verdana" pitchFamily="34" charset="0"/>
                <a:ea typeface="Verdana" pitchFamily="34" charset="0"/>
                <a:cs typeface="Verdana" pitchFamily="34" charset="0"/>
              </a:defRPr>
            </a:lvl4pPr>
            <a:lvl5pPr>
              <a:buFont typeface="Wingdings" pitchFamily="2" charset="2"/>
              <a:buChar char="§"/>
              <a:defRPr sz="1600">
                <a:solidFill>
                  <a:srgbClr val="474746"/>
                </a:solidFill>
                <a:latin typeface="Verdana" pitchFamily="34" charset="0"/>
                <a:ea typeface="Verdana" pitchFamily="34" charset="0"/>
                <a:cs typeface="Verdan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BE" dirty="0"/>
          </a:p>
        </p:txBody>
      </p:sp>
      <p:sp>
        <p:nvSpPr>
          <p:cNvPr id="16" name="Date Placeholder 3"/>
          <p:cNvSpPr>
            <a:spLocks noGrp="1"/>
          </p:cNvSpPr>
          <p:nvPr>
            <p:ph type="dt" sz="half" idx="10"/>
          </p:nvPr>
        </p:nvSpPr>
        <p:spPr>
          <a:xfrm>
            <a:off x="2543605" y="6381329"/>
            <a:ext cx="2266451" cy="365125"/>
          </a:xfrm>
        </p:spPr>
        <p:txBody>
          <a:bodyPr/>
          <a:lstStyle>
            <a:lvl1pPr>
              <a:defRPr/>
            </a:lvl1pPr>
          </a:lstStyle>
          <a:p>
            <a:fld id="{17F987D7-E80C-47E8-87F1-C3CCCC542A24}" type="datetime1">
              <a:rPr lang="nl-BE" smtClean="0"/>
              <a:t>23/10/2019</a:t>
            </a:fld>
            <a:endParaRPr lang="nl-BE" dirty="0"/>
          </a:p>
        </p:txBody>
      </p:sp>
      <p:sp>
        <p:nvSpPr>
          <p:cNvPr id="17" name="Footer Placeholder 4"/>
          <p:cNvSpPr>
            <a:spLocks noGrp="1"/>
          </p:cNvSpPr>
          <p:nvPr>
            <p:ph type="ftr" sz="quarter" idx="11"/>
          </p:nvPr>
        </p:nvSpPr>
        <p:spPr>
          <a:xfrm>
            <a:off x="4924969" y="6381329"/>
            <a:ext cx="5950376" cy="365125"/>
          </a:xfrm>
        </p:spPr>
        <p:txBody>
          <a:bodyPr/>
          <a:lstStyle>
            <a:lvl1pPr>
              <a:defRPr/>
            </a:lvl1pPr>
          </a:lstStyle>
          <a:p>
            <a:pPr>
              <a:defRPr/>
            </a:pPr>
            <a:r>
              <a:rPr lang="nl-BE" dirty="0" smtClean="0"/>
              <a:t>ACM MM2019 Paper ID: </a:t>
            </a:r>
            <a:r>
              <a:rPr lang="nl-BE" b="1" dirty="0" smtClean="0"/>
              <a:t>P5C-06</a:t>
            </a:r>
            <a:endParaRPr lang="nl-BE" dirty="0"/>
          </a:p>
        </p:txBody>
      </p:sp>
      <p:sp>
        <p:nvSpPr>
          <p:cNvPr id="18" name="Slide Number Placeholder 5"/>
          <p:cNvSpPr>
            <a:spLocks noGrp="1"/>
          </p:cNvSpPr>
          <p:nvPr>
            <p:ph type="sldNum" sz="quarter" idx="12"/>
          </p:nvPr>
        </p:nvSpPr>
        <p:spPr>
          <a:xfrm>
            <a:off x="10990259" y="6382917"/>
            <a:ext cx="1003300" cy="365125"/>
          </a:xfrm>
        </p:spPr>
        <p:txBody>
          <a:bodyPr/>
          <a:lstStyle>
            <a:lvl1pPr>
              <a:defRPr/>
            </a:lvl1pPr>
          </a:lstStyle>
          <a:p>
            <a:fld id="{BBB2625E-E22D-324D-B6D3-F6234E5E9FE9}" type="slidenum">
              <a:rPr lang="nl-BE"/>
              <a:pPr/>
              <a:t>‹#›</a:t>
            </a:fld>
            <a:endParaRPr lang="nl-BE"/>
          </a:p>
        </p:txBody>
      </p:sp>
      <p:sp>
        <p:nvSpPr>
          <p:cNvPr id="6" name="Rectangle 5"/>
          <p:cNvSpPr/>
          <p:nvPr userDrawn="1"/>
        </p:nvSpPr>
        <p:spPr>
          <a:xfrm>
            <a:off x="119336" y="116632"/>
            <a:ext cx="11953328" cy="662982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Picture 10"/>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5273" y="6365033"/>
            <a:ext cx="2311513" cy="396907"/>
          </a:xfrm>
          <a:prstGeom prst="rect">
            <a:avLst/>
          </a:prstGeom>
        </p:spPr>
      </p:pic>
    </p:spTree>
    <p:extLst>
      <p:ext uri="{BB962C8B-B14F-4D97-AF65-F5344CB8AC3E}">
        <p14:creationId xmlns:p14="http://schemas.microsoft.com/office/powerpoint/2010/main" val="147664468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hthoek 7"/>
          <p:cNvSpPr/>
          <p:nvPr userDrawn="1"/>
        </p:nvSpPr>
        <p:spPr>
          <a:xfrm>
            <a:off x="0" y="0"/>
            <a:ext cx="12192000" cy="6858000"/>
          </a:xfrm>
          <a:prstGeom prst="rect">
            <a:avLst/>
          </a:prstGeom>
          <a:solidFill>
            <a:srgbClr val="C62C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Title 1"/>
          <p:cNvSpPr>
            <a:spLocks noGrp="1"/>
          </p:cNvSpPr>
          <p:nvPr>
            <p:ph type="ctrTitle" hasCustomPrompt="1"/>
          </p:nvPr>
        </p:nvSpPr>
        <p:spPr>
          <a:xfrm>
            <a:off x="1007435" y="836712"/>
            <a:ext cx="9313035" cy="630982"/>
          </a:xfrm>
        </p:spPr>
        <p:txBody>
          <a:bodyPr>
            <a:normAutofit/>
          </a:bodyPr>
          <a:lstStyle>
            <a:lvl1pPr algn="l">
              <a:defRPr sz="3200" b="1">
                <a:solidFill>
                  <a:schemeClr val="bg1"/>
                </a:solidFill>
                <a:latin typeface="Verdana" pitchFamily="34" charset="0"/>
                <a:ea typeface="Verdana" pitchFamily="34" charset="0"/>
                <a:cs typeface="Verdana" pitchFamily="34" charset="0"/>
              </a:defRPr>
            </a:lvl1pPr>
          </a:lstStyle>
          <a:p>
            <a:r>
              <a:rPr lang="en-US" dirty="0" err="1"/>
              <a:t>Titel</a:t>
            </a:r>
            <a:r>
              <a:rPr lang="en-US" dirty="0"/>
              <a:t> </a:t>
            </a:r>
            <a:r>
              <a:rPr lang="en-US" dirty="0" err="1"/>
              <a:t>tussenslide</a:t>
            </a:r>
            <a:endParaRPr lang="nl-BE" dirty="0"/>
          </a:p>
        </p:txBody>
      </p:sp>
      <p:sp>
        <p:nvSpPr>
          <p:cNvPr id="11" name="Subtitle 2"/>
          <p:cNvSpPr>
            <a:spLocks noGrp="1"/>
          </p:cNvSpPr>
          <p:nvPr>
            <p:ph type="subTitle" idx="1" hasCustomPrompt="1"/>
          </p:nvPr>
        </p:nvSpPr>
        <p:spPr>
          <a:xfrm>
            <a:off x="1007435" y="1484738"/>
            <a:ext cx="9313035" cy="432048"/>
          </a:xfrm>
        </p:spPr>
        <p:txBody>
          <a:bodyPr>
            <a:normAutofit/>
          </a:bodyPr>
          <a:lstStyle>
            <a:lvl1pPr marL="0" indent="0" algn="l">
              <a:buNone/>
              <a:defRPr sz="20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a:t>Ondertitel</a:t>
            </a:r>
            <a:r>
              <a:rPr lang="en-US" dirty="0"/>
              <a:t> </a:t>
            </a:r>
            <a:r>
              <a:rPr lang="en-US" dirty="0" err="1"/>
              <a:t>tussenslide</a:t>
            </a:r>
            <a:endParaRPr lang="nl-BE" dirty="0"/>
          </a:p>
        </p:txBody>
      </p:sp>
      <p:sp>
        <p:nvSpPr>
          <p:cNvPr id="7" name="Rectangle 6"/>
          <p:cNvSpPr/>
          <p:nvPr userDrawn="1"/>
        </p:nvSpPr>
        <p:spPr>
          <a:xfrm>
            <a:off x="119336" y="116632"/>
            <a:ext cx="11953328" cy="662982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2" name="Picture 11"/>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3461" y="6362600"/>
            <a:ext cx="2311513" cy="396907"/>
          </a:xfrm>
          <a:prstGeom prst="rect">
            <a:avLst/>
          </a:prstGeom>
        </p:spPr>
      </p:pic>
    </p:spTree>
    <p:extLst>
      <p:ext uri="{BB962C8B-B14F-4D97-AF65-F5344CB8AC3E}">
        <p14:creationId xmlns:p14="http://schemas.microsoft.com/office/powerpoint/2010/main" val="386329613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nl-BE"/>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7DEE50F3-23F6-438F-B1B5-A0E972490F05}" type="datetime1">
              <a:rPr lang="nl-BE" smtClean="0"/>
              <a:t>23/10/2019</a:t>
            </a:fld>
            <a:endParaRPr lang="nl-BE"/>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nl-BE" dirty="0" smtClean="0"/>
              <a:t>ACM MM2019 Paper ID: </a:t>
            </a:r>
            <a:r>
              <a:rPr lang="nl-BE" b="1" dirty="0" smtClean="0"/>
              <a:t>P5C-06</a:t>
            </a:r>
            <a:endParaRPr lang="nl-BE" b="1"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0476D89C-E8B9-AE4E-B6DF-5DF853DAFA02}" type="slidenum">
              <a:rPr lang="nl-BE"/>
              <a:pPr/>
              <a:t>‹#›</a:t>
            </a:fld>
            <a:endParaRPr lang="nl-BE"/>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p:hf hdr="0" dt="0"/>
  <p:txStyles>
    <p:titleStyle>
      <a:lvl1pPr algn="ctr" rtl="0" eaLnBrk="0" fontAlgn="base" hangingPunct="0">
        <a:spcBef>
          <a:spcPct val="0"/>
        </a:spcBef>
        <a:spcAft>
          <a:spcPct val="0"/>
        </a:spcAft>
        <a:defRPr sz="4400" kern="1200">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1"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1"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1"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1"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cdvl.org/find-videos/details.php?id=868" TargetMode="External"/><Relationship Id="rId5" Type="http://schemas.openxmlformats.org/officeDocument/2006/relationships/hyperlink" Target="https://www.netflix.com/title/80141336" TargetMode="External"/><Relationship Id="rId4" Type="http://schemas.openxmlformats.org/officeDocument/2006/relationships/hyperlink" Target="https://www.vrt.be/" TargetMode="Externa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hyperlink" Target="https://www.vrt.be/" TargetMode="External"/><Relationship Id="rId7" Type="http://schemas.openxmlformats.org/officeDocument/2006/relationships/image" Target="../media/image12.emf"/><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12.xml"/><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1.emf"/><Relationship Id="rId11" Type="http://schemas.openxmlformats.org/officeDocument/2006/relationships/image" Target="../media/image16.png"/><Relationship Id="rId5" Type="http://schemas.openxmlformats.org/officeDocument/2006/relationships/hyperlink" Target="https://www.cdvl.org/find-videos/details.php?id=868" TargetMode="External"/><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hyperlink" Target="https://www.netflix.com/title/80141336" TargetMode="External"/><Relationship Id="rId9" Type="http://schemas.openxmlformats.org/officeDocument/2006/relationships/image" Target="../media/image14.png"/><Relationship Id="rId1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dl.acm.org/citation.cfm?id=2964300" TargetMode="External"/><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s://www.vrt.b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cdvl.org/find-videos/details.php?id=868" TargetMode="External"/><Relationship Id="rId5" Type="http://schemas.openxmlformats.org/officeDocument/2006/relationships/hyperlink" Target="https://www.netflix.com/title/80141336" TargetMode="External"/><Relationship Id="rId4" Type="http://schemas.openxmlformats.org/officeDocument/2006/relationships/hyperlink" Target="https://www.vrt.b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vrt.be/"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hyperlink" Target="https://www.vrt.be/" TargetMode="External"/><Relationship Id="rId7" Type="http://schemas.openxmlformats.org/officeDocument/2006/relationships/image" Target="../media/image12.emf"/><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5.xml"/><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1.emf"/><Relationship Id="rId11" Type="http://schemas.openxmlformats.org/officeDocument/2006/relationships/image" Target="../media/image16.png"/><Relationship Id="rId5" Type="http://schemas.openxmlformats.org/officeDocument/2006/relationships/hyperlink" Target="https://www.cdvl.org/find-videos/details.php?id=868" TargetMode="External"/><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hyperlink" Target="https://www.netflix.com/title/80141336" TargetMode="External"/><Relationship Id="rId9" Type="http://schemas.openxmlformats.org/officeDocument/2006/relationships/image" Target="../media/image14.pn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hyperlink" Target="https://www.netflix.com/title/80141336"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hyperlink" Target="https://www.vrt.be/" TargetMode="External"/><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emf"/><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1871531" y="3969060"/>
            <a:ext cx="9313035" cy="630982"/>
          </a:xfrm>
        </p:spPr>
        <p:txBody>
          <a:bodyPr>
            <a:noAutofit/>
          </a:bodyPr>
          <a:lstStyle/>
          <a:p>
            <a:r>
              <a:rPr lang="nl-NL" sz="4000" dirty="0" err="1"/>
              <a:t>Talking</a:t>
            </a:r>
            <a:r>
              <a:rPr lang="nl-NL" sz="4000" dirty="0"/>
              <a:t> Video Heads</a:t>
            </a:r>
          </a:p>
        </p:txBody>
      </p:sp>
      <p:sp>
        <p:nvSpPr>
          <p:cNvPr id="5" name="Subtitel 4"/>
          <p:cNvSpPr>
            <a:spLocks noGrp="1"/>
          </p:cNvSpPr>
          <p:nvPr>
            <p:ph type="subTitle" idx="1"/>
          </p:nvPr>
        </p:nvSpPr>
        <p:spPr>
          <a:xfrm>
            <a:off x="1871531" y="4509120"/>
            <a:ext cx="9313035" cy="936150"/>
          </a:xfrm>
        </p:spPr>
        <p:txBody>
          <a:bodyPr>
            <a:normAutofit/>
          </a:bodyPr>
          <a:lstStyle/>
          <a:p>
            <a:r>
              <a:rPr lang="en-US" sz="2400" dirty="0">
                <a:solidFill>
                  <a:srgbClr val="62616E"/>
                </a:solidFill>
              </a:rPr>
              <a:t>Saving Streaming Bitrate by Adaptively Applying </a:t>
            </a:r>
            <a:r>
              <a:rPr lang="en-US" sz="2400" dirty="0" smtClean="0">
                <a:solidFill>
                  <a:srgbClr val="62616E"/>
                </a:solidFill>
              </a:rPr>
              <a:t>Object-based </a:t>
            </a:r>
            <a:r>
              <a:rPr lang="en-US" sz="2400" dirty="0">
                <a:solidFill>
                  <a:srgbClr val="62616E"/>
                </a:solidFill>
              </a:rPr>
              <a:t>Video Principles to Interview-like Footage</a:t>
            </a:r>
            <a:endParaRPr lang="nl-NL" sz="2400" dirty="0">
              <a:solidFill>
                <a:srgbClr val="62616E"/>
              </a:solidFill>
            </a:endParaRPr>
          </a:p>
        </p:txBody>
      </p:sp>
      <p:sp>
        <p:nvSpPr>
          <p:cNvPr id="6" name="Subtitel 4"/>
          <p:cNvSpPr txBox="1">
            <a:spLocks/>
          </p:cNvSpPr>
          <p:nvPr/>
        </p:nvSpPr>
        <p:spPr bwMode="auto">
          <a:xfrm>
            <a:off x="1871530" y="5536146"/>
            <a:ext cx="9697078" cy="383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0" indent="0" algn="l" rtl="0" eaLnBrk="0" fontAlgn="base" hangingPunct="0">
              <a:spcBef>
                <a:spcPct val="20000"/>
              </a:spcBef>
              <a:spcAft>
                <a:spcPct val="0"/>
              </a:spcAft>
              <a:buFont typeface="Arial" charset="0"/>
              <a:buNone/>
              <a:defRPr sz="2000" kern="1200">
                <a:solidFill>
                  <a:srgbClr val="4F4F4F"/>
                </a:solidFill>
                <a:latin typeface="Verdana" pitchFamily="34" charset="0"/>
                <a:ea typeface="Verdana" pitchFamily="34" charset="0"/>
                <a:cs typeface="Verdana" pitchFamily="34" charset="0"/>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pitchFamily="-111" charset="-128"/>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pitchFamily="-111" charset="-128"/>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pitchFamily="-111" charset="-128"/>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pitchFamily="-111" charset="-128"/>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a:t>Maarten </a:t>
            </a:r>
            <a:r>
              <a:rPr lang="en-US" sz="1800" dirty="0" smtClean="0"/>
              <a:t>Wijnants, Sven Coppers, Gustavo </a:t>
            </a:r>
            <a:r>
              <a:rPr lang="en-US" sz="1800" dirty="0"/>
              <a:t>Rovelo </a:t>
            </a:r>
            <a:r>
              <a:rPr lang="en-US" sz="1800" dirty="0" smtClean="0"/>
              <a:t>Ruiz, Peter </a:t>
            </a:r>
            <a:r>
              <a:rPr lang="en-US" sz="1800" dirty="0" err="1" smtClean="0"/>
              <a:t>Quax</a:t>
            </a:r>
            <a:r>
              <a:rPr lang="en-US" sz="1800" dirty="0" smtClean="0"/>
              <a:t>, </a:t>
            </a:r>
            <a:r>
              <a:rPr lang="en-US" sz="1800" dirty="0" err="1" smtClean="0"/>
              <a:t>Wim</a:t>
            </a:r>
            <a:r>
              <a:rPr lang="en-US" sz="1800" dirty="0" smtClean="0"/>
              <a:t> </a:t>
            </a:r>
            <a:r>
              <a:rPr lang="en-US" sz="1800" dirty="0" err="1"/>
              <a:t>Lamotte</a:t>
            </a:r>
            <a:endParaRPr lang="nl-NL" sz="1800" dirty="0"/>
          </a:p>
        </p:txBody>
      </p:sp>
      <p:sp>
        <p:nvSpPr>
          <p:cNvPr id="7" name="Footer Placeholder 5"/>
          <p:cNvSpPr txBox="1">
            <a:spLocks/>
          </p:cNvSpPr>
          <p:nvPr/>
        </p:nvSpPr>
        <p:spPr>
          <a:xfrm>
            <a:off x="4871864" y="6381374"/>
            <a:ext cx="7056784" cy="293071"/>
          </a:xfrm>
          <a:prstGeom prst="rect">
            <a:avLst/>
          </a:prstGeom>
        </p:spPr>
        <p:txBody>
          <a:bodyPr anchor="ctr"/>
          <a:lstStyle>
            <a:defPPr>
              <a:defRPr lang="nl-BE"/>
            </a:defPPr>
            <a:lvl1pPr algn="l" rtl="0" fontAlgn="base">
              <a:spcBef>
                <a:spcPct val="0"/>
              </a:spcBef>
              <a:spcAft>
                <a:spcPct val="0"/>
              </a:spcAft>
              <a:defRPr kern="1200">
                <a:solidFill>
                  <a:schemeClr val="tx1"/>
                </a:solidFill>
                <a:latin typeface="Arial" charset="0"/>
                <a:ea typeface="ＭＳ Ｐゴシック" charset="0"/>
                <a:cs typeface="Arial" charset="0"/>
              </a:defRPr>
            </a:lvl1pPr>
            <a:lvl2pPr marL="457200" algn="l" rtl="0" fontAlgn="base">
              <a:spcBef>
                <a:spcPct val="0"/>
              </a:spcBef>
              <a:spcAft>
                <a:spcPct val="0"/>
              </a:spcAft>
              <a:defRPr kern="1200">
                <a:solidFill>
                  <a:schemeClr val="tx1"/>
                </a:solidFill>
                <a:latin typeface="Arial" charset="0"/>
                <a:ea typeface="ＭＳ Ｐゴシック" charset="0"/>
                <a:cs typeface="Arial" charset="0"/>
              </a:defRPr>
            </a:lvl2pPr>
            <a:lvl3pPr marL="914400" algn="l" rtl="0" fontAlgn="base">
              <a:spcBef>
                <a:spcPct val="0"/>
              </a:spcBef>
              <a:spcAft>
                <a:spcPct val="0"/>
              </a:spcAft>
              <a:defRPr kern="1200">
                <a:solidFill>
                  <a:schemeClr val="tx1"/>
                </a:solidFill>
                <a:latin typeface="Arial" charset="0"/>
                <a:ea typeface="ＭＳ Ｐゴシック" charset="0"/>
                <a:cs typeface="Arial" charset="0"/>
              </a:defRPr>
            </a:lvl3pPr>
            <a:lvl4pPr marL="1371600" algn="l" rtl="0" fontAlgn="base">
              <a:spcBef>
                <a:spcPct val="0"/>
              </a:spcBef>
              <a:spcAft>
                <a:spcPct val="0"/>
              </a:spcAft>
              <a:defRPr kern="1200">
                <a:solidFill>
                  <a:schemeClr val="tx1"/>
                </a:solidFill>
                <a:latin typeface="Arial" charset="0"/>
                <a:ea typeface="ＭＳ Ｐゴシック" charset="0"/>
                <a:cs typeface="Arial" charset="0"/>
              </a:defRPr>
            </a:lvl4pPr>
            <a:lvl5pPr marL="1828800" algn="l"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a:lstStyle>
          <a:p>
            <a:pPr algn="ctr">
              <a:defRPr/>
            </a:pPr>
            <a:r>
              <a:rPr lang="nl-BE" sz="1200" dirty="0">
                <a:solidFill>
                  <a:schemeClr val="tx1">
                    <a:tint val="75000"/>
                  </a:schemeClr>
                </a:solidFill>
                <a:latin typeface="+mn-lt"/>
                <a:ea typeface="+mn-ea"/>
                <a:cs typeface="+mn-cs"/>
              </a:rPr>
              <a:t>ACM MM2019 Paper ID: </a:t>
            </a:r>
            <a:r>
              <a:rPr lang="nl-BE" sz="1200" b="1" dirty="0">
                <a:solidFill>
                  <a:schemeClr val="tx1">
                    <a:tint val="75000"/>
                  </a:schemeClr>
                </a:solidFill>
                <a:latin typeface="+mn-lt"/>
                <a:ea typeface="+mn-ea"/>
                <a:cs typeface="+mn-cs"/>
              </a:rPr>
              <a:t>P5C-06</a:t>
            </a:r>
          </a:p>
        </p:txBody>
      </p:sp>
    </p:spTree>
    <p:extLst>
      <p:ext uri="{BB962C8B-B14F-4D97-AF65-F5344CB8AC3E}">
        <p14:creationId xmlns:p14="http://schemas.microsoft.com/office/powerpoint/2010/main" val="38716070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endParaRPr lang="en-US" dirty="0" smtClean="0"/>
          </a:p>
          <a:p>
            <a:r>
              <a:rPr lang="en-US" dirty="0" smtClean="0"/>
              <a:t>OBV-aware </a:t>
            </a:r>
            <a:r>
              <a:rPr lang="en-US" dirty="0"/>
              <a:t>users are willing to incur quite extensive reductions in background </a:t>
            </a:r>
            <a:r>
              <a:rPr lang="en-US" dirty="0" smtClean="0"/>
              <a:t>quality</a:t>
            </a:r>
          </a:p>
          <a:p>
            <a:endParaRPr lang="en-US" dirty="0"/>
          </a:p>
          <a:p>
            <a:r>
              <a:rPr lang="en-US" dirty="0"/>
              <a:t>OBV methodology works well with classic talking heads footage, less compatible with movie-like </a:t>
            </a:r>
            <a:r>
              <a:rPr lang="en-US" dirty="0" smtClean="0"/>
              <a:t>content</a:t>
            </a:r>
          </a:p>
          <a:p>
            <a:endParaRPr lang="en-US" dirty="0"/>
          </a:p>
          <a:p>
            <a:r>
              <a:rPr lang="en-US" dirty="0"/>
              <a:t>Contour-based OBV lowered bitrate requirements by 14 percent for the non-movie content in our corpus</a:t>
            </a:r>
          </a:p>
          <a:p>
            <a:pPr lvl="1"/>
            <a:r>
              <a:rPr lang="en-US" dirty="0"/>
              <a:t>Without loss in perceived visual quality</a:t>
            </a:r>
          </a:p>
        </p:txBody>
      </p:sp>
      <p:sp>
        <p:nvSpPr>
          <p:cNvPr id="4" name="Footer Placeholder 3"/>
          <p:cNvSpPr>
            <a:spLocks noGrp="1"/>
          </p:cNvSpPr>
          <p:nvPr>
            <p:ph type="ftr" sz="quarter" idx="11"/>
          </p:nvPr>
        </p:nvSpPr>
        <p:spPr/>
        <p:txBody>
          <a:bodyPr/>
          <a:lstStyle/>
          <a:p>
            <a:pPr>
              <a:defRPr/>
            </a:pPr>
            <a:r>
              <a:rPr lang="nl-BE" smtClean="0"/>
              <a:t>ACM MM2019 Paper ID: </a:t>
            </a:r>
            <a:r>
              <a:rPr lang="nl-BE" b="1" smtClean="0"/>
              <a:t>P5C-06</a:t>
            </a:r>
            <a:endParaRPr lang="nl-BE" dirty="0"/>
          </a:p>
        </p:txBody>
      </p:sp>
      <p:sp>
        <p:nvSpPr>
          <p:cNvPr id="5" name="Slide Number Placeholder 4"/>
          <p:cNvSpPr>
            <a:spLocks noGrp="1"/>
          </p:cNvSpPr>
          <p:nvPr>
            <p:ph type="sldNum" sz="quarter" idx="12"/>
          </p:nvPr>
        </p:nvSpPr>
        <p:spPr/>
        <p:txBody>
          <a:bodyPr/>
          <a:lstStyle/>
          <a:p>
            <a:fld id="{BBB2625E-E22D-324D-B6D3-F6234E5E9FE9}" type="slidenum">
              <a:rPr lang="nl-BE" smtClean="0"/>
              <a:pPr/>
              <a:t>10</a:t>
            </a:fld>
            <a:endParaRPr lang="nl-BE"/>
          </a:p>
        </p:txBody>
      </p:sp>
    </p:spTree>
    <p:extLst>
      <p:ext uri="{BB962C8B-B14F-4D97-AF65-F5344CB8AC3E}">
        <p14:creationId xmlns:p14="http://schemas.microsoft.com/office/powerpoint/2010/main" val="426243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Thank you!</a:t>
            </a:r>
            <a:endParaRPr lang="en-US" dirty="0"/>
          </a:p>
        </p:txBody>
      </p:sp>
      <p:sp>
        <p:nvSpPr>
          <p:cNvPr id="7" name="Subtitle 6"/>
          <p:cNvSpPr>
            <a:spLocks noGrp="1"/>
          </p:cNvSpPr>
          <p:nvPr>
            <p:ph type="subTitle" idx="1"/>
          </p:nvPr>
        </p:nvSpPr>
        <p:spPr/>
        <p:txBody>
          <a:bodyPr/>
          <a:lstStyle/>
          <a:p>
            <a:r>
              <a:rPr lang="en-US" dirty="0" smtClean="0"/>
              <a:t>Questions?</a:t>
            </a:r>
            <a:endParaRPr lang="en-US" dirty="0"/>
          </a:p>
        </p:txBody>
      </p:sp>
      <p:sp>
        <p:nvSpPr>
          <p:cNvPr id="4" name="Footer Placeholder 3"/>
          <p:cNvSpPr>
            <a:spLocks noGrp="1"/>
          </p:cNvSpPr>
          <p:nvPr>
            <p:ph type="ftr" sz="quarter" idx="4294967295"/>
          </p:nvPr>
        </p:nvSpPr>
        <p:spPr>
          <a:xfrm>
            <a:off x="6240463" y="6381750"/>
            <a:ext cx="5951537" cy="365125"/>
          </a:xfrm>
        </p:spPr>
        <p:txBody>
          <a:bodyPr/>
          <a:lstStyle/>
          <a:p>
            <a:pPr>
              <a:defRPr/>
            </a:pPr>
            <a:r>
              <a:rPr lang="nl-BE" smtClean="0"/>
              <a:t>ACM MM2019 Paper ID: </a:t>
            </a:r>
            <a:r>
              <a:rPr lang="nl-BE" b="1" smtClean="0"/>
              <a:t>P5C-06</a:t>
            </a:r>
            <a:endParaRPr lang="nl-BE" dirty="0"/>
          </a:p>
        </p:txBody>
      </p:sp>
      <p:sp>
        <p:nvSpPr>
          <p:cNvPr id="5" name="Slide Number Placeholder 4"/>
          <p:cNvSpPr>
            <a:spLocks noGrp="1"/>
          </p:cNvSpPr>
          <p:nvPr>
            <p:ph type="sldNum" sz="quarter" idx="4294967295"/>
          </p:nvPr>
        </p:nvSpPr>
        <p:spPr>
          <a:xfrm>
            <a:off x="11188700" y="6383338"/>
            <a:ext cx="1003300" cy="365125"/>
          </a:xfrm>
        </p:spPr>
        <p:txBody>
          <a:bodyPr/>
          <a:lstStyle/>
          <a:p>
            <a:fld id="{BBB2625E-E22D-324D-B6D3-F6234E5E9FE9}" type="slidenum">
              <a:rPr lang="nl-BE" smtClean="0"/>
              <a:pPr/>
              <a:t>11</a:t>
            </a:fld>
            <a:endParaRPr lang="nl-BE"/>
          </a:p>
        </p:txBody>
      </p:sp>
    </p:spTree>
    <p:extLst>
      <p:ext uri="{BB962C8B-B14F-4D97-AF65-F5344CB8AC3E}">
        <p14:creationId xmlns:p14="http://schemas.microsoft.com/office/powerpoint/2010/main" val="26455364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 corpus</a:t>
            </a:r>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5360" y="981512"/>
            <a:ext cx="5571190" cy="4822967"/>
          </a:xfrm>
        </p:spPr>
      </p:pic>
      <p:sp>
        <p:nvSpPr>
          <p:cNvPr id="4" name="Footer Placeholder 3"/>
          <p:cNvSpPr>
            <a:spLocks noGrp="1"/>
          </p:cNvSpPr>
          <p:nvPr>
            <p:ph type="ftr" sz="quarter" idx="11"/>
          </p:nvPr>
        </p:nvSpPr>
        <p:spPr/>
        <p:txBody>
          <a:bodyPr/>
          <a:lstStyle/>
          <a:p>
            <a:pPr>
              <a:defRPr/>
            </a:pPr>
            <a:r>
              <a:rPr lang="nl-BE" smtClean="0"/>
              <a:t>ACM MM2019 Paper ID: </a:t>
            </a:r>
            <a:r>
              <a:rPr lang="nl-BE" b="1" smtClean="0"/>
              <a:t>P5C-06</a:t>
            </a:r>
            <a:endParaRPr lang="nl-BE" dirty="0"/>
          </a:p>
        </p:txBody>
      </p:sp>
      <p:sp>
        <p:nvSpPr>
          <p:cNvPr id="5" name="Slide Number Placeholder 4"/>
          <p:cNvSpPr>
            <a:spLocks noGrp="1"/>
          </p:cNvSpPr>
          <p:nvPr>
            <p:ph type="sldNum" sz="quarter" idx="12"/>
          </p:nvPr>
        </p:nvSpPr>
        <p:spPr/>
        <p:txBody>
          <a:bodyPr/>
          <a:lstStyle/>
          <a:p>
            <a:fld id="{BBB2625E-E22D-324D-B6D3-F6234E5E9FE9}" type="slidenum">
              <a:rPr lang="nl-BE" smtClean="0"/>
              <a:pPr/>
              <a:t>12</a:t>
            </a:fld>
            <a:endParaRPr lang="nl-BE"/>
          </a:p>
        </p:txBody>
      </p:sp>
      <p:sp>
        <p:nvSpPr>
          <p:cNvPr id="8" name="TextBox 7"/>
          <p:cNvSpPr txBox="1"/>
          <p:nvPr/>
        </p:nvSpPr>
        <p:spPr>
          <a:xfrm>
            <a:off x="2423592" y="6433086"/>
            <a:ext cx="3334567" cy="261610"/>
          </a:xfrm>
          <a:prstGeom prst="rect">
            <a:avLst/>
          </a:prstGeom>
          <a:noFill/>
        </p:spPr>
        <p:txBody>
          <a:bodyPr wrap="none" rtlCol="0">
            <a:spAutoFit/>
          </a:bodyPr>
          <a:lstStyle/>
          <a:p>
            <a:r>
              <a:rPr lang="en-US" sz="1100" dirty="0">
                <a:solidFill>
                  <a:srgbClr val="474746"/>
                </a:solidFill>
                <a:latin typeface="Verdana" pitchFamily="34" charset="0"/>
                <a:ea typeface="Verdana" pitchFamily="34" charset="0"/>
                <a:cs typeface="Verdana" pitchFamily="34" charset="0"/>
              </a:rPr>
              <a:t>Video content licensed </a:t>
            </a:r>
            <a:r>
              <a:rPr lang="en-US" sz="1100" dirty="0" smtClean="0">
                <a:solidFill>
                  <a:srgbClr val="474746"/>
                </a:solidFill>
                <a:latin typeface="Verdana" pitchFamily="34" charset="0"/>
                <a:ea typeface="Verdana" pitchFamily="34" charset="0"/>
                <a:cs typeface="Verdana" pitchFamily="34" charset="0"/>
              </a:rPr>
              <a:t>by </a:t>
            </a:r>
            <a:r>
              <a:rPr lang="en-US" sz="1100" dirty="0" smtClean="0">
                <a:solidFill>
                  <a:srgbClr val="474746"/>
                </a:solidFill>
                <a:latin typeface="Verdana" pitchFamily="34" charset="0"/>
                <a:ea typeface="Verdana" pitchFamily="34" charset="0"/>
                <a:cs typeface="Verdana" pitchFamily="34" charset="0"/>
                <a:hlinkClick r:id="rId4"/>
              </a:rPr>
              <a:t>VRT</a:t>
            </a:r>
            <a:r>
              <a:rPr lang="en-US" sz="1100" dirty="0" smtClean="0">
                <a:solidFill>
                  <a:srgbClr val="474746"/>
                </a:solidFill>
                <a:latin typeface="Verdana" pitchFamily="34" charset="0"/>
                <a:ea typeface="Verdana" pitchFamily="34" charset="0"/>
                <a:cs typeface="Verdana" pitchFamily="34" charset="0"/>
              </a:rPr>
              <a:t>, </a:t>
            </a:r>
            <a:r>
              <a:rPr lang="en-US" sz="1100" dirty="0" smtClean="0">
                <a:solidFill>
                  <a:srgbClr val="474746"/>
                </a:solidFill>
                <a:latin typeface="Verdana" pitchFamily="34" charset="0"/>
                <a:ea typeface="Verdana" pitchFamily="34" charset="0"/>
                <a:cs typeface="Verdana" pitchFamily="34" charset="0"/>
                <a:hlinkClick r:id="rId5"/>
              </a:rPr>
              <a:t>Netflix</a:t>
            </a:r>
            <a:r>
              <a:rPr lang="en-US" sz="1100" dirty="0" smtClean="0">
                <a:solidFill>
                  <a:srgbClr val="474746"/>
                </a:solidFill>
                <a:latin typeface="Verdana" pitchFamily="34" charset="0"/>
                <a:ea typeface="Verdana" pitchFamily="34" charset="0"/>
                <a:cs typeface="Verdana" pitchFamily="34" charset="0"/>
              </a:rPr>
              <a:t>, </a:t>
            </a:r>
            <a:r>
              <a:rPr lang="en-US" sz="1100" dirty="0" smtClean="0">
                <a:solidFill>
                  <a:srgbClr val="474746"/>
                </a:solidFill>
                <a:latin typeface="Verdana" pitchFamily="34" charset="0"/>
                <a:ea typeface="Verdana" pitchFamily="34" charset="0"/>
                <a:cs typeface="Verdana" pitchFamily="34" charset="0"/>
                <a:hlinkClick r:id="rId6"/>
              </a:rPr>
              <a:t>NTIA</a:t>
            </a:r>
            <a:endParaRPr lang="en-US" sz="1100" dirty="0">
              <a:solidFill>
                <a:srgbClr val="474746"/>
              </a:solidFill>
              <a:latin typeface="Verdana" pitchFamily="34" charset="0"/>
              <a:ea typeface="Verdana" pitchFamily="34" charset="0"/>
              <a:cs typeface="Verdana" pitchFamily="34" charset="0"/>
            </a:endParaRPr>
          </a:p>
        </p:txBody>
      </p:sp>
      <p:sp>
        <p:nvSpPr>
          <p:cNvPr id="9" name="Right Brace 8"/>
          <p:cNvSpPr/>
          <p:nvPr/>
        </p:nvSpPr>
        <p:spPr>
          <a:xfrm>
            <a:off x="6240016" y="908720"/>
            <a:ext cx="432048" cy="2304256"/>
          </a:xfrm>
          <a:prstGeom prst="rightBrace">
            <a:avLst/>
          </a:prstGeom>
          <a:ln w="25400">
            <a:solidFill>
              <a:srgbClr val="47474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Content Placeholder 2"/>
          <p:cNvSpPr txBox="1">
            <a:spLocks/>
          </p:cNvSpPr>
          <p:nvPr/>
        </p:nvSpPr>
        <p:spPr bwMode="auto">
          <a:xfrm>
            <a:off x="6816080" y="1808820"/>
            <a:ext cx="1080120" cy="504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2800" kern="1200">
                <a:solidFill>
                  <a:srgbClr val="474746"/>
                </a:solidFill>
                <a:latin typeface="Verdana" pitchFamily="34" charset="0"/>
                <a:ea typeface="Verdana" pitchFamily="34" charset="0"/>
                <a:cs typeface="Verdana" pitchFamily="34" charset="0"/>
              </a:defRPr>
            </a:lvl1pPr>
            <a:lvl2pPr marL="742950" indent="-285750" algn="l" rtl="0" eaLnBrk="0" fontAlgn="base" hangingPunct="0">
              <a:spcBef>
                <a:spcPct val="20000"/>
              </a:spcBef>
              <a:spcAft>
                <a:spcPct val="0"/>
              </a:spcAft>
              <a:buFont typeface="Wingdings" pitchFamily="2" charset="2"/>
              <a:buChar char="§"/>
              <a:defRPr sz="2400" kern="1200">
                <a:solidFill>
                  <a:srgbClr val="474746"/>
                </a:solidFill>
                <a:latin typeface="Verdana" pitchFamily="34" charset="0"/>
                <a:ea typeface="Verdana" pitchFamily="34" charset="0"/>
                <a:cs typeface="Verdana" pitchFamily="34" charset="0"/>
              </a:defRPr>
            </a:lvl2pPr>
            <a:lvl3pPr marL="1143000" indent="-228600" algn="l" rtl="0" eaLnBrk="0" fontAlgn="base" hangingPunct="0">
              <a:spcBef>
                <a:spcPct val="20000"/>
              </a:spcBef>
              <a:spcAft>
                <a:spcPct val="0"/>
              </a:spcAft>
              <a:buFont typeface="Wingdings" pitchFamily="2" charset="2"/>
              <a:buChar char="§"/>
              <a:defRPr sz="2000" kern="1200">
                <a:solidFill>
                  <a:srgbClr val="474746"/>
                </a:solidFill>
                <a:latin typeface="Verdana" pitchFamily="34" charset="0"/>
                <a:ea typeface="Verdana" pitchFamily="34" charset="0"/>
                <a:cs typeface="Verdana" pitchFamily="34" charset="0"/>
              </a:defRPr>
            </a:lvl3pPr>
            <a:lvl4pPr marL="1600200" indent="-228600" algn="l" rtl="0" eaLnBrk="0" fontAlgn="base" hangingPunct="0">
              <a:spcBef>
                <a:spcPct val="20000"/>
              </a:spcBef>
              <a:spcAft>
                <a:spcPct val="0"/>
              </a:spcAft>
              <a:buFont typeface="Wingdings" pitchFamily="2" charset="2"/>
              <a:buChar char="§"/>
              <a:defRPr sz="1600" kern="1200">
                <a:solidFill>
                  <a:srgbClr val="474746"/>
                </a:solidFill>
                <a:latin typeface="Verdana" pitchFamily="34" charset="0"/>
                <a:ea typeface="Verdana" pitchFamily="34" charset="0"/>
                <a:cs typeface="Verdana" pitchFamily="34" charset="0"/>
              </a:defRPr>
            </a:lvl4pPr>
            <a:lvl5pPr marL="2057400" indent="-228600" algn="l" rtl="0" eaLnBrk="0" fontAlgn="base" hangingPunct="0">
              <a:spcBef>
                <a:spcPct val="20000"/>
              </a:spcBef>
              <a:spcAft>
                <a:spcPct val="0"/>
              </a:spcAft>
              <a:buFont typeface="Wingdings" pitchFamily="2" charset="2"/>
              <a:buChar char="§"/>
              <a:defRPr sz="1600" kern="1200">
                <a:solidFill>
                  <a:srgbClr val="474746"/>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VRT</a:t>
            </a:r>
            <a:endParaRPr lang="en-US" dirty="0"/>
          </a:p>
        </p:txBody>
      </p:sp>
      <p:sp>
        <p:nvSpPr>
          <p:cNvPr id="11" name="Right Brace 10"/>
          <p:cNvSpPr/>
          <p:nvPr/>
        </p:nvSpPr>
        <p:spPr>
          <a:xfrm>
            <a:off x="6243329" y="3320987"/>
            <a:ext cx="432048" cy="1188133"/>
          </a:xfrm>
          <a:prstGeom prst="rightBrace">
            <a:avLst/>
          </a:prstGeom>
          <a:ln w="25400">
            <a:solidFill>
              <a:srgbClr val="47474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Content Placeholder 2"/>
          <p:cNvSpPr txBox="1">
            <a:spLocks/>
          </p:cNvSpPr>
          <p:nvPr/>
        </p:nvSpPr>
        <p:spPr bwMode="auto">
          <a:xfrm>
            <a:off x="6816080" y="3663025"/>
            <a:ext cx="1368152" cy="504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2800" kern="1200">
                <a:solidFill>
                  <a:srgbClr val="474746"/>
                </a:solidFill>
                <a:latin typeface="Verdana" pitchFamily="34" charset="0"/>
                <a:ea typeface="Verdana" pitchFamily="34" charset="0"/>
                <a:cs typeface="Verdana" pitchFamily="34" charset="0"/>
              </a:defRPr>
            </a:lvl1pPr>
            <a:lvl2pPr marL="742950" indent="-285750" algn="l" rtl="0" eaLnBrk="0" fontAlgn="base" hangingPunct="0">
              <a:spcBef>
                <a:spcPct val="20000"/>
              </a:spcBef>
              <a:spcAft>
                <a:spcPct val="0"/>
              </a:spcAft>
              <a:buFont typeface="Wingdings" pitchFamily="2" charset="2"/>
              <a:buChar char="§"/>
              <a:defRPr sz="2400" kern="1200">
                <a:solidFill>
                  <a:srgbClr val="474746"/>
                </a:solidFill>
                <a:latin typeface="Verdana" pitchFamily="34" charset="0"/>
                <a:ea typeface="Verdana" pitchFamily="34" charset="0"/>
                <a:cs typeface="Verdana" pitchFamily="34" charset="0"/>
              </a:defRPr>
            </a:lvl2pPr>
            <a:lvl3pPr marL="1143000" indent="-228600" algn="l" rtl="0" eaLnBrk="0" fontAlgn="base" hangingPunct="0">
              <a:spcBef>
                <a:spcPct val="20000"/>
              </a:spcBef>
              <a:spcAft>
                <a:spcPct val="0"/>
              </a:spcAft>
              <a:buFont typeface="Wingdings" pitchFamily="2" charset="2"/>
              <a:buChar char="§"/>
              <a:defRPr sz="2000" kern="1200">
                <a:solidFill>
                  <a:srgbClr val="474746"/>
                </a:solidFill>
                <a:latin typeface="Verdana" pitchFamily="34" charset="0"/>
                <a:ea typeface="Verdana" pitchFamily="34" charset="0"/>
                <a:cs typeface="Verdana" pitchFamily="34" charset="0"/>
              </a:defRPr>
            </a:lvl3pPr>
            <a:lvl4pPr marL="1600200" indent="-228600" algn="l" rtl="0" eaLnBrk="0" fontAlgn="base" hangingPunct="0">
              <a:spcBef>
                <a:spcPct val="20000"/>
              </a:spcBef>
              <a:spcAft>
                <a:spcPct val="0"/>
              </a:spcAft>
              <a:buFont typeface="Wingdings" pitchFamily="2" charset="2"/>
              <a:buChar char="§"/>
              <a:defRPr sz="1600" kern="1200">
                <a:solidFill>
                  <a:srgbClr val="474746"/>
                </a:solidFill>
                <a:latin typeface="Verdana" pitchFamily="34" charset="0"/>
                <a:ea typeface="Verdana" pitchFamily="34" charset="0"/>
                <a:cs typeface="Verdana" pitchFamily="34" charset="0"/>
              </a:defRPr>
            </a:lvl4pPr>
            <a:lvl5pPr marL="2057400" indent="-228600" algn="l" rtl="0" eaLnBrk="0" fontAlgn="base" hangingPunct="0">
              <a:spcBef>
                <a:spcPct val="20000"/>
              </a:spcBef>
              <a:spcAft>
                <a:spcPct val="0"/>
              </a:spcAft>
              <a:buFont typeface="Wingdings" pitchFamily="2" charset="2"/>
              <a:buChar char="§"/>
              <a:defRPr sz="1600" kern="1200">
                <a:solidFill>
                  <a:srgbClr val="474746"/>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Netflix</a:t>
            </a:r>
            <a:endParaRPr lang="en-US" dirty="0"/>
          </a:p>
        </p:txBody>
      </p:sp>
      <p:sp>
        <p:nvSpPr>
          <p:cNvPr id="15" name="Right Brace 14"/>
          <p:cNvSpPr/>
          <p:nvPr/>
        </p:nvSpPr>
        <p:spPr>
          <a:xfrm>
            <a:off x="6243329" y="4643350"/>
            <a:ext cx="432048" cy="1188133"/>
          </a:xfrm>
          <a:prstGeom prst="rightBrace">
            <a:avLst/>
          </a:prstGeom>
          <a:ln w="25400">
            <a:solidFill>
              <a:srgbClr val="47474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Content Placeholder 2"/>
          <p:cNvSpPr txBox="1">
            <a:spLocks/>
          </p:cNvSpPr>
          <p:nvPr/>
        </p:nvSpPr>
        <p:spPr bwMode="auto">
          <a:xfrm>
            <a:off x="6816080" y="4985388"/>
            <a:ext cx="1368152" cy="504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2800" kern="1200">
                <a:solidFill>
                  <a:srgbClr val="474746"/>
                </a:solidFill>
                <a:latin typeface="Verdana" pitchFamily="34" charset="0"/>
                <a:ea typeface="Verdana" pitchFamily="34" charset="0"/>
                <a:cs typeface="Verdana" pitchFamily="34" charset="0"/>
              </a:defRPr>
            </a:lvl1pPr>
            <a:lvl2pPr marL="742950" indent="-285750" algn="l" rtl="0" eaLnBrk="0" fontAlgn="base" hangingPunct="0">
              <a:spcBef>
                <a:spcPct val="20000"/>
              </a:spcBef>
              <a:spcAft>
                <a:spcPct val="0"/>
              </a:spcAft>
              <a:buFont typeface="Wingdings" pitchFamily="2" charset="2"/>
              <a:buChar char="§"/>
              <a:defRPr sz="2400" kern="1200">
                <a:solidFill>
                  <a:srgbClr val="474746"/>
                </a:solidFill>
                <a:latin typeface="Verdana" pitchFamily="34" charset="0"/>
                <a:ea typeface="Verdana" pitchFamily="34" charset="0"/>
                <a:cs typeface="Verdana" pitchFamily="34" charset="0"/>
              </a:defRPr>
            </a:lvl2pPr>
            <a:lvl3pPr marL="1143000" indent="-228600" algn="l" rtl="0" eaLnBrk="0" fontAlgn="base" hangingPunct="0">
              <a:spcBef>
                <a:spcPct val="20000"/>
              </a:spcBef>
              <a:spcAft>
                <a:spcPct val="0"/>
              </a:spcAft>
              <a:buFont typeface="Wingdings" pitchFamily="2" charset="2"/>
              <a:buChar char="§"/>
              <a:defRPr sz="2000" kern="1200">
                <a:solidFill>
                  <a:srgbClr val="474746"/>
                </a:solidFill>
                <a:latin typeface="Verdana" pitchFamily="34" charset="0"/>
                <a:ea typeface="Verdana" pitchFamily="34" charset="0"/>
                <a:cs typeface="Verdana" pitchFamily="34" charset="0"/>
              </a:defRPr>
            </a:lvl3pPr>
            <a:lvl4pPr marL="1600200" indent="-228600" algn="l" rtl="0" eaLnBrk="0" fontAlgn="base" hangingPunct="0">
              <a:spcBef>
                <a:spcPct val="20000"/>
              </a:spcBef>
              <a:spcAft>
                <a:spcPct val="0"/>
              </a:spcAft>
              <a:buFont typeface="Wingdings" pitchFamily="2" charset="2"/>
              <a:buChar char="§"/>
              <a:defRPr sz="1600" kern="1200">
                <a:solidFill>
                  <a:srgbClr val="474746"/>
                </a:solidFill>
                <a:latin typeface="Verdana" pitchFamily="34" charset="0"/>
                <a:ea typeface="Verdana" pitchFamily="34" charset="0"/>
                <a:cs typeface="Verdana" pitchFamily="34" charset="0"/>
              </a:defRPr>
            </a:lvl4pPr>
            <a:lvl5pPr marL="2057400" indent="-228600" algn="l" rtl="0" eaLnBrk="0" fontAlgn="base" hangingPunct="0">
              <a:spcBef>
                <a:spcPct val="20000"/>
              </a:spcBef>
              <a:spcAft>
                <a:spcPct val="0"/>
              </a:spcAft>
              <a:buFont typeface="Wingdings" pitchFamily="2" charset="2"/>
              <a:buChar char="§"/>
              <a:defRPr sz="1600" kern="1200">
                <a:solidFill>
                  <a:srgbClr val="474746"/>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NTIA</a:t>
            </a:r>
            <a:endParaRPr lang="en-US" dirty="0"/>
          </a:p>
        </p:txBody>
      </p:sp>
      <p:sp>
        <p:nvSpPr>
          <p:cNvPr id="17" name="Content Placeholder 2"/>
          <p:cNvSpPr txBox="1">
            <a:spLocks/>
          </p:cNvSpPr>
          <p:nvPr/>
        </p:nvSpPr>
        <p:spPr bwMode="auto">
          <a:xfrm>
            <a:off x="8832304" y="3320986"/>
            <a:ext cx="3161254" cy="1188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2800" kern="1200">
                <a:solidFill>
                  <a:srgbClr val="474746"/>
                </a:solidFill>
                <a:latin typeface="Verdana" pitchFamily="34" charset="0"/>
                <a:ea typeface="Verdana" pitchFamily="34" charset="0"/>
                <a:cs typeface="Verdana" pitchFamily="34" charset="0"/>
              </a:defRPr>
            </a:lvl1pPr>
            <a:lvl2pPr marL="742950" indent="-285750" algn="l" rtl="0" eaLnBrk="0" fontAlgn="base" hangingPunct="0">
              <a:spcBef>
                <a:spcPct val="20000"/>
              </a:spcBef>
              <a:spcAft>
                <a:spcPct val="0"/>
              </a:spcAft>
              <a:buFont typeface="Wingdings" pitchFamily="2" charset="2"/>
              <a:buChar char="§"/>
              <a:defRPr sz="2400" kern="1200">
                <a:solidFill>
                  <a:srgbClr val="474746"/>
                </a:solidFill>
                <a:latin typeface="Verdana" pitchFamily="34" charset="0"/>
                <a:ea typeface="Verdana" pitchFamily="34" charset="0"/>
                <a:cs typeface="Verdana" pitchFamily="34" charset="0"/>
              </a:defRPr>
            </a:lvl2pPr>
            <a:lvl3pPr marL="1143000" indent="-228600" algn="l" rtl="0" eaLnBrk="0" fontAlgn="base" hangingPunct="0">
              <a:spcBef>
                <a:spcPct val="20000"/>
              </a:spcBef>
              <a:spcAft>
                <a:spcPct val="0"/>
              </a:spcAft>
              <a:buFont typeface="Wingdings" pitchFamily="2" charset="2"/>
              <a:buChar char="§"/>
              <a:defRPr sz="2000" kern="1200">
                <a:solidFill>
                  <a:srgbClr val="474746"/>
                </a:solidFill>
                <a:latin typeface="Verdana" pitchFamily="34" charset="0"/>
                <a:ea typeface="Verdana" pitchFamily="34" charset="0"/>
                <a:cs typeface="Verdana" pitchFamily="34" charset="0"/>
              </a:defRPr>
            </a:lvl3pPr>
            <a:lvl4pPr marL="1600200" indent="-228600" algn="l" rtl="0" eaLnBrk="0" fontAlgn="base" hangingPunct="0">
              <a:spcBef>
                <a:spcPct val="20000"/>
              </a:spcBef>
              <a:spcAft>
                <a:spcPct val="0"/>
              </a:spcAft>
              <a:buFont typeface="Wingdings" pitchFamily="2" charset="2"/>
              <a:buChar char="§"/>
              <a:defRPr sz="1600" kern="1200">
                <a:solidFill>
                  <a:srgbClr val="474746"/>
                </a:solidFill>
                <a:latin typeface="Verdana" pitchFamily="34" charset="0"/>
                <a:ea typeface="Verdana" pitchFamily="34" charset="0"/>
                <a:cs typeface="Verdana" pitchFamily="34" charset="0"/>
              </a:defRPr>
            </a:lvl4pPr>
            <a:lvl5pPr marL="2057400" indent="-228600" algn="l" rtl="0" eaLnBrk="0" fontAlgn="base" hangingPunct="0">
              <a:spcBef>
                <a:spcPct val="20000"/>
              </a:spcBef>
              <a:spcAft>
                <a:spcPct val="0"/>
              </a:spcAft>
              <a:buFont typeface="Wingdings" pitchFamily="2" charset="2"/>
              <a:buChar char="§"/>
              <a:defRPr sz="1600" kern="1200">
                <a:solidFill>
                  <a:srgbClr val="474746"/>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Progressive 4K</a:t>
            </a:r>
          </a:p>
          <a:p>
            <a:pPr marL="0" indent="0">
              <a:buNone/>
            </a:pPr>
            <a:r>
              <a:rPr lang="en-US" sz="2400" dirty="0"/>
              <a:t>raw YUV422</a:t>
            </a:r>
          </a:p>
        </p:txBody>
      </p:sp>
      <p:sp>
        <p:nvSpPr>
          <p:cNvPr id="18" name="Content Placeholder 2"/>
          <p:cNvSpPr txBox="1">
            <a:spLocks/>
          </p:cNvSpPr>
          <p:nvPr/>
        </p:nvSpPr>
        <p:spPr bwMode="auto">
          <a:xfrm>
            <a:off x="8832303" y="1466781"/>
            <a:ext cx="3161255" cy="1188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2800" kern="1200">
                <a:solidFill>
                  <a:srgbClr val="474746"/>
                </a:solidFill>
                <a:latin typeface="Verdana" pitchFamily="34" charset="0"/>
                <a:ea typeface="Verdana" pitchFamily="34" charset="0"/>
                <a:cs typeface="Verdana" pitchFamily="34" charset="0"/>
              </a:defRPr>
            </a:lvl1pPr>
            <a:lvl2pPr marL="742950" indent="-285750" algn="l" rtl="0" eaLnBrk="0" fontAlgn="base" hangingPunct="0">
              <a:spcBef>
                <a:spcPct val="20000"/>
              </a:spcBef>
              <a:spcAft>
                <a:spcPct val="0"/>
              </a:spcAft>
              <a:buFont typeface="Wingdings" pitchFamily="2" charset="2"/>
              <a:buChar char="§"/>
              <a:defRPr sz="2400" kern="1200">
                <a:solidFill>
                  <a:srgbClr val="474746"/>
                </a:solidFill>
                <a:latin typeface="Verdana" pitchFamily="34" charset="0"/>
                <a:ea typeface="Verdana" pitchFamily="34" charset="0"/>
                <a:cs typeface="Verdana" pitchFamily="34" charset="0"/>
              </a:defRPr>
            </a:lvl2pPr>
            <a:lvl3pPr marL="1143000" indent="-228600" algn="l" rtl="0" eaLnBrk="0" fontAlgn="base" hangingPunct="0">
              <a:spcBef>
                <a:spcPct val="20000"/>
              </a:spcBef>
              <a:spcAft>
                <a:spcPct val="0"/>
              </a:spcAft>
              <a:buFont typeface="Wingdings" pitchFamily="2" charset="2"/>
              <a:buChar char="§"/>
              <a:defRPr sz="2000" kern="1200">
                <a:solidFill>
                  <a:srgbClr val="474746"/>
                </a:solidFill>
                <a:latin typeface="Verdana" pitchFamily="34" charset="0"/>
                <a:ea typeface="Verdana" pitchFamily="34" charset="0"/>
                <a:cs typeface="Verdana" pitchFamily="34" charset="0"/>
              </a:defRPr>
            </a:lvl3pPr>
            <a:lvl4pPr marL="1600200" indent="-228600" algn="l" rtl="0" eaLnBrk="0" fontAlgn="base" hangingPunct="0">
              <a:spcBef>
                <a:spcPct val="20000"/>
              </a:spcBef>
              <a:spcAft>
                <a:spcPct val="0"/>
              </a:spcAft>
              <a:buFont typeface="Wingdings" pitchFamily="2" charset="2"/>
              <a:buChar char="§"/>
              <a:defRPr sz="1600" kern="1200">
                <a:solidFill>
                  <a:srgbClr val="474746"/>
                </a:solidFill>
                <a:latin typeface="Verdana" pitchFamily="34" charset="0"/>
                <a:ea typeface="Verdana" pitchFamily="34" charset="0"/>
                <a:cs typeface="Verdana" pitchFamily="34" charset="0"/>
              </a:defRPr>
            </a:lvl4pPr>
            <a:lvl5pPr marL="2057400" indent="-228600" algn="l" rtl="0" eaLnBrk="0" fontAlgn="base" hangingPunct="0">
              <a:spcBef>
                <a:spcPct val="20000"/>
              </a:spcBef>
              <a:spcAft>
                <a:spcPct val="0"/>
              </a:spcAft>
              <a:buFont typeface="Wingdings" pitchFamily="2" charset="2"/>
              <a:buChar char="§"/>
              <a:defRPr sz="1600" kern="1200">
                <a:solidFill>
                  <a:srgbClr val="474746"/>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576i @ 24.4 </a:t>
            </a:r>
            <a:r>
              <a:rPr lang="en-US" sz="2400" dirty="0"/>
              <a:t>Mbps</a:t>
            </a:r>
            <a:endParaRPr lang="en-US" sz="2400" dirty="0" smtClean="0"/>
          </a:p>
          <a:p>
            <a:pPr marL="0" indent="0">
              <a:buNone/>
            </a:pPr>
            <a:r>
              <a:rPr lang="en-US" sz="2400" dirty="0"/>
              <a:t>1080p </a:t>
            </a:r>
            <a:r>
              <a:rPr lang="en-US" sz="2400" dirty="0" smtClean="0"/>
              <a:t>@ 100 Mbps</a:t>
            </a:r>
            <a:endParaRPr lang="en-US" sz="2400" dirty="0"/>
          </a:p>
        </p:txBody>
      </p:sp>
      <p:sp>
        <p:nvSpPr>
          <p:cNvPr id="19" name="Content Placeholder 2"/>
          <p:cNvSpPr txBox="1">
            <a:spLocks/>
          </p:cNvSpPr>
          <p:nvPr/>
        </p:nvSpPr>
        <p:spPr bwMode="auto">
          <a:xfrm>
            <a:off x="8832304" y="4643350"/>
            <a:ext cx="3161254" cy="1188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2800" kern="1200">
                <a:solidFill>
                  <a:srgbClr val="474746"/>
                </a:solidFill>
                <a:latin typeface="Verdana" pitchFamily="34" charset="0"/>
                <a:ea typeface="Verdana" pitchFamily="34" charset="0"/>
                <a:cs typeface="Verdana" pitchFamily="34" charset="0"/>
              </a:defRPr>
            </a:lvl1pPr>
            <a:lvl2pPr marL="742950" indent="-285750" algn="l" rtl="0" eaLnBrk="0" fontAlgn="base" hangingPunct="0">
              <a:spcBef>
                <a:spcPct val="20000"/>
              </a:spcBef>
              <a:spcAft>
                <a:spcPct val="0"/>
              </a:spcAft>
              <a:buFont typeface="Wingdings" pitchFamily="2" charset="2"/>
              <a:buChar char="§"/>
              <a:defRPr sz="2400" kern="1200">
                <a:solidFill>
                  <a:srgbClr val="474746"/>
                </a:solidFill>
                <a:latin typeface="Verdana" pitchFamily="34" charset="0"/>
                <a:ea typeface="Verdana" pitchFamily="34" charset="0"/>
                <a:cs typeface="Verdana" pitchFamily="34" charset="0"/>
              </a:defRPr>
            </a:lvl2pPr>
            <a:lvl3pPr marL="1143000" indent="-228600" algn="l" rtl="0" eaLnBrk="0" fontAlgn="base" hangingPunct="0">
              <a:spcBef>
                <a:spcPct val="20000"/>
              </a:spcBef>
              <a:spcAft>
                <a:spcPct val="0"/>
              </a:spcAft>
              <a:buFont typeface="Wingdings" pitchFamily="2" charset="2"/>
              <a:buChar char="§"/>
              <a:defRPr sz="2000" kern="1200">
                <a:solidFill>
                  <a:srgbClr val="474746"/>
                </a:solidFill>
                <a:latin typeface="Verdana" pitchFamily="34" charset="0"/>
                <a:ea typeface="Verdana" pitchFamily="34" charset="0"/>
                <a:cs typeface="Verdana" pitchFamily="34" charset="0"/>
              </a:defRPr>
            </a:lvl3pPr>
            <a:lvl4pPr marL="1600200" indent="-228600" algn="l" rtl="0" eaLnBrk="0" fontAlgn="base" hangingPunct="0">
              <a:spcBef>
                <a:spcPct val="20000"/>
              </a:spcBef>
              <a:spcAft>
                <a:spcPct val="0"/>
              </a:spcAft>
              <a:buFont typeface="Wingdings" pitchFamily="2" charset="2"/>
              <a:buChar char="§"/>
              <a:defRPr sz="1600" kern="1200">
                <a:solidFill>
                  <a:srgbClr val="474746"/>
                </a:solidFill>
                <a:latin typeface="Verdana" pitchFamily="34" charset="0"/>
                <a:ea typeface="Verdana" pitchFamily="34" charset="0"/>
                <a:cs typeface="Verdana" pitchFamily="34" charset="0"/>
              </a:defRPr>
            </a:lvl4pPr>
            <a:lvl5pPr marL="2057400" indent="-228600" algn="l" rtl="0" eaLnBrk="0" fontAlgn="base" hangingPunct="0">
              <a:spcBef>
                <a:spcPct val="20000"/>
              </a:spcBef>
              <a:spcAft>
                <a:spcPct val="0"/>
              </a:spcAft>
              <a:buFont typeface="Wingdings" pitchFamily="2" charset="2"/>
              <a:buChar char="§"/>
              <a:defRPr sz="1600" kern="1200">
                <a:solidFill>
                  <a:srgbClr val="474746"/>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1080i</a:t>
            </a:r>
          </a:p>
          <a:p>
            <a:pPr marL="0" indent="0">
              <a:buNone/>
            </a:pPr>
            <a:r>
              <a:rPr lang="en-US" sz="2400" dirty="0"/>
              <a:t>raw YUV422</a:t>
            </a:r>
          </a:p>
        </p:txBody>
      </p:sp>
      <p:cxnSp>
        <p:nvCxnSpPr>
          <p:cNvPr id="21" name="Straight Arrow Connector 20"/>
          <p:cNvCxnSpPr>
            <a:stCxn id="10" idx="3"/>
          </p:cNvCxnSpPr>
          <p:nvPr/>
        </p:nvCxnSpPr>
        <p:spPr>
          <a:xfrm flipV="1">
            <a:off x="7896200" y="1844824"/>
            <a:ext cx="864096" cy="216024"/>
          </a:xfrm>
          <a:prstGeom prst="straightConnector1">
            <a:avLst/>
          </a:prstGeom>
          <a:ln w="25400">
            <a:solidFill>
              <a:srgbClr val="474746"/>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4" idx="3"/>
            <a:endCxn id="17" idx="1"/>
          </p:cNvCxnSpPr>
          <p:nvPr/>
        </p:nvCxnSpPr>
        <p:spPr>
          <a:xfrm>
            <a:off x="8184232" y="3915053"/>
            <a:ext cx="648072" cy="0"/>
          </a:xfrm>
          <a:prstGeom prst="straightConnector1">
            <a:avLst/>
          </a:prstGeom>
          <a:ln w="25400">
            <a:solidFill>
              <a:srgbClr val="474746"/>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0" idx="3"/>
          </p:cNvCxnSpPr>
          <p:nvPr/>
        </p:nvCxnSpPr>
        <p:spPr>
          <a:xfrm>
            <a:off x="7896200" y="2060848"/>
            <a:ext cx="864096" cy="219456"/>
          </a:xfrm>
          <a:prstGeom prst="straightConnector1">
            <a:avLst/>
          </a:prstGeom>
          <a:ln w="25400">
            <a:solidFill>
              <a:srgbClr val="474746"/>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6" idx="3"/>
            <a:endCxn id="19" idx="1"/>
          </p:cNvCxnSpPr>
          <p:nvPr/>
        </p:nvCxnSpPr>
        <p:spPr>
          <a:xfrm>
            <a:off x="8184232" y="5237416"/>
            <a:ext cx="648072" cy="1"/>
          </a:xfrm>
          <a:prstGeom prst="straightConnector1">
            <a:avLst/>
          </a:prstGeom>
          <a:ln w="25400">
            <a:solidFill>
              <a:srgbClr val="47474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38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4" grpId="0"/>
      <p:bldP spid="15" grpId="0" animBg="1"/>
      <p:bldP spid="16" grpId="0"/>
      <p:bldP spid="17"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 corpus</a:t>
            </a:r>
            <a:endParaRPr lang="en-US" dirty="0"/>
          </a:p>
        </p:txBody>
      </p:sp>
      <p:sp>
        <p:nvSpPr>
          <p:cNvPr id="4" name="Footer Placeholder 3"/>
          <p:cNvSpPr>
            <a:spLocks noGrp="1"/>
          </p:cNvSpPr>
          <p:nvPr>
            <p:ph type="ftr" sz="quarter" idx="11"/>
          </p:nvPr>
        </p:nvSpPr>
        <p:spPr/>
        <p:txBody>
          <a:bodyPr/>
          <a:lstStyle/>
          <a:p>
            <a:pPr>
              <a:defRPr/>
            </a:pPr>
            <a:r>
              <a:rPr lang="nl-BE" smtClean="0"/>
              <a:t>ACM MM2019 Paper ID: </a:t>
            </a:r>
            <a:r>
              <a:rPr lang="nl-BE" b="1" smtClean="0"/>
              <a:t>P5C-06</a:t>
            </a:r>
            <a:endParaRPr lang="nl-BE" dirty="0"/>
          </a:p>
        </p:txBody>
      </p:sp>
      <p:sp>
        <p:nvSpPr>
          <p:cNvPr id="5" name="Slide Number Placeholder 4"/>
          <p:cNvSpPr>
            <a:spLocks noGrp="1"/>
          </p:cNvSpPr>
          <p:nvPr>
            <p:ph type="sldNum" sz="quarter" idx="12"/>
          </p:nvPr>
        </p:nvSpPr>
        <p:spPr/>
        <p:txBody>
          <a:bodyPr/>
          <a:lstStyle/>
          <a:p>
            <a:fld id="{BBB2625E-E22D-324D-B6D3-F6234E5E9FE9}" type="slidenum">
              <a:rPr lang="nl-BE" smtClean="0"/>
              <a:pPr/>
              <a:t>13</a:t>
            </a:fld>
            <a:endParaRPr lang="nl-BE"/>
          </a:p>
        </p:txBody>
      </p:sp>
      <p:graphicFrame>
        <p:nvGraphicFramePr>
          <p:cNvPr id="6" name="Chart 5"/>
          <p:cNvGraphicFramePr>
            <a:graphicFrameLocks/>
          </p:cNvGraphicFramePr>
          <p:nvPr>
            <p:extLst>
              <p:ext uri="{D42A27DB-BD31-4B8C-83A1-F6EECF244321}">
                <p14:modId xmlns:p14="http://schemas.microsoft.com/office/powerpoint/2010/main" val="3653085943"/>
              </p:ext>
            </p:extLst>
          </p:nvPr>
        </p:nvGraphicFramePr>
        <p:xfrm>
          <a:off x="3071664" y="738484"/>
          <a:ext cx="611505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1536948037"/>
              </p:ext>
            </p:extLst>
          </p:nvPr>
        </p:nvGraphicFramePr>
        <p:xfrm>
          <a:off x="3071664" y="3584262"/>
          <a:ext cx="611505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54589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Pre-study (</a:t>
            </a:r>
            <a:r>
              <a:rPr lang="en-US" dirty="0" err="1" smtClean="0"/>
              <a:t>inclusing</a:t>
            </a:r>
            <a:r>
              <a:rPr lang="en-US" dirty="0" smtClean="0"/>
              <a:t> </a:t>
            </a:r>
            <a:r>
              <a:rPr lang="en-US" dirty="0" err="1" smtClean="0">
                <a:latin typeface="Courier New" panose="02070309020205020404" pitchFamily="49" charset="0"/>
                <a:cs typeface="Courier New" panose="02070309020205020404" pitchFamily="49" charset="0"/>
              </a:rPr>
              <a:t>CostAdj</a:t>
            </a:r>
            <a:r>
              <a:rPr lang="en-US" dirty="0" smtClean="0"/>
              <a:t> threshold)</a:t>
            </a:r>
            <a:endParaRPr lang="en-US" dirty="0"/>
          </a:p>
        </p:txBody>
      </p:sp>
      <p:sp>
        <p:nvSpPr>
          <p:cNvPr id="4" name="Footer Placeholder 3"/>
          <p:cNvSpPr>
            <a:spLocks noGrp="1"/>
          </p:cNvSpPr>
          <p:nvPr>
            <p:ph type="ftr" sz="quarter" idx="11"/>
          </p:nvPr>
        </p:nvSpPr>
        <p:spPr/>
        <p:txBody>
          <a:bodyPr/>
          <a:lstStyle/>
          <a:p>
            <a:pPr>
              <a:defRPr/>
            </a:pPr>
            <a:r>
              <a:rPr lang="nl-BE" smtClean="0"/>
              <a:t>ACM MM2019 Paper ID: </a:t>
            </a:r>
            <a:r>
              <a:rPr lang="nl-BE" b="1" smtClean="0"/>
              <a:t>P5C-06</a:t>
            </a:r>
            <a:endParaRPr lang="nl-BE" dirty="0"/>
          </a:p>
        </p:txBody>
      </p:sp>
      <p:sp>
        <p:nvSpPr>
          <p:cNvPr id="5" name="Slide Number Placeholder 4"/>
          <p:cNvSpPr>
            <a:spLocks noGrp="1"/>
          </p:cNvSpPr>
          <p:nvPr>
            <p:ph type="sldNum" sz="quarter" idx="12"/>
          </p:nvPr>
        </p:nvSpPr>
        <p:spPr/>
        <p:txBody>
          <a:bodyPr/>
          <a:lstStyle/>
          <a:p>
            <a:fld id="{BBB2625E-E22D-324D-B6D3-F6234E5E9FE9}" type="slidenum">
              <a:rPr lang="nl-BE" smtClean="0"/>
              <a:pPr/>
              <a:t>14</a:t>
            </a:fld>
            <a:endParaRPr lang="nl-BE"/>
          </a:p>
        </p:txBody>
      </p:sp>
      <p:sp>
        <p:nvSpPr>
          <p:cNvPr id="40" name="TextBox 39"/>
          <p:cNvSpPr txBox="1"/>
          <p:nvPr/>
        </p:nvSpPr>
        <p:spPr>
          <a:xfrm>
            <a:off x="2423592" y="6433086"/>
            <a:ext cx="3334567" cy="261610"/>
          </a:xfrm>
          <a:prstGeom prst="rect">
            <a:avLst/>
          </a:prstGeom>
          <a:noFill/>
        </p:spPr>
        <p:txBody>
          <a:bodyPr wrap="none" rtlCol="0">
            <a:spAutoFit/>
          </a:bodyPr>
          <a:lstStyle/>
          <a:p>
            <a:r>
              <a:rPr lang="en-US" sz="1100" dirty="0">
                <a:solidFill>
                  <a:srgbClr val="474746"/>
                </a:solidFill>
                <a:latin typeface="Verdana" pitchFamily="34" charset="0"/>
                <a:ea typeface="Verdana" pitchFamily="34" charset="0"/>
                <a:cs typeface="Verdana" pitchFamily="34" charset="0"/>
              </a:rPr>
              <a:t>Video content licensed </a:t>
            </a:r>
            <a:r>
              <a:rPr lang="en-US" sz="1100" dirty="0" smtClean="0">
                <a:solidFill>
                  <a:srgbClr val="474746"/>
                </a:solidFill>
                <a:latin typeface="Verdana" pitchFamily="34" charset="0"/>
                <a:ea typeface="Verdana" pitchFamily="34" charset="0"/>
                <a:cs typeface="Verdana" pitchFamily="34" charset="0"/>
              </a:rPr>
              <a:t>by </a:t>
            </a:r>
            <a:r>
              <a:rPr lang="en-US" sz="1100" dirty="0" smtClean="0">
                <a:solidFill>
                  <a:srgbClr val="474746"/>
                </a:solidFill>
                <a:latin typeface="Verdana" pitchFamily="34" charset="0"/>
                <a:ea typeface="Verdana" pitchFamily="34" charset="0"/>
                <a:cs typeface="Verdana" pitchFamily="34" charset="0"/>
                <a:hlinkClick r:id="rId3"/>
              </a:rPr>
              <a:t>VRT</a:t>
            </a:r>
            <a:r>
              <a:rPr lang="en-US" sz="1100" dirty="0" smtClean="0">
                <a:solidFill>
                  <a:srgbClr val="474746"/>
                </a:solidFill>
                <a:latin typeface="Verdana" pitchFamily="34" charset="0"/>
                <a:ea typeface="Verdana" pitchFamily="34" charset="0"/>
                <a:cs typeface="Verdana" pitchFamily="34" charset="0"/>
              </a:rPr>
              <a:t>, </a:t>
            </a:r>
            <a:r>
              <a:rPr lang="en-US" sz="1100" dirty="0" smtClean="0">
                <a:solidFill>
                  <a:srgbClr val="474746"/>
                </a:solidFill>
                <a:latin typeface="Verdana" pitchFamily="34" charset="0"/>
                <a:ea typeface="Verdana" pitchFamily="34" charset="0"/>
                <a:cs typeface="Verdana" pitchFamily="34" charset="0"/>
                <a:hlinkClick r:id="rId4"/>
              </a:rPr>
              <a:t>Netflix</a:t>
            </a:r>
            <a:r>
              <a:rPr lang="en-US" sz="1100" dirty="0" smtClean="0">
                <a:solidFill>
                  <a:srgbClr val="474746"/>
                </a:solidFill>
                <a:latin typeface="Verdana" pitchFamily="34" charset="0"/>
                <a:ea typeface="Verdana" pitchFamily="34" charset="0"/>
                <a:cs typeface="Verdana" pitchFamily="34" charset="0"/>
              </a:rPr>
              <a:t>, </a:t>
            </a:r>
            <a:r>
              <a:rPr lang="en-US" sz="1100" dirty="0" smtClean="0">
                <a:solidFill>
                  <a:srgbClr val="474746"/>
                </a:solidFill>
                <a:latin typeface="Verdana" pitchFamily="34" charset="0"/>
                <a:ea typeface="Verdana" pitchFamily="34" charset="0"/>
                <a:cs typeface="Verdana" pitchFamily="34" charset="0"/>
                <a:hlinkClick r:id="rId5"/>
              </a:rPr>
              <a:t>NTIA</a:t>
            </a:r>
            <a:endParaRPr lang="en-US" sz="1100" dirty="0">
              <a:solidFill>
                <a:srgbClr val="474746"/>
              </a:solidFill>
              <a:latin typeface="Verdana" pitchFamily="34" charset="0"/>
              <a:ea typeface="Verdana" pitchFamily="34" charset="0"/>
              <a:cs typeface="Verdana" pitchFamily="34" charset="0"/>
            </a:endParaRPr>
          </a:p>
        </p:txBody>
      </p:sp>
      <p:pic>
        <p:nvPicPr>
          <p:cNvPr id="41" name="Picture 40"/>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21395" y="850560"/>
            <a:ext cx="5592128" cy="5479011"/>
          </a:xfrm>
          <a:prstGeom prst="rect">
            <a:avLst/>
          </a:prstGeom>
        </p:spPr>
      </p:pic>
      <p:pic>
        <p:nvPicPr>
          <p:cNvPr id="42" name="Picture 4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168008" y="850560"/>
            <a:ext cx="5589268" cy="4475436"/>
          </a:xfrm>
          <a:prstGeom prst="rect">
            <a:avLst/>
          </a:prstGeom>
        </p:spPr>
      </p:pic>
      <p:sp>
        <p:nvSpPr>
          <p:cNvPr id="51" name="Content Placeholder 2"/>
          <p:cNvSpPr txBox="1">
            <a:spLocks/>
          </p:cNvSpPr>
          <p:nvPr/>
        </p:nvSpPr>
        <p:spPr bwMode="auto">
          <a:xfrm>
            <a:off x="8655177" y="1128177"/>
            <a:ext cx="1896214" cy="212592"/>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2800" kern="1200">
                <a:solidFill>
                  <a:srgbClr val="474746"/>
                </a:solidFill>
                <a:latin typeface="Verdana" pitchFamily="34" charset="0"/>
                <a:ea typeface="Verdana" pitchFamily="34" charset="0"/>
                <a:cs typeface="Verdana" pitchFamily="34" charset="0"/>
              </a:defRPr>
            </a:lvl1pPr>
            <a:lvl2pPr marL="742950" indent="-285750" algn="l" rtl="0" eaLnBrk="0" fontAlgn="base" hangingPunct="0">
              <a:spcBef>
                <a:spcPct val="20000"/>
              </a:spcBef>
              <a:spcAft>
                <a:spcPct val="0"/>
              </a:spcAft>
              <a:buFont typeface="Wingdings" pitchFamily="2" charset="2"/>
              <a:buChar char="§"/>
              <a:defRPr sz="2400" kern="1200">
                <a:solidFill>
                  <a:srgbClr val="474746"/>
                </a:solidFill>
                <a:latin typeface="Verdana" pitchFamily="34" charset="0"/>
                <a:ea typeface="Verdana" pitchFamily="34" charset="0"/>
                <a:cs typeface="Verdana" pitchFamily="34" charset="0"/>
              </a:defRPr>
            </a:lvl2pPr>
            <a:lvl3pPr marL="1143000" indent="-228600" algn="l" rtl="0" eaLnBrk="0" fontAlgn="base" hangingPunct="0">
              <a:spcBef>
                <a:spcPct val="20000"/>
              </a:spcBef>
              <a:spcAft>
                <a:spcPct val="0"/>
              </a:spcAft>
              <a:buFont typeface="Wingdings" pitchFamily="2" charset="2"/>
              <a:buChar char="§"/>
              <a:defRPr sz="2000" kern="1200">
                <a:solidFill>
                  <a:srgbClr val="474746"/>
                </a:solidFill>
                <a:latin typeface="Verdana" pitchFamily="34" charset="0"/>
                <a:ea typeface="Verdana" pitchFamily="34" charset="0"/>
                <a:cs typeface="Verdana" pitchFamily="34" charset="0"/>
              </a:defRPr>
            </a:lvl3pPr>
            <a:lvl4pPr marL="1600200" indent="-228600" algn="l" rtl="0" eaLnBrk="0" fontAlgn="base" hangingPunct="0">
              <a:spcBef>
                <a:spcPct val="20000"/>
              </a:spcBef>
              <a:spcAft>
                <a:spcPct val="0"/>
              </a:spcAft>
              <a:buFont typeface="Wingdings" pitchFamily="2" charset="2"/>
              <a:buChar char="§"/>
              <a:defRPr sz="1600" kern="1200">
                <a:solidFill>
                  <a:srgbClr val="474746"/>
                </a:solidFill>
                <a:latin typeface="Verdana" pitchFamily="34" charset="0"/>
                <a:ea typeface="Verdana" pitchFamily="34" charset="0"/>
                <a:cs typeface="Verdana" pitchFamily="34" charset="0"/>
              </a:defRPr>
            </a:lvl4pPr>
            <a:lvl5pPr marL="2057400" indent="-228600" algn="l" rtl="0" eaLnBrk="0" fontAlgn="base" hangingPunct="0">
              <a:spcBef>
                <a:spcPct val="20000"/>
              </a:spcBef>
              <a:spcAft>
                <a:spcPct val="0"/>
              </a:spcAft>
              <a:buFont typeface="Wingdings" pitchFamily="2" charset="2"/>
              <a:buChar char="§"/>
              <a:defRPr sz="1600" kern="1200">
                <a:solidFill>
                  <a:srgbClr val="474746"/>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r>
              <a:rPr lang="en-US" sz="1100" dirty="0" smtClean="0"/>
              <a:t>23       28       33      38</a:t>
            </a:r>
            <a:endParaRPr lang="en-US" sz="1100" dirty="0"/>
          </a:p>
        </p:txBody>
      </p:sp>
      <p:sp>
        <p:nvSpPr>
          <p:cNvPr id="52" name="Rectangle 51"/>
          <p:cNvSpPr/>
          <p:nvPr/>
        </p:nvSpPr>
        <p:spPr>
          <a:xfrm>
            <a:off x="2680992" y="6329571"/>
            <a:ext cx="1889492" cy="95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0445" y="1408752"/>
            <a:ext cx="1463043" cy="822961"/>
          </a:xfrm>
          <a:prstGeom prst="rect">
            <a:avLst/>
          </a:prstGeom>
        </p:spPr>
      </p:pic>
      <p:pic>
        <p:nvPicPr>
          <p:cNvPr id="54" name="Picture 5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37004" y="4465261"/>
            <a:ext cx="1463043" cy="822961"/>
          </a:xfrm>
          <a:prstGeom prst="rect">
            <a:avLst/>
          </a:prstGeom>
        </p:spPr>
      </p:pic>
      <p:pic>
        <p:nvPicPr>
          <p:cNvPr id="55" name="Picture 5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0442" y="2417770"/>
            <a:ext cx="1463043" cy="822961"/>
          </a:xfrm>
          <a:prstGeom prst="rect">
            <a:avLst/>
          </a:prstGeom>
        </p:spPr>
      </p:pic>
      <p:pic>
        <p:nvPicPr>
          <p:cNvPr id="56" name="Picture 5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0444" y="3421676"/>
            <a:ext cx="1463043" cy="822961"/>
          </a:xfrm>
          <a:prstGeom prst="rect">
            <a:avLst/>
          </a:prstGeom>
        </p:spPr>
      </p:pic>
      <p:pic>
        <p:nvPicPr>
          <p:cNvPr id="57" name="Picture 5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0444" y="4465261"/>
            <a:ext cx="1463043" cy="822961"/>
          </a:xfrm>
          <a:prstGeom prst="rect">
            <a:avLst/>
          </a:prstGeom>
        </p:spPr>
      </p:pic>
      <p:pic>
        <p:nvPicPr>
          <p:cNvPr id="58" name="Picture 5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0442" y="5506609"/>
            <a:ext cx="1463043" cy="822961"/>
          </a:xfrm>
          <a:prstGeom prst="rect">
            <a:avLst/>
          </a:prstGeom>
        </p:spPr>
      </p:pic>
      <p:pic>
        <p:nvPicPr>
          <p:cNvPr id="59" name="Picture 5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35312" y="1406044"/>
            <a:ext cx="1463043" cy="822961"/>
          </a:xfrm>
          <a:prstGeom prst="rect">
            <a:avLst/>
          </a:prstGeom>
        </p:spPr>
      </p:pic>
      <p:pic>
        <p:nvPicPr>
          <p:cNvPr id="60" name="Picture 5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335311" y="2426406"/>
            <a:ext cx="1463043" cy="822961"/>
          </a:xfrm>
          <a:prstGeom prst="rect">
            <a:avLst/>
          </a:prstGeom>
        </p:spPr>
      </p:pic>
      <p:pic>
        <p:nvPicPr>
          <p:cNvPr id="61" name="Picture 6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335314" y="3451645"/>
            <a:ext cx="1463043" cy="822961"/>
          </a:xfrm>
          <a:prstGeom prst="rect">
            <a:avLst/>
          </a:prstGeom>
        </p:spPr>
      </p:pic>
      <p:pic>
        <p:nvPicPr>
          <p:cNvPr id="3" name="Picture 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880359" y="1242500"/>
            <a:ext cx="1591056" cy="5114539"/>
          </a:xfrm>
          <a:prstGeom prst="rect">
            <a:avLst/>
          </a:prstGeom>
        </p:spPr>
      </p:pic>
      <p:sp>
        <p:nvSpPr>
          <p:cNvPr id="48" name="Content Placeholder 2"/>
          <p:cNvSpPr>
            <a:spLocks noGrp="1"/>
          </p:cNvSpPr>
          <p:nvPr>
            <p:ph idx="1"/>
          </p:nvPr>
        </p:nvSpPr>
        <p:spPr>
          <a:xfrm>
            <a:off x="2732888" y="1128177"/>
            <a:ext cx="1896214" cy="212592"/>
          </a:xfrm>
          <a:solidFill>
            <a:schemeClr val="bg1"/>
          </a:solidFill>
        </p:spPr>
        <p:txBody>
          <a:bodyPr/>
          <a:lstStyle/>
          <a:p>
            <a:pPr marL="0" indent="0">
              <a:buNone/>
            </a:pPr>
            <a:r>
              <a:rPr lang="en-US" sz="1100" dirty="0" smtClean="0"/>
              <a:t>23       28       33      38</a:t>
            </a:r>
            <a:endParaRPr lang="en-US" sz="1100" dirty="0"/>
          </a:p>
        </p:txBody>
      </p:sp>
      <p:pic>
        <p:nvPicPr>
          <p:cNvPr id="6" name="Picture 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823960" y="1360577"/>
            <a:ext cx="1584176" cy="3927645"/>
          </a:xfrm>
          <a:prstGeom prst="rect">
            <a:avLst/>
          </a:prstGeom>
        </p:spPr>
      </p:pic>
      <p:sp>
        <p:nvSpPr>
          <p:cNvPr id="11" name="Down Arrow 10"/>
          <p:cNvSpPr/>
          <p:nvPr/>
        </p:nvSpPr>
        <p:spPr>
          <a:xfrm>
            <a:off x="2189769" y="1406044"/>
            <a:ext cx="360040" cy="665022"/>
          </a:xfrm>
          <a:prstGeom prst="downArrow">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wn Arrow 28"/>
          <p:cNvSpPr/>
          <p:nvPr/>
        </p:nvSpPr>
        <p:spPr>
          <a:xfrm rot="16200000">
            <a:off x="3526356" y="378390"/>
            <a:ext cx="360040" cy="1728220"/>
          </a:xfrm>
          <a:prstGeom prst="downArrow">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272287" y="1808986"/>
            <a:ext cx="1191752" cy="432048"/>
          </a:xfrm>
          <a:prstGeom prst="rect">
            <a:avLst/>
          </a:prstGeom>
          <a:solidFill>
            <a:schemeClr val="accent3">
              <a:alpha val="15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2927648" y="4882896"/>
            <a:ext cx="1541731" cy="432048"/>
          </a:xfrm>
          <a:prstGeom prst="rect">
            <a:avLst/>
          </a:prstGeom>
          <a:solidFill>
            <a:schemeClr val="accent3">
              <a:alpha val="15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071664" y="5916168"/>
            <a:ext cx="1399751" cy="432048"/>
          </a:xfrm>
          <a:prstGeom prst="rect">
            <a:avLst/>
          </a:prstGeom>
          <a:solidFill>
            <a:schemeClr val="accent3">
              <a:alpha val="15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9120336" y="1810512"/>
            <a:ext cx="1080120" cy="432048"/>
          </a:xfrm>
          <a:prstGeom prst="rect">
            <a:avLst/>
          </a:prstGeom>
          <a:solidFill>
            <a:schemeClr val="accent3">
              <a:alpha val="15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9225310" y="2833584"/>
            <a:ext cx="1191752" cy="432048"/>
          </a:xfrm>
          <a:prstGeom prst="rect">
            <a:avLst/>
          </a:prstGeom>
          <a:solidFill>
            <a:schemeClr val="accent3">
              <a:alpha val="15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9362176" y="4875982"/>
            <a:ext cx="1045960" cy="432048"/>
          </a:xfrm>
          <a:prstGeom prst="rect">
            <a:avLst/>
          </a:prstGeom>
          <a:solidFill>
            <a:schemeClr val="accent3">
              <a:alpha val="15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9264352" y="3852814"/>
            <a:ext cx="1143784" cy="432048"/>
          </a:xfrm>
          <a:prstGeom prst="rect">
            <a:avLst/>
          </a:prstGeom>
          <a:solidFill>
            <a:schemeClr val="accent3">
              <a:alpha val="15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3359696" y="3858768"/>
            <a:ext cx="1115732" cy="432048"/>
          </a:xfrm>
          <a:prstGeom prst="rect">
            <a:avLst/>
          </a:prstGeom>
          <a:solidFill>
            <a:schemeClr val="accent3">
              <a:alpha val="15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359695" y="2830543"/>
            <a:ext cx="1104343" cy="432048"/>
          </a:xfrm>
          <a:prstGeom prst="rect">
            <a:avLst/>
          </a:prstGeom>
          <a:solidFill>
            <a:schemeClr val="accent3">
              <a:alpha val="15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799432" y="5459920"/>
            <a:ext cx="1737360" cy="904943"/>
          </a:xfrm>
          <a:prstGeom prst="rect">
            <a:avLst/>
          </a:prstGeom>
          <a:solidFill>
            <a:schemeClr val="accent3">
              <a:alpha val="15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8741664" y="1353312"/>
            <a:ext cx="1737360" cy="904943"/>
          </a:xfrm>
          <a:prstGeom prst="rect">
            <a:avLst/>
          </a:prstGeom>
          <a:solidFill>
            <a:schemeClr val="accent3">
              <a:alpha val="15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553711" y="1317405"/>
            <a:ext cx="1221367" cy="5047458"/>
          </a:xfrm>
          <a:prstGeom prst="rect">
            <a:avLst/>
          </a:prstGeom>
          <a:solidFill>
            <a:schemeClr val="accent3">
              <a:alpha val="15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10486543" y="1318062"/>
            <a:ext cx="1221367" cy="4059692"/>
          </a:xfrm>
          <a:prstGeom prst="rect">
            <a:avLst/>
          </a:prstGeom>
          <a:solidFill>
            <a:schemeClr val="accent3">
              <a:alpha val="15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109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20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11"/>
                                        </p:tgtEl>
                                        <p:attrNameLst>
                                          <p:attrName>style.visibility</p:attrName>
                                        </p:attrNameLst>
                                      </p:cBhvr>
                                      <p:to>
                                        <p:strVal val="hidden"/>
                                      </p:to>
                                    </p:set>
                                  </p:childTnLst>
                                </p:cTn>
                              </p:par>
                              <p:par>
                                <p:cTn id="16" presetID="1" presetClass="exit" presetSubtype="0" fill="hold" grpId="1" nodeType="withEffect">
                                  <p:stCondLst>
                                    <p:cond delay="0"/>
                                  </p:stCondLst>
                                  <p:childTnLst>
                                    <p:set>
                                      <p:cBhvr>
                                        <p:cTn id="17" dur="1" fill="hold">
                                          <p:stCondLst>
                                            <p:cond delay="0"/>
                                          </p:stCondLst>
                                        </p:cTn>
                                        <p:tgtEl>
                                          <p:spTgt spid="29"/>
                                        </p:tgtEl>
                                        <p:attrNameLst>
                                          <p:attrName>style.visibility</p:attrName>
                                        </p:attrNameLst>
                                      </p:cBhvr>
                                      <p:to>
                                        <p:strVal val="hidden"/>
                                      </p:to>
                                    </p:set>
                                  </p:childTnLst>
                                </p:cTn>
                              </p:par>
                            </p:childTnLst>
                          </p:cTn>
                        </p:par>
                        <p:par>
                          <p:cTn id="18" fill="hold">
                            <p:stCondLst>
                              <p:cond delay="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12"/>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38"/>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37"/>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31"/>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32"/>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33"/>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34"/>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36"/>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35"/>
                                        </p:tgtEl>
                                        <p:attrNameLst>
                                          <p:attrName>style.visibility</p:attrName>
                                        </p:attrNameLst>
                                      </p:cBhvr>
                                      <p:to>
                                        <p:strVal val="hidden"/>
                                      </p:to>
                                    </p:set>
                                  </p:childTnLst>
                                </p:cTn>
                              </p:par>
                            </p:childTnLst>
                          </p:cTn>
                        </p:par>
                        <p:par>
                          <p:cTn id="66" fill="hold">
                            <p:stCondLst>
                              <p:cond delay="0"/>
                            </p:stCondLst>
                            <p:childTnLst>
                              <p:par>
                                <p:cTn id="67" presetID="10" presetClass="entr" presetSubtype="0" fill="hold" grpId="0" nodeType="after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14"/>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44"/>
                                        </p:tgtEl>
                                        <p:attrNameLst>
                                          <p:attrName>style.visibility</p:attrName>
                                        </p:attrNameLst>
                                      </p:cBhvr>
                                      <p:to>
                                        <p:strVal val="hidden"/>
                                      </p:to>
                                    </p:set>
                                  </p:childTnLst>
                                </p:cTn>
                              </p:par>
                            </p:childTnLst>
                          </p:cTn>
                        </p:par>
                        <p:par>
                          <p:cTn id="79" fill="hold">
                            <p:stCondLst>
                              <p:cond delay="0"/>
                            </p:stCondLst>
                            <p:childTnLst>
                              <p:par>
                                <p:cTn id="80" presetID="10" presetClass="entr" presetSubtype="0" fill="hold" grpId="0" nodeType="after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fade">
                                      <p:cBhvr>
                                        <p:cTn id="82" dur="500"/>
                                        <p:tgtEl>
                                          <p:spTgt spid="13"/>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3"/>
                                        </p:tgtEl>
                                        <p:attrNameLst>
                                          <p:attrName>style.visibility</p:attrName>
                                        </p:attrNameLst>
                                      </p:cBhvr>
                                      <p:to>
                                        <p:strVal val="visible"/>
                                      </p:to>
                                    </p:set>
                                    <p:animEffect transition="in" filter="fade">
                                      <p:cBhvr>
                                        <p:cTn id="8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29" grpId="0" animBg="1"/>
      <p:bldP spid="29" grpId="1" animBg="1"/>
      <p:bldP spid="12" grpId="0" animBg="1"/>
      <p:bldP spid="12"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13" grpId="0" animBg="1"/>
      <p:bldP spid="43" grpId="0" animBg="1"/>
      <p:bldP spid="14" grpId="0" animBg="1"/>
      <p:bldP spid="14" grpId="1" animBg="1"/>
      <p:bldP spid="44" grpId="0" animBg="1"/>
      <p:bldP spid="4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ACR test</a:t>
            </a:r>
          </a:p>
        </p:txBody>
      </p:sp>
      <p:sp>
        <p:nvSpPr>
          <p:cNvPr id="3" name="Content Placeholder 2"/>
          <p:cNvSpPr>
            <a:spLocks noGrp="1"/>
          </p:cNvSpPr>
          <p:nvPr>
            <p:ph idx="1"/>
          </p:nvPr>
        </p:nvSpPr>
        <p:spPr/>
        <p:txBody>
          <a:bodyPr/>
          <a:lstStyle/>
          <a:p>
            <a:pPr marL="0" indent="0">
              <a:buNone/>
            </a:pPr>
            <a:endParaRPr lang="en-US" dirty="0" smtClean="0"/>
          </a:p>
          <a:p>
            <a:pPr marL="0" indent="0">
              <a:buNone/>
            </a:pPr>
            <a:r>
              <a:rPr lang="en-US" dirty="0" smtClean="0"/>
              <a:t>Objective quality metrics (average ± standard deviation) averaged over content corpus:</a:t>
            </a:r>
            <a:endParaRPr lang="en-US" dirty="0"/>
          </a:p>
        </p:txBody>
      </p:sp>
      <p:sp>
        <p:nvSpPr>
          <p:cNvPr id="4" name="Footer Placeholder 3"/>
          <p:cNvSpPr>
            <a:spLocks noGrp="1"/>
          </p:cNvSpPr>
          <p:nvPr>
            <p:ph type="ftr" sz="quarter" idx="11"/>
          </p:nvPr>
        </p:nvSpPr>
        <p:spPr/>
        <p:txBody>
          <a:bodyPr/>
          <a:lstStyle/>
          <a:p>
            <a:pPr>
              <a:defRPr/>
            </a:pPr>
            <a:r>
              <a:rPr lang="nl-BE" smtClean="0"/>
              <a:t>ACM MM2019 Paper ID: </a:t>
            </a:r>
            <a:r>
              <a:rPr lang="nl-BE" b="1" smtClean="0"/>
              <a:t>P5C-06</a:t>
            </a:r>
            <a:endParaRPr lang="nl-BE" dirty="0"/>
          </a:p>
        </p:txBody>
      </p:sp>
      <p:sp>
        <p:nvSpPr>
          <p:cNvPr id="5" name="Slide Number Placeholder 4"/>
          <p:cNvSpPr>
            <a:spLocks noGrp="1"/>
          </p:cNvSpPr>
          <p:nvPr>
            <p:ph type="sldNum" sz="quarter" idx="12"/>
          </p:nvPr>
        </p:nvSpPr>
        <p:spPr/>
        <p:txBody>
          <a:bodyPr/>
          <a:lstStyle/>
          <a:p>
            <a:fld id="{BBB2625E-E22D-324D-B6D3-F6234E5E9FE9}" type="slidenum">
              <a:rPr lang="nl-BE" smtClean="0"/>
              <a:pPr/>
              <a:t>15</a:t>
            </a:fld>
            <a:endParaRPr lang="nl-BE"/>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752" y="2640922"/>
            <a:ext cx="10560496" cy="3252045"/>
          </a:xfrm>
          <a:prstGeom prst="rect">
            <a:avLst/>
          </a:prstGeom>
        </p:spPr>
      </p:pic>
    </p:spTree>
    <p:extLst>
      <p:ext uri="{BB962C8B-B14F-4D97-AF65-F5344CB8AC3E}">
        <p14:creationId xmlns:p14="http://schemas.microsoft.com/office/powerpoint/2010/main" val="2544700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Detrimental effect of spatiotemporal compression artifacts</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nl-BE" smtClean="0"/>
              <a:t>ACM MM2019 Paper ID: </a:t>
            </a:r>
            <a:r>
              <a:rPr lang="nl-BE" b="1" smtClean="0"/>
              <a:t>P5C-06</a:t>
            </a:r>
            <a:endParaRPr lang="nl-BE" dirty="0"/>
          </a:p>
        </p:txBody>
      </p:sp>
      <p:sp>
        <p:nvSpPr>
          <p:cNvPr id="5" name="Slide Number Placeholder 4"/>
          <p:cNvSpPr>
            <a:spLocks noGrp="1"/>
          </p:cNvSpPr>
          <p:nvPr>
            <p:ph type="sldNum" sz="quarter" idx="12"/>
          </p:nvPr>
        </p:nvSpPr>
        <p:spPr/>
        <p:txBody>
          <a:bodyPr/>
          <a:lstStyle/>
          <a:p>
            <a:fld id="{BBB2625E-E22D-324D-B6D3-F6234E5E9FE9}" type="slidenum">
              <a:rPr lang="nl-BE" smtClean="0"/>
              <a:pPr/>
              <a:t>16</a:t>
            </a:fld>
            <a:endParaRPr lang="nl-BE"/>
          </a:p>
        </p:txBody>
      </p:sp>
    </p:spTree>
    <p:extLst>
      <p:ext uri="{BB962C8B-B14F-4D97-AF65-F5344CB8AC3E}">
        <p14:creationId xmlns:p14="http://schemas.microsoft.com/office/powerpoint/2010/main" val="16090430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360" y="404664"/>
            <a:ext cx="11521280" cy="5904656"/>
          </a:xfrm>
        </p:spPr>
        <p:txBody>
          <a:bodyPr/>
          <a:lstStyle/>
          <a:p>
            <a:pPr marL="0" indent="0">
              <a:buNone/>
            </a:pPr>
            <a:r>
              <a:rPr lang="en-US" u="sng" dirty="0" smtClean="0"/>
              <a:t>Conclusions</a:t>
            </a:r>
          </a:p>
          <a:p>
            <a:pPr lvl="1"/>
            <a:r>
              <a:rPr lang="en-US" dirty="0" smtClean="0"/>
              <a:t>OBV-aware </a:t>
            </a:r>
            <a:r>
              <a:rPr lang="en-US" dirty="0"/>
              <a:t>users are willing to incur quite extensive </a:t>
            </a:r>
            <a:r>
              <a:rPr lang="en-US" dirty="0" smtClean="0"/>
              <a:t>reductions in </a:t>
            </a:r>
            <a:r>
              <a:rPr lang="en-US" dirty="0"/>
              <a:t>background </a:t>
            </a:r>
            <a:r>
              <a:rPr lang="en-US" dirty="0" smtClean="0"/>
              <a:t>quality</a:t>
            </a:r>
          </a:p>
          <a:p>
            <a:pPr lvl="1"/>
            <a:r>
              <a:rPr lang="en-US" dirty="0"/>
              <a:t>OBV methodology works </a:t>
            </a:r>
            <a:r>
              <a:rPr lang="en-US" dirty="0" smtClean="0"/>
              <a:t>well with classic </a:t>
            </a:r>
            <a:r>
              <a:rPr lang="en-US" i="1" dirty="0" smtClean="0"/>
              <a:t>talking </a:t>
            </a:r>
            <a:r>
              <a:rPr lang="en-US" i="1" dirty="0"/>
              <a:t>heads</a:t>
            </a:r>
            <a:r>
              <a:rPr lang="en-US" dirty="0"/>
              <a:t> </a:t>
            </a:r>
            <a:r>
              <a:rPr lang="en-US" dirty="0" smtClean="0"/>
              <a:t>footage, less compatible </a:t>
            </a:r>
            <a:r>
              <a:rPr lang="en-US" dirty="0"/>
              <a:t>with movie-like content</a:t>
            </a:r>
          </a:p>
          <a:p>
            <a:pPr lvl="1"/>
            <a:r>
              <a:rPr lang="en-US" dirty="0" smtClean="0"/>
              <a:t>Contour-based OBV lowered bitrate requirements by 14 percent for the non-movie content in our corpus</a:t>
            </a:r>
          </a:p>
          <a:p>
            <a:pPr lvl="2"/>
            <a:r>
              <a:rPr lang="en-US" dirty="0" smtClean="0"/>
              <a:t>Without loss in perceived visual quality</a:t>
            </a:r>
          </a:p>
          <a:p>
            <a:pPr lvl="2"/>
            <a:endParaRPr lang="en-US" dirty="0" smtClean="0"/>
          </a:p>
          <a:p>
            <a:pPr marL="0" indent="0">
              <a:buNone/>
            </a:pPr>
            <a:r>
              <a:rPr lang="en-US" u="sng" dirty="0" smtClean="0"/>
              <a:t>Discussion</a:t>
            </a:r>
          </a:p>
          <a:p>
            <a:pPr lvl="1"/>
            <a:r>
              <a:rPr lang="en-US" dirty="0"/>
              <a:t>OBV-based video quality </a:t>
            </a:r>
            <a:r>
              <a:rPr lang="en-US" dirty="0" smtClean="0"/>
              <a:t>control</a:t>
            </a:r>
          </a:p>
          <a:p>
            <a:pPr lvl="2"/>
            <a:r>
              <a:rPr lang="en-US" dirty="0" smtClean="0"/>
              <a:t>Steered </a:t>
            </a:r>
            <a:r>
              <a:rPr lang="en-US" dirty="0"/>
              <a:t>by </a:t>
            </a:r>
            <a:r>
              <a:rPr lang="en-US" dirty="0" smtClean="0"/>
              <a:t>consumers </a:t>
            </a:r>
            <a:r>
              <a:rPr lang="en-US" dirty="0"/>
              <a:t>OR enforced at server </a:t>
            </a:r>
            <a:r>
              <a:rPr lang="en-US" dirty="0" smtClean="0"/>
              <a:t>side</a:t>
            </a:r>
          </a:p>
          <a:p>
            <a:pPr lvl="1"/>
            <a:r>
              <a:rPr lang="en-US" dirty="0"/>
              <a:t>OBV methodology supports various levels of deployment </a:t>
            </a:r>
            <a:r>
              <a:rPr lang="en-US" dirty="0" smtClean="0"/>
              <a:t>granularity</a:t>
            </a:r>
          </a:p>
          <a:p>
            <a:pPr lvl="2"/>
            <a:r>
              <a:rPr lang="en-US" dirty="0" smtClean="0"/>
              <a:t>Tailored </a:t>
            </a:r>
            <a:r>
              <a:rPr lang="en-US" dirty="0"/>
              <a:t>to individual videos </a:t>
            </a:r>
            <a:r>
              <a:rPr lang="en-US" dirty="0" smtClean="0"/>
              <a:t>OR </a:t>
            </a:r>
            <a:r>
              <a:rPr lang="en-US" dirty="0"/>
              <a:t>operate on </a:t>
            </a:r>
            <a:r>
              <a:rPr lang="en-US" dirty="0" smtClean="0"/>
              <a:t>aggregated </a:t>
            </a:r>
            <a:r>
              <a:rPr lang="en-US" dirty="0"/>
              <a:t>video genres and types</a:t>
            </a:r>
          </a:p>
        </p:txBody>
      </p:sp>
      <p:sp>
        <p:nvSpPr>
          <p:cNvPr id="4" name="Footer Placeholder 3"/>
          <p:cNvSpPr>
            <a:spLocks noGrp="1"/>
          </p:cNvSpPr>
          <p:nvPr>
            <p:ph type="ftr" sz="quarter" idx="11"/>
          </p:nvPr>
        </p:nvSpPr>
        <p:spPr/>
        <p:txBody>
          <a:bodyPr/>
          <a:lstStyle/>
          <a:p>
            <a:pPr>
              <a:defRPr/>
            </a:pPr>
            <a:r>
              <a:rPr lang="nl-BE" smtClean="0"/>
              <a:t>ACM MM2019 Paper ID: </a:t>
            </a:r>
            <a:r>
              <a:rPr lang="nl-BE" b="1" smtClean="0"/>
              <a:t>P5C-06</a:t>
            </a:r>
            <a:endParaRPr lang="nl-BE" dirty="0"/>
          </a:p>
        </p:txBody>
      </p:sp>
      <p:sp>
        <p:nvSpPr>
          <p:cNvPr id="5" name="Slide Number Placeholder 4"/>
          <p:cNvSpPr>
            <a:spLocks noGrp="1"/>
          </p:cNvSpPr>
          <p:nvPr>
            <p:ph type="sldNum" sz="quarter" idx="12"/>
          </p:nvPr>
        </p:nvSpPr>
        <p:spPr/>
        <p:txBody>
          <a:bodyPr/>
          <a:lstStyle/>
          <a:p>
            <a:fld id="{BBB2625E-E22D-324D-B6D3-F6234E5E9FE9}" type="slidenum">
              <a:rPr lang="nl-BE" smtClean="0"/>
              <a:pPr/>
              <a:t>17</a:t>
            </a:fld>
            <a:endParaRPr lang="nl-BE"/>
          </a:p>
        </p:txBody>
      </p:sp>
    </p:spTree>
    <p:extLst>
      <p:ext uri="{BB962C8B-B14F-4D97-AF65-F5344CB8AC3E}">
        <p14:creationId xmlns:p14="http://schemas.microsoft.com/office/powerpoint/2010/main" val="31233251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question</a:t>
            </a:r>
            <a:endParaRPr lang="en-US" dirty="0"/>
          </a:p>
        </p:txBody>
      </p:sp>
      <p:sp>
        <p:nvSpPr>
          <p:cNvPr id="3" name="Content Placeholder 2"/>
          <p:cNvSpPr>
            <a:spLocks noGrp="1"/>
          </p:cNvSpPr>
          <p:nvPr>
            <p:ph idx="1"/>
          </p:nvPr>
        </p:nvSpPr>
        <p:spPr>
          <a:xfrm>
            <a:off x="335360" y="1423454"/>
            <a:ext cx="11521280" cy="2736304"/>
          </a:xfrm>
        </p:spPr>
        <p:txBody>
          <a:bodyPr/>
          <a:lstStyle/>
          <a:p>
            <a:pPr marL="0" indent="0" algn="ctr">
              <a:buNone/>
            </a:pPr>
            <a:r>
              <a:rPr lang="en-US" sz="4000" dirty="0" smtClean="0">
                <a:solidFill>
                  <a:srgbClr val="C00000"/>
                </a:solidFill>
              </a:rPr>
              <a:t>Does </a:t>
            </a:r>
            <a:r>
              <a:rPr lang="en-US" sz="4000" dirty="0">
                <a:solidFill>
                  <a:srgbClr val="C00000"/>
                </a:solidFill>
              </a:rPr>
              <a:t>reducing the quality of the </a:t>
            </a:r>
            <a:r>
              <a:rPr lang="en-US" sz="4000" dirty="0" smtClean="0">
                <a:solidFill>
                  <a:srgbClr val="C00000"/>
                </a:solidFill>
              </a:rPr>
              <a:t>video background </a:t>
            </a:r>
            <a:r>
              <a:rPr lang="en-US" sz="4000" dirty="0">
                <a:solidFill>
                  <a:srgbClr val="C00000"/>
                </a:solidFill>
              </a:rPr>
              <a:t>have a perceptual </a:t>
            </a:r>
            <a:r>
              <a:rPr lang="en-US" sz="4000" dirty="0" smtClean="0">
                <a:solidFill>
                  <a:srgbClr val="C00000"/>
                </a:solidFill>
              </a:rPr>
              <a:t>impact, especially in the context of </a:t>
            </a:r>
            <a:br>
              <a:rPr lang="en-US" sz="4000" dirty="0" smtClean="0">
                <a:solidFill>
                  <a:srgbClr val="C00000"/>
                </a:solidFill>
              </a:rPr>
            </a:br>
            <a:r>
              <a:rPr lang="en-US" sz="4000" i="1" dirty="0" smtClean="0">
                <a:solidFill>
                  <a:srgbClr val="C00000"/>
                </a:solidFill>
              </a:rPr>
              <a:t>talking heads</a:t>
            </a:r>
            <a:r>
              <a:rPr lang="en-US" sz="4000" dirty="0" smtClean="0">
                <a:solidFill>
                  <a:srgbClr val="C00000"/>
                </a:solidFill>
              </a:rPr>
              <a:t> video?</a:t>
            </a:r>
            <a:endParaRPr lang="en-US" sz="4000" dirty="0">
              <a:solidFill>
                <a:srgbClr val="C00000"/>
              </a:solidFill>
            </a:endParaRPr>
          </a:p>
        </p:txBody>
      </p:sp>
      <p:sp>
        <p:nvSpPr>
          <p:cNvPr id="4" name="Footer Placeholder 3"/>
          <p:cNvSpPr>
            <a:spLocks noGrp="1"/>
          </p:cNvSpPr>
          <p:nvPr>
            <p:ph type="ftr" sz="quarter" idx="11"/>
          </p:nvPr>
        </p:nvSpPr>
        <p:spPr/>
        <p:txBody>
          <a:bodyPr/>
          <a:lstStyle/>
          <a:p>
            <a:pPr>
              <a:defRPr/>
            </a:pPr>
            <a:r>
              <a:rPr lang="nl-BE" smtClean="0"/>
              <a:t>ACM MM2019 Paper ID: </a:t>
            </a:r>
            <a:r>
              <a:rPr lang="nl-BE" b="1" smtClean="0"/>
              <a:t>P5C-06</a:t>
            </a:r>
            <a:endParaRPr lang="nl-BE" dirty="0"/>
          </a:p>
        </p:txBody>
      </p:sp>
      <p:sp>
        <p:nvSpPr>
          <p:cNvPr id="5" name="Slide Number Placeholder 4"/>
          <p:cNvSpPr>
            <a:spLocks noGrp="1"/>
          </p:cNvSpPr>
          <p:nvPr>
            <p:ph type="sldNum" sz="quarter" idx="12"/>
          </p:nvPr>
        </p:nvSpPr>
        <p:spPr/>
        <p:txBody>
          <a:bodyPr/>
          <a:lstStyle/>
          <a:p>
            <a:fld id="{BBB2625E-E22D-324D-B6D3-F6234E5E9FE9}" type="slidenum">
              <a:rPr lang="nl-BE" smtClean="0"/>
              <a:pPr/>
              <a:t>2</a:t>
            </a:fld>
            <a:endParaRPr lang="nl-BE"/>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5575" y="4331757"/>
            <a:ext cx="8180849" cy="1877572"/>
          </a:xfrm>
          <a:prstGeom prst="rect">
            <a:avLst/>
          </a:prstGeom>
        </p:spPr>
      </p:pic>
    </p:spTree>
    <p:extLst>
      <p:ext uri="{BB962C8B-B14F-4D97-AF65-F5344CB8AC3E}">
        <p14:creationId xmlns:p14="http://schemas.microsoft.com/office/powerpoint/2010/main" val="31517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Methodology</a:t>
            </a:r>
            <a:endParaRPr lang="en-US" dirty="0"/>
          </a:p>
        </p:txBody>
      </p:sp>
      <p:sp>
        <p:nvSpPr>
          <p:cNvPr id="3" name="Content Placeholder 2"/>
          <p:cNvSpPr>
            <a:spLocks noGrp="1"/>
          </p:cNvSpPr>
          <p:nvPr>
            <p:ph idx="1"/>
          </p:nvPr>
        </p:nvSpPr>
        <p:spPr/>
        <p:txBody>
          <a:bodyPr/>
          <a:lstStyle/>
          <a:p>
            <a:r>
              <a:rPr lang="en-US" dirty="0"/>
              <a:t>Object-Based Video (OBV</a:t>
            </a:r>
            <a:r>
              <a:rPr lang="en-US" dirty="0" smtClean="0"/>
              <a:t>) </a:t>
            </a:r>
            <a:r>
              <a:rPr lang="en-US" dirty="0"/>
              <a:t>[</a:t>
            </a:r>
            <a:r>
              <a:rPr lang="en-US" dirty="0">
                <a:hlinkClick r:id="rId3"/>
              </a:rPr>
              <a:t>Wijnants et al., 2016</a:t>
            </a:r>
            <a:r>
              <a:rPr lang="en-US" dirty="0"/>
              <a:t>]</a:t>
            </a:r>
            <a:endParaRPr lang="en-US" dirty="0" smtClean="0"/>
          </a:p>
          <a:p>
            <a:pPr lvl="1"/>
            <a:r>
              <a:rPr lang="en-US" dirty="0"/>
              <a:t>Video specialization of the Object-Based Media (OBM) </a:t>
            </a:r>
            <a:r>
              <a:rPr lang="en-US" dirty="0" smtClean="0"/>
              <a:t>principle</a:t>
            </a:r>
          </a:p>
          <a:p>
            <a:pPr lvl="1"/>
            <a:r>
              <a:rPr lang="en-US" dirty="0" smtClean="0"/>
              <a:t>Adaptive </a:t>
            </a:r>
            <a:r>
              <a:rPr lang="en-US" dirty="0"/>
              <a:t>delivery of background &amp; foreground object(s) of a video</a:t>
            </a:r>
          </a:p>
          <a:p>
            <a:pPr lvl="2"/>
            <a:r>
              <a:rPr lang="en-US" dirty="0"/>
              <a:t>Yields intra-scene non-uniform bitrate </a:t>
            </a:r>
            <a:r>
              <a:rPr lang="en-US" dirty="0" smtClean="0"/>
              <a:t>allocation</a:t>
            </a:r>
            <a:endParaRPr lang="en-US" dirty="0"/>
          </a:p>
          <a:p>
            <a:pPr lvl="1"/>
            <a:r>
              <a:rPr lang="en-US" dirty="0"/>
              <a:t>Implemented using …</a:t>
            </a:r>
          </a:p>
          <a:p>
            <a:pPr lvl="2"/>
            <a:r>
              <a:rPr lang="en-US" dirty="0"/>
              <a:t>Standardized Web technologies </a:t>
            </a:r>
            <a:r>
              <a:rPr lang="en-US" dirty="0">
                <a:sym typeface="Wingdings" panose="05000000000000000000" pitchFamily="2" charset="2"/>
              </a:rPr>
              <a:t></a:t>
            </a:r>
            <a:r>
              <a:rPr lang="en-US" dirty="0"/>
              <a:t> </a:t>
            </a:r>
            <a:r>
              <a:rPr lang="en-US" b="1" dirty="0"/>
              <a:t>portable, multi-platform solution</a:t>
            </a:r>
            <a:r>
              <a:rPr lang="en-US" dirty="0"/>
              <a:t> </a:t>
            </a:r>
          </a:p>
          <a:p>
            <a:pPr lvl="2"/>
            <a:r>
              <a:rPr lang="en-US" dirty="0"/>
              <a:t>Vanilla video codec (H.264) and MPEG-DASH </a:t>
            </a:r>
            <a:r>
              <a:rPr lang="en-US" dirty="0">
                <a:sym typeface="Wingdings" panose="05000000000000000000" pitchFamily="2" charset="2"/>
              </a:rPr>
              <a:t> directly deployable, </a:t>
            </a:r>
            <a:r>
              <a:rPr lang="en-US" b="1" dirty="0">
                <a:sym typeface="Wingdings" panose="05000000000000000000" pitchFamily="2" charset="2"/>
              </a:rPr>
              <a:t>no </a:t>
            </a:r>
            <a:r>
              <a:rPr lang="en-US" b="1" dirty="0" smtClean="0">
                <a:sym typeface="Wingdings" panose="05000000000000000000" pitchFamily="2" charset="2"/>
              </a:rPr>
              <a:t>CAPEX</a:t>
            </a:r>
          </a:p>
          <a:p>
            <a:pPr lvl="1"/>
            <a:r>
              <a:rPr lang="en-US" dirty="0"/>
              <a:t>2 alternative representation methods for foreground objects</a:t>
            </a:r>
          </a:p>
          <a:p>
            <a:pPr lvl="2"/>
            <a:r>
              <a:rPr lang="en-US" b="1" dirty="0" smtClean="0"/>
              <a:t>Contour-accurate</a:t>
            </a:r>
            <a:endParaRPr lang="en-US" dirty="0"/>
          </a:p>
        </p:txBody>
      </p:sp>
      <p:sp>
        <p:nvSpPr>
          <p:cNvPr id="4" name="Footer Placeholder 3"/>
          <p:cNvSpPr>
            <a:spLocks noGrp="1"/>
          </p:cNvSpPr>
          <p:nvPr>
            <p:ph type="ftr" sz="quarter" idx="11"/>
          </p:nvPr>
        </p:nvSpPr>
        <p:spPr/>
        <p:txBody>
          <a:bodyPr/>
          <a:lstStyle/>
          <a:p>
            <a:pPr>
              <a:defRPr/>
            </a:pPr>
            <a:r>
              <a:rPr lang="nl-BE" smtClean="0"/>
              <a:t>ACM MM2019 Paper ID: </a:t>
            </a:r>
            <a:r>
              <a:rPr lang="nl-BE" b="1" smtClean="0"/>
              <a:t>P5C-06</a:t>
            </a:r>
            <a:endParaRPr lang="nl-BE" dirty="0"/>
          </a:p>
        </p:txBody>
      </p:sp>
      <p:sp>
        <p:nvSpPr>
          <p:cNvPr id="5" name="Slide Number Placeholder 4"/>
          <p:cNvSpPr>
            <a:spLocks noGrp="1"/>
          </p:cNvSpPr>
          <p:nvPr>
            <p:ph type="sldNum" sz="quarter" idx="12"/>
          </p:nvPr>
        </p:nvSpPr>
        <p:spPr/>
        <p:txBody>
          <a:bodyPr/>
          <a:lstStyle/>
          <a:p>
            <a:fld id="{BBB2625E-E22D-324D-B6D3-F6234E5E9FE9}" type="slidenum">
              <a:rPr lang="nl-BE" smtClean="0"/>
              <a:pPr/>
              <a:t>3</a:t>
            </a:fld>
            <a:endParaRPr lang="nl-BE"/>
          </a:p>
        </p:txBody>
      </p:sp>
      <p:sp>
        <p:nvSpPr>
          <p:cNvPr id="6" name="TextBox 5"/>
          <p:cNvSpPr txBox="1"/>
          <p:nvPr/>
        </p:nvSpPr>
        <p:spPr>
          <a:xfrm>
            <a:off x="2423592" y="6433086"/>
            <a:ext cx="2329484" cy="261610"/>
          </a:xfrm>
          <a:prstGeom prst="rect">
            <a:avLst/>
          </a:prstGeom>
          <a:noFill/>
        </p:spPr>
        <p:txBody>
          <a:bodyPr wrap="none" rtlCol="0">
            <a:spAutoFit/>
          </a:bodyPr>
          <a:lstStyle/>
          <a:p>
            <a:r>
              <a:rPr lang="en-US" sz="1100" dirty="0">
                <a:solidFill>
                  <a:srgbClr val="474746"/>
                </a:solidFill>
                <a:latin typeface="Verdana" pitchFamily="34" charset="0"/>
                <a:ea typeface="Verdana" pitchFamily="34" charset="0"/>
                <a:cs typeface="Verdana" pitchFamily="34" charset="0"/>
              </a:rPr>
              <a:t>Video content licensed </a:t>
            </a:r>
            <a:r>
              <a:rPr lang="en-US" sz="1100" dirty="0" smtClean="0">
                <a:solidFill>
                  <a:srgbClr val="474746"/>
                </a:solidFill>
                <a:latin typeface="Verdana" pitchFamily="34" charset="0"/>
                <a:ea typeface="Verdana" pitchFamily="34" charset="0"/>
                <a:cs typeface="Verdana" pitchFamily="34" charset="0"/>
              </a:rPr>
              <a:t>by </a:t>
            </a:r>
            <a:r>
              <a:rPr lang="en-US" sz="1100" dirty="0">
                <a:solidFill>
                  <a:srgbClr val="474746"/>
                </a:solidFill>
                <a:latin typeface="Verdana" pitchFamily="34" charset="0"/>
                <a:ea typeface="Verdana" pitchFamily="34" charset="0"/>
                <a:cs typeface="Verdana" pitchFamily="34" charset="0"/>
                <a:hlinkClick r:id="rId4"/>
              </a:rPr>
              <a:t>VRT</a:t>
            </a:r>
            <a:endParaRPr lang="en-US" sz="1100" dirty="0">
              <a:solidFill>
                <a:srgbClr val="474746"/>
              </a:solidFill>
              <a:latin typeface="Verdana" pitchFamily="34" charset="0"/>
              <a:ea typeface="Verdana" pitchFamily="34" charset="0"/>
              <a:cs typeface="Verdana" pitchFamily="34"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7945" y="4736593"/>
            <a:ext cx="2634055" cy="148165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6663" y="4725144"/>
            <a:ext cx="2634055" cy="1481656"/>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56303" y="4725144"/>
            <a:ext cx="2634055" cy="1481656"/>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999" y="4725144"/>
            <a:ext cx="2634055" cy="1481656"/>
          </a:xfrm>
          <a:prstGeom prst="rect">
            <a:avLst/>
          </a:prstGeom>
        </p:spPr>
      </p:pic>
      <p:sp>
        <p:nvSpPr>
          <p:cNvPr id="12" name="Content Placeholder 2"/>
          <p:cNvSpPr txBox="1">
            <a:spLocks/>
          </p:cNvSpPr>
          <p:nvPr/>
        </p:nvSpPr>
        <p:spPr bwMode="auto">
          <a:xfrm>
            <a:off x="4023360" y="4169271"/>
            <a:ext cx="4239668" cy="4576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2800" kern="1200">
                <a:solidFill>
                  <a:srgbClr val="474746"/>
                </a:solidFill>
                <a:latin typeface="Verdana" pitchFamily="34" charset="0"/>
                <a:ea typeface="Verdana" pitchFamily="34" charset="0"/>
                <a:cs typeface="Verdana" pitchFamily="34" charset="0"/>
              </a:defRPr>
            </a:lvl1pPr>
            <a:lvl2pPr marL="742950" indent="-285750" algn="l" rtl="0" eaLnBrk="0" fontAlgn="base" hangingPunct="0">
              <a:spcBef>
                <a:spcPct val="20000"/>
              </a:spcBef>
              <a:spcAft>
                <a:spcPct val="0"/>
              </a:spcAft>
              <a:buFont typeface="Wingdings" pitchFamily="2" charset="2"/>
              <a:buChar char="§"/>
              <a:defRPr sz="2400" kern="1200">
                <a:solidFill>
                  <a:srgbClr val="474746"/>
                </a:solidFill>
                <a:latin typeface="Verdana" pitchFamily="34" charset="0"/>
                <a:ea typeface="Verdana" pitchFamily="34" charset="0"/>
                <a:cs typeface="Verdana" pitchFamily="34" charset="0"/>
              </a:defRPr>
            </a:lvl2pPr>
            <a:lvl3pPr marL="1143000" indent="-228600" algn="l" rtl="0" eaLnBrk="0" fontAlgn="base" hangingPunct="0">
              <a:spcBef>
                <a:spcPct val="20000"/>
              </a:spcBef>
              <a:spcAft>
                <a:spcPct val="0"/>
              </a:spcAft>
              <a:buFont typeface="Wingdings" pitchFamily="2" charset="2"/>
              <a:buChar char="§"/>
              <a:defRPr sz="2000" kern="1200">
                <a:solidFill>
                  <a:srgbClr val="474746"/>
                </a:solidFill>
                <a:latin typeface="Verdana" pitchFamily="34" charset="0"/>
                <a:ea typeface="Verdana" pitchFamily="34" charset="0"/>
                <a:cs typeface="Verdana" pitchFamily="34" charset="0"/>
              </a:defRPr>
            </a:lvl3pPr>
            <a:lvl4pPr marL="1600200" indent="-228600" algn="l" rtl="0" eaLnBrk="0" fontAlgn="base" hangingPunct="0">
              <a:spcBef>
                <a:spcPct val="20000"/>
              </a:spcBef>
              <a:spcAft>
                <a:spcPct val="0"/>
              </a:spcAft>
              <a:buFont typeface="Wingdings" pitchFamily="2" charset="2"/>
              <a:buChar char="§"/>
              <a:defRPr sz="1600" kern="1200">
                <a:solidFill>
                  <a:srgbClr val="474746"/>
                </a:solidFill>
                <a:latin typeface="Verdana" pitchFamily="34" charset="0"/>
                <a:ea typeface="Verdana" pitchFamily="34" charset="0"/>
                <a:cs typeface="Verdana" pitchFamily="34" charset="0"/>
              </a:defRPr>
            </a:lvl4pPr>
            <a:lvl5pPr marL="2057400" indent="-228600" algn="l" rtl="0" eaLnBrk="0" fontAlgn="base" hangingPunct="0">
              <a:spcBef>
                <a:spcPct val="20000"/>
              </a:spcBef>
              <a:spcAft>
                <a:spcPct val="0"/>
              </a:spcAft>
              <a:buFont typeface="Wingdings" pitchFamily="2" charset="2"/>
              <a:buChar char="§"/>
              <a:defRPr sz="1600" kern="1200">
                <a:solidFill>
                  <a:srgbClr val="474746"/>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smtClean="0"/>
              <a:t>versus </a:t>
            </a:r>
            <a:r>
              <a:rPr lang="en-US" sz="2000" b="1" dirty="0" smtClean="0"/>
              <a:t>bounding box</a:t>
            </a:r>
            <a:endParaRPr lang="en-US" dirty="0"/>
          </a:p>
        </p:txBody>
      </p:sp>
    </p:spTree>
    <p:extLst>
      <p:ext uri="{BB962C8B-B14F-4D97-AF65-F5344CB8AC3E}">
        <p14:creationId xmlns:p14="http://schemas.microsoft.com/office/powerpoint/2010/main" val="184749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fade">
                                      <p:cBhvr>
                                        <p:cTn id="7" dur="500"/>
                                        <p:tgtEl>
                                          <p:spTgt spid="3">
                                            <p:txEl>
                                              <p:pRg st="8" end="8"/>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 corpus</a:t>
            </a:r>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55640" y="956610"/>
            <a:ext cx="6120680" cy="5298659"/>
          </a:xfrm>
        </p:spPr>
      </p:pic>
      <p:sp>
        <p:nvSpPr>
          <p:cNvPr id="4" name="Footer Placeholder 3"/>
          <p:cNvSpPr>
            <a:spLocks noGrp="1"/>
          </p:cNvSpPr>
          <p:nvPr>
            <p:ph type="ftr" sz="quarter" idx="11"/>
          </p:nvPr>
        </p:nvSpPr>
        <p:spPr/>
        <p:txBody>
          <a:bodyPr/>
          <a:lstStyle/>
          <a:p>
            <a:pPr>
              <a:defRPr/>
            </a:pPr>
            <a:r>
              <a:rPr lang="nl-BE" smtClean="0"/>
              <a:t>ACM MM2019 Paper ID: </a:t>
            </a:r>
            <a:r>
              <a:rPr lang="nl-BE" b="1" smtClean="0"/>
              <a:t>P5C-06</a:t>
            </a:r>
            <a:endParaRPr lang="nl-BE" dirty="0"/>
          </a:p>
        </p:txBody>
      </p:sp>
      <p:sp>
        <p:nvSpPr>
          <p:cNvPr id="5" name="Slide Number Placeholder 4"/>
          <p:cNvSpPr>
            <a:spLocks noGrp="1"/>
          </p:cNvSpPr>
          <p:nvPr>
            <p:ph type="sldNum" sz="quarter" idx="12"/>
          </p:nvPr>
        </p:nvSpPr>
        <p:spPr/>
        <p:txBody>
          <a:bodyPr/>
          <a:lstStyle/>
          <a:p>
            <a:fld id="{BBB2625E-E22D-324D-B6D3-F6234E5E9FE9}" type="slidenum">
              <a:rPr lang="nl-BE" smtClean="0"/>
              <a:pPr/>
              <a:t>4</a:t>
            </a:fld>
            <a:endParaRPr lang="nl-BE"/>
          </a:p>
        </p:txBody>
      </p:sp>
      <p:sp>
        <p:nvSpPr>
          <p:cNvPr id="8" name="TextBox 7"/>
          <p:cNvSpPr txBox="1"/>
          <p:nvPr/>
        </p:nvSpPr>
        <p:spPr>
          <a:xfrm>
            <a:off x="2423592" y="6433086"/>
            <a:ext cx="3334567" cy="261610"/>
          </a:xfrm>
          <a:prstGeom prst="rect">
            <a:avLst/>
          </a:prstGeom>
          <a:noFill/>
        </p:spPr>
        <p:txBody>
          <a:bodyPr wrap="none" rtlCol="0">
            <a:spAutoFit/>
          </a:bodyPr>
          <a:lstStyle/>
          <a:p>
            <a:r>
              <a:rPr lang="en-US" sz="1100" dirty="0">
                <a:solidFill>
                  <a:srgbClr val="474746"/>
                </a:solidFill>
                <a:latin typeface="Verdana" pitchFamily="34" charset="0"/>
                <a:ea typeface="Verdana" pitchFamily="34" charset="0"/>
                <a:cs typeface="Verdana" pitchFamily="34" charset="0"/>
              </a:rPr>
              <a:t>Video content licensed </a:t>
            </a:r>
            <a:r>
              <a:rPr lang="en-US" sz="1100" dirty="0" smtClean="0">
                <a:solidFill>
                  <a:srgbClr val="474746"/>
                </a:solidFill>
                <a:latin typeface="Verdana" pitchFamily="34" charset="0"/>
                <a:ea typeface="Verdana" pitchFamily="34" charset="0"/>
                <a:cs typeface="Verdana" pitchFamily="34" charset="0"/>
              </a:rPr>
              <a:t>by </a:t>
            </a:r>
            <a:r>
              <a:rPr lang="en-US" sz="1100" dirty="0" smtClean="0">
                <a:solidFill>
                  <a:srgbClr val="474746"/>
                </a:solidFill>
                <a:latin typeface="Verdana" pitchFamily="34" charset="0"/>
                <a:ea typeface="Verdana" pitchFamily="34" charset="0"/>
                <a:cs typeface="Verdana" pitchFamily="34" charset="0"/>
                <a:hlinkClick r:id="rId4"/>
              </a:rPr>
              <a:t>VRT</a:t>
            </a:r>
            <a:r>
              <a:rPr lang="en-US" sz="1100" dirty="0" smtClean="0">
                <a:solidFill>
                  <a:srgbClr val="474746"/>
                </a:solidFill>
                <a:latin typeface="Verdana" pitchFamily="34" charset="0"/>
                <a:ea typeface="Verdana" pitchFamily="34" charset="0"/>
                <a:cs typeface="Verdana" pitchFamily="34" charset="0"/>
              </a:rPr>
              <a:t>, </a:t>
            </a:r>
            <a:r>
              <a:rPr lang="en-US" sz="1100" dirty="0" smtClean="0">
                <a:solidFill>
                  <a:srgbClr val="474746"/>
                </a:solidFill>
                <a:latin typeface="Verdana" pitchFamily="34" charset="0"/>
                <a:ea typeface="Verdana" pitchFamily="34" charset="0"/>
                <a:cs typeface="Verdana" pitchFamily="34" charset="0"/>
                <a:hlinkClick r:id="rId5"/>
              </a:rPr>
              <a:t>Netflix</a:t>
            </a:r>
            <a:r>
              <a:rPr lang="en-US" sz="1100" dirty="0" smtClean="0">
                <a:solidFill>
                  <a:srgbClr val="474746"/>
                </a:solidFill>
                <a:latin typeface="Verdana" pitchFamily="34" charset="0"/>
                <a:ea typeface="Verdana" pitchFamily="34" charset="0"/>
                <a:cs typeface="Verdana" pitchFamily="34" charset="0"/>
              </a:rPr>
              <a:t>, </a:t>
            </a:r>
            <a:r>
              <a:rPr lang="en-US" sz="1100" dirty="0" smtClean="0">
                <a:solidFill>
                  <a:srgbClr val="474746"/>
                </a:solidFill>
                <a:latin typeface="Verdana" pitchFamily="34" charset="0"/>
                <a:ea typeface="Verdana" pitchFamily="34" charset="0"/>
                <a:cs typeface="Verdana" pitchFamily="34" charset="0"/>
                <a:hlinkClick r:id="rId6"/>
              </a:rPr>
              <a:t>NTIA</a:t>
            </a:r>
            <a:endParaRPr lang="en-US" sz="1100" dirty="0">
              <a:solidFill>
                <a:srgbClr val="474746"/>
              </a:solidFill>
              <a:latin typeface="Verdana" pitchFamily="34" charset="0"/>
              <a:ea typeface="Verdana" pitchFamily="34" charset="0"/>
              <a:cs typeface="Verdana" pitchFamily="34" charset="0"/>
            </a:endParaRPr>
          </a:p>
        </p:txBody>
      </p:sp>
      <p:sp>
        <p:nvSpPr>
          <p:cNvPr id="9" name="Right Brace 8"/>
          <p:cNvSpPr/>
          <p:nvPr/>
        </p:nvSpPr>
        <p:spPr>
          <a:xfrm>
            <a:off x="9336360" y="955748"/>
            <a:ext cx="432048" cy="2304256"/>
          </a:xfrm>
          <a:prstGeom prst="rightBrace">
            <a:avLst/>
          </a:prstGeom>
          <a:ln w="25400">
            <a:solidFill>
              <a:srgbClr val="47474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Content Placeholder 2"/>
          <p:cNvSpPr txBox="1">
            <a:spLocks/>
          </p:cNvSpPr>
          <p:nvPr/>
        </p:nvSpPr>
        <p:spPr bwMode="auto">
          <a:xfrm>
            <a:off x="9912424" y="1855848"/>
            <a:ext cx="1080120" cy="504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2800" kern="1200">
                <a:solidFill>
                  <a:srgbClr val="474746"/>
                </a:solidFill>
                <a:latin typeface="Verdana" pitchFamily="34" charset="0"/>
                <a:ea typeface="Verdana" pitchFamily="34" charset="0"/>
                <a:cs typeface="Verdana" pitchFamily="34" charset="0"/>
              </a:defRPr>
            </a:lvl1pPr>
            <a:lvl2pPr marL="742950" indent="-285750" algn="l" rtl="0" eaLnBrk="0" fontAlgn="base" hangingPunct="0">
              <a:spcBef>
                <a:spcPct val="20000"/>
              </a:spcBef>
              <a:spcAft>
                <a:spcPct val="0"/>
              </a:spcAft>
              <a:buFont typeface="Wingdings" pitchFamily="2" charset="2"/>
              <a:buChar char="§"/>
              <a:defRPr sz="2400" kern="1200">
                <a:solidFill>
                  <a:srgbClr val="474746"/>
                </a:solidFill>
                <a:latin typeface="Verdana" pitchFamily="34" charset="0"/>
                <a:ea typeface="Verdana" pitchFamily="34" charset="0"/>
                <a:cs typeface="Verdana" pitchFamily="34" charset="0"/>
              </a:defRPr>
            </a:lvl2pPr>
            <a:lvl3pPr marL="1143000" indent="-228600" algn="l" rtl="0" eaLnBrk="0" fontAlgn="base" hangingPunct="0">
              <a:spcBef>
                <a:spcPct val="20000"/>
              </a:spcBef>
              <a:spcAft>
                <a:spcPct val="0"/>
              </a:spcAft>
              <a:buFont typeface="Wingdings" pitchFamily="2" charset="2"/>
              <a:buChar char="§"/>
              <a:defRPr sz="2000" kern="1200">
                <a:solidFill>
                  <a:srgbClr val="474746"/>
                </a:solidFill>
                <a:latin typeface="Verdana" pitchFamily="34" charset="0"/>
                <a:ea typeface="Verdana" pitchFamily="34" charset="0"/>
                <a:cs typeface="Verdana" pitchFamily="34" charset="0"/>
              </a:defRPr>
            </a:lvl3pPr>
            <a:lvl4pPr marL="1600200" indent="-228600" algn="l" rtl="0" eaLnBrk="0" fontAlgn="base" hangingPunct="0">
              <a:spcBef>
                <a:spcPct val="20000"/>
              </a:spcBef>
              <a:spcAft>
                <a:spcPct val="0"/>
              </a:spcAft>
              <a:buFont typeface="Wingdings" pitchFamily="2" charset="2"/>
              <a:buChar char="§"/>
              <a:defRPr sz="1600" kern="1200">
                <a:solidFill>
                  <a:srgbClr val="474746"/>
                </a:solidFill>
                <a:latin typeface="Verdana" pitchFamily="34" charset="0"/>
                <a:ea typeface="Verdana" pitchFamily="34" charset="0"/>
                <a:cs typeface="Verdana" pitchFamily="34" charset="0"/>
              </a:defRPr>
            </a:lvl4pPr>
            <a:lvl5pPr marL="2057400" indent="-228600" algn="l" rtl="0" eaLnBrk="0" fontAlgn="base" hangingPunct="0">
              <a:spcBef>
                <a:spcPct val="20000"/>
              </a:spcBef>
              <a:spcAft>
                <a:spcPct val="0"/>
              </a:spcAft>
              <a:buFont typeface="Wingdings" pitchFamily="2" charset="2"/>
              <a:buChar char="§"/>
              <a:defRPr sz="1600" kern="1200">
                <a:solidFill>
                  <a:srgbClr val="474746"/>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VRT</a:t>
            </a:r>
            <a:endParaRPr lang="en-US" dirty="0"/>
          </a:p>
        </p:txBody>
      </p:sp>
      <p:sp>
        <p:nvSpPr>
          <p:cNvPr id="11" name="Right Brace 10"/>
          <p:cNvSpPr/>
          <p:nvPr/>
        </p:nvSpPr>
        <p:spPr>
          <a:xfrm>
            <a:off x="9339673" y="3612476"/>
            <a:ext cx="432048" cy="1188133"/>
          </a:xfrm>
          <a:prstGeom prst="rightBrace">
            <a:avLst/>
          </a:prstGeom>
          <a:ln w="25400">
            <a:solidFill>
              <a:srgbClr val="47474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Content Placeholder 2"/>
          <p:cNvSpPr txBox="1">
            <a:spLocks/>
          </p:cNvSpPr>
          <p:nvPr/>
        </p:nvSpPr>
        <p:spPr bwMode="auto">
          <a:xfrm>
            <a:off x="9912424" y="3954514"/>
            <a:ext cx="1368152" cy="504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2800" kern="1200">
                <a:solidFill>
                  <a:srgbClr val="474746"/>
                </a:solidFill>
                <a:latin typeface="Verdana" pitchFamily="34" charset="0"/>
                <a:ea typeface="Verdana" pitchFamily="34" charset="0"/>
                <a:cs typeface="Verdana" pitchFamily="34" charset="0"/>
              </a:defRPr>
            </a:lvl1pPr>
            <a:lvl2pPr marL="742950" indent="-285750" algn="l" rtl="0" eaLnBrk="0" fontAlgn="base" hangingPunct="0">
              <a:spcBef>
                <a:spcPct val="20000"/>
              </a:spcBef>
              <a:spcAft>
                <a:spcPct val="0"/>
              </a:spcAft>
              <a:buFont typeface="Wingdings" pitchFamily="2" charset="2"/>
              <a:buChar char="§"/>
              <a:defRPr sz="2400" kern="1200">
                <a:solidFill>
                  <a:srgbClr val="474746"/>
                </a:solidFill>
                <a:latin typeface="Verdana" pitchFamily="34" charset="0"/>
                <a:ea typeface="Verdana" pitchFamily="34" charset="0"/>
                <a:cs typeface="Verdana" pitchFamily="34" charset="0"/>
              </a:defRPr>
            </a:lvl2pPr>
            <a:lvl3pPr marL="1143000" indent="-228600" algn="l" rtl="0" eaLnBrk="0" fontAlgn="base" hangingPunct="0">
              <a:spcBef>
                <a:spcPct val="20000"/>
              </a:spcBef>
              <a:spcAft>
                <a:spcPct val="0"/>
              </a:spcAft>
              <a:buFont typeface="Wingdings" pitchFamily="2" charset="2"/>
              <a:buChar char="§"/>
              <a:defRPr sz="2000" kern="1200">
                <a:solidFill>
                  <a:srgbClr val="474746"/>
                </a:solidFill>
                <a:latin typeface="Verdana" pitchFamily="34" charset="0"/>
                <a:ea typeface="Verdana" pitchFamily="34" charset="0"/>
                <a:cs typeface="Verdana" pitchFamily="34" charset="0"/>
              </a:defRPr>
            </a:lvl3pPr>
            <a:lvl4pPr marL="1600200" indent="-228600" algn="l" rtl="0" eaLnBrk="0" fontAlgn="base" hangingPunct="0">
              <a:spcBef>
                <a:spcPct val="20000"/>
              </a:spcBef>
              <a:spcAft>
                <a:spcPct val="0"/>
              </a:spcAft>
              <a:buFont typeface="Wingdings" pitchFamily="2" charset="2"/>
              <a:buChar char="§"/>
              <a:defRPr sz="1600" kern="1200">
                <a:solidFill>
                  <a:srgbClr val="474746"/>
                </a:solidFill>
                <a:latin typeface="Verdana" pitchFamily="34" charset="0"/>
                <a:ea typeface="Verdana" pitchFamily="34" charset="0"/>
                <a:cs typeface="Verdana" pitchFamily="34" charset="0"/>
              </a:defRPr>
            </a:lvl4pPr>
            <a:lvl5pPr marL="2057400" indent="-228600" algn="l" rtl="0" eaLnBrk="0" fontAlgn="base" hangingPunct="0">
              <a:spcBef>
                <a:spcPct val="20000"/>
              </a:spcBef>
              <a:spcAft>
                <a:spcPct val="0"/>
              </a:spcAft>
              <a:buFont typeface="Wingdings" pitchFamily="2" charset="2"/>
              <a:buChar char="§"/>
              <a:defRPr sz="1600" kern="1200">
                <a:solidFill>
                  <a:srgbClr val="474746"/>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Netflix</a:t>
            </a:r>
            <a:endParaRPr lang="en-US" dirty="0"/>
          </a:p>
        </p:txBody>
      </p:sp>
      <p:sp>
        <p:nvSpPr>
          <p:cNvPr id="15" name="Right Brace 14"/>
          <p:cNvSpPr/>
          <p:nvPr/>
        </p:nvSpPr>
        <p:spPr>
          <a:xfrm>
            <a:off x="9339673" y="5079516"/>
            <a:ext cx="432048" cy="1188133"/>
          </a:xfrm>
          <a:prstGeom prst="rightBrace">
            <a:avLst/>
          </a:prstGeom>
          <a:ln w="25400">
            <a:solidFill>
              <a:srgbClr val="47474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Content Placeholder 2"/>
          <p:cNvSpPr txBox="1">
            <a:spLocks/>
          </p:cNvSpPr>
          <p:nvPr/>
        </p:nvSpPr>
        <p:spPr bwMode="auto">
          <a:xfrm>
            <a:off x="9912424" y="5421554"/>
            <a:ext cx="1368152" cy="504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2800" kern="1200">
                <a:solidFill>
                  <a:srgbClr val="474746"/>
                </a:solidFill>
                <a:latin typeface="Verdana" pitchFamily="34" charset="0"/>
                <a:ea typeface="Verdana" pitchFamily="34" charset="0"/>
                <a:cs typeface="Verdana" pitchFamily="34" charset="0"/>
              </a:defRPr>
            </a:lvl1pPr>
            <a:lvl2pPr marL="742950" indent="-285750" algn="l" rtl="0" eaLnBrk="0" fontAlgn="base" hangingPunct="0">
              <a:spcBef>
                <a:spcPct val="20000"/>
              </a:spcBef>
              <a:spcAft>
                <a:spcPct val="0"/>
              </a:spcAft>
              <a:buFont typeface="Wingdings" pitchFamily="2" charset="2"/>
              <a:buChar char="§"/>
              <a:defRPr sz="2400" kern="1200">
                <a:solidFill>
                  <a:srgbClr val="474746"/>
                </a:solidFill>
                <a:latin typeface="Verdana" pitchFamily="34" charset="0"/>
                <a:ea typeface="Verdana" pitchFamily="34" charset="0"/>
                <a:cs typeface="Verdana" pitchFamily="34" charset="0"/>
              </a:defRPr>
            </a:lvl2pPr>
            <a:lvl3pPr marL="1143000" indent="-228600" algn="l" rtl="0" eaLnBrk="0" fontAlgn="base" hangingPunct="0">
              <a:spcBef>
                <a:spcPct val="20000"/>
              </a:spcBef>
              <a:spcAft>
                <a:spcPct val="0"/>
              </a:spcAft>
              <a:buFont typeface="Wingdings" pitchFamily="2" charset="2"/>
              <a:buChar char="§"/>
              <a:defRPr sz="2000" kern="1200">
                <a:solidFill>
                  <a:srgbClr val="474746"/>
                </a:solidFill>
                <a:latin typeface="Verdana" pitchFamily="34" charset="0"/>
                <a:ea typeface="Verdana" pitchFamily="34" charset="0"/>
                <a:cs typeface="Verdana" pitchFamily="34" charset="0"/>
              </a:defRPr>
            </a:lvl3pPr>
            <a:lvl4pPr marL="1600200" indent="-228600" algn="l" rtl="0" eaLnBrk="0" fontAlgn="base" hangingPunct="0">
              <a:spcBef>
                <a:spcPct val="20000"/>
              </a:spcBef>
              <a:spcAft>
                <a:spcPct val="0"/>
              </a:spcAft>
              <a:buFont typeface="Wingdings" pitchFamily="2" charset="2"/>
              <a:buChar char="§"/>
              <a:defRPr sz="1600" kern="1200">
                <a:solidFill>
                  <a:srgbClr val="474746"/>
                </a:solidFill>
                <a:latin typeface="Verdana" pitchFamily="34" charset="0"/>
                <a:ea typeface="Verdana" pitchFamily="34" charset="0"/>
                <a:cs typeface="Verdana" pitchFamily="34" charset="0"/>
              </a:defRPr>
            </a:lvl4pPr>
            <a:lvl5pPr marL="2057400" indent="-228600" algn="l" rtl="0" eaLnBrk="0" fontAlgn="base" hangingPunct="0">
              <a:spcBef>
                <a:spcPct val="20000"/>
              </a:spcBef>
              <a:spcAft>
                <a:spcPct val="0"/>
              </a:spcAft>
              <a:buFont typeface="Wingdings" pitchFamily="2" charset="2"/>
              <a:buChar char="§"/>
              <a:defRPr sz="1600" kern="1200">
                <a:solidFill>
                  <a:srgbClr val="474746"/>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NTIA</a:t>
            </a:r>
            <a:endParaRPr lang="en-US" dirty="0"/>
          </a:p>
        </p:txBody>
      </p:sp>
    </p:spTree>
    <p:extLst>
      <p:ext uri="{BB962C8B-B14F-4D97-AF65-F5344CB8AC3E}">
        <p14:creationId xmlns:p14="http://schemas.microsoft.com/office/powerpoint/2010/main" val="301905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4" grpId="0"/>
      <p:bldP spid="15"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design</a:t>
            </a:r>
            <a:endParaRPr lang="en-US" dirty="0"/>
          </a:p>
        </p:txBody>
      </p:sp>
      <p:sp>
        <p:nvSpPr>
          <p:cNvPr id="3" name="Content Placeholder 2"/>
          <p:cNvSpPr>
            <a:spLocks noGrp="1"/>
          </p:cNvSpPr>
          <p:nvPr>
            <p:ph idx="1"/>
          </p:nvPr>
        </p:nvSpPr>
        <p:spPr/>
        <p:txBody>
          <a:bodyPr/>
          <a:lstStyle/>
          <a:p>
            <a:r>
              <a:rPr lang="en-US" dirty="0"/>
              <a:t>Two-step experimental design combining (bespoke) pre-study with </a:t>
            </a:r>
            <a:r>
              <a:rPr lang="en-US" dirty="0" smtClean="0"/>
              <a:t>standardized </a:t>
            </a:r>
            <a:r>
              <a:rPr lang="en-US" dirty="0"/>
              <a:t>Absolute Category Rating test</a:t>
            </a:r>
          </a:p>
        </p:txBody>
      </p:sp>
      <p:sp>
        <p:nvSpPr>
          <p:cNvPr id="4" name="Footer Placeholder 3"/>
          <p:cNvSpPr>
            <a:spLocks noGrp="1"/>
          </p:cNvSpPr>
          <p:nvPr>
            <p:ph type="ftr" sz="quarter" idx="11"/>
          </p:nvPr>
        </p:nvSpPr>
        <p:spPr/>
        <p:txBody>
          <a:bodyPr/>
          <a:lstStyle/>
          <a:p>
            <a:pPr>
              <a:defRPr/>
            </a:pPr>
            <a:r>
              <a:rPr lang="nl-BE" smtClean="0"/>
              <a:t>ACM MM2019 Paper ID: </a:t>
            </a:r>
            <a:r>
              <a:rPr lang="nl-BE" b="1" smtClean="0"/>
              <a:t>P5C-06</a:t>
            </a:r>
            <a:endParaRPr lang="nl-BE" dirty="0"/>
          </a:p>
        </p:txBody>
      </p:sp>
      <p:sp>
        <p:nvSpPr>
          <p:cNvPr id="5" name="Slide Number Placeholder 4"/>
          <p:cNvSpPr>
            <a:spLocks noGrp="1"/>
          </p:cNvSpPr>
          <p:nvPr>
            <p:ph type="sldNum" sz="quarter" idx="12"/>
          </p:nvPr>
        </p:nvSpPr>
        <p:spPr/>
        <p:txBody>
          <a:bodyPr/>
          <a:lstStyle/>
          <a:p>
            <a:fld id="{BBB2625E-E22D-324D-B6D3-F6234E5E9FE9}" type="slidenum">
              <a:rPr lang="nl-BE" smtClean="0"/>
              <a:pPr/>
              <a:t>5</a:t>
            </a:fld>
            <a:endParaRPr lang="nl-BE"/>
          </a:p>
        </p:txBody>
      </p:sp>
      <p:sp>
        <p:nvSpPr>
          <p:cNvPr id="6" name="Content Placeholder 2"/>
          <p:cNvSpPr txBox="1">
            <a:spLocks/>
          </p:cNvSpPr>
          <p:nvPr/>
        </p:nvSpPr>
        <p:spPr bwMode="auto">
          <a:xfrm>
            <a:off x="335360" y="1916832"/>
            <a:ext cx="5544616" cy="4320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2800" kern="1200">
                <a:solidFill>
                  <a:srgbClr val="474746"/>
                </a:solidFill>
                <a:latin typeface="Verdana" pitchFamily="34" charset="0"/>
                <a:ea typeface="Verdana" pitchFamily="34" charset="0"/>
                <a:cs typeface="Verdana" pitchFamily="34" charset="0"/>
              </a:defRPr>
            </a:lvl1pPr>
            <a:lvl2pPr marL="742950" indent="-285750" algn="l" rtl="0" eaLnBrk="0" fontAlgn="base" hangingPunct="0">
              <a:spcBef>
                <a:spcPct val="20000"/>
              </a:spcBef>
              <a:spcAft>
                <a:spcPct val="0"/>
              </a:spcAft>
              <a:buFont typeface="Wingdings" pitchFamily="2" charset="2"/>
              <a:buChar char="§"/>
              <a:defRPr sz="2400" kern="1200">
                <a:solidFill>
                  <a:srgbClr val="474746"/>
                </a:solidFill>
                <a:latin typeface="Verdana" pitchFamily="34" charset="0"/>
                <a:ea typeface="Verdana" pitchFamily="34" charset="0"/>
                <a:cs typeface="Verdana" pitchFamily="34" charset="0"/>
              </a:defRPr>
            </a:lvl2pPr>
            <a:lvl3pPr marL="1143000" indent="-228600" algn="l" rtl="0" eaLnBrk="0" fontAlgn="base" hangingPunct="0">
              <a:spcBef>
                <a:spcPct val="20000"/>
              </a:spcBef>
              <a:spcAft>
                <a:spcPct val="0"/>
              </a:spcAft>
              <a:buFont typeface="Wingdings" pitchFamily="2" charset="2"/>
              <a:buChar char="§"/>
              <a:defRPr sz="2000" kern="1200">
                <a:solidFill>
                  <a:srgbClr val="474746"/>
                </a:solidFill>
                <a:latin typeface="Verdana" pitchFamily="34" charset="0"/>
                <a:ea typeface="Verdana" pitchFamily="34" charset="0"/>
                <a:cs typeface="Verdana" pitchFamily="34" charset="0"/>
              </a:defRPr>
            </a:lvl3pPr>
            <a:lvl4pPr marL="1600200" indent="-228600" algn="l" rtl="0" eaLnBrk="0" fontAlgn="base" hangingPunct="0">
              <a:spcBef>
                <a:spcPct val="20000"/>
              </a:spcBef>
              <a:spcAft>
                <a:spcPct val="0"/>
              </a:spcAft>
              <a:buFont typeface="Wingdings" pitchFamily="2" charset="2"/>
              <a:buChar char="§"/>
              <a:defRPr sz="1600" kern="1200">
                <a:solidFill>
                  <a:srgbClr val="474746"/>
                </a:solidFill>
                <a:latin typeface="Verdana" pitchFamily="34" charset="0"/>
                <a:ea typeface="Verdana" pitchFamily="34" charset="0"/>
                <a:cs typeface="Verdana" pitchFamily="34" charset="0"/>
              </a:defRPr>
            </a:lvl4pPr>
            <a:lvl5pPr marL="2057400" indent="-228600" algn="l" rtl="0" eaLnBrk="0" fontAlgn="base" hangingPunct="0">
              <a:spcBef>
                <a:spcPct val="20000"/>
              </a:spcBef>
              <a:spcAft>
                <a:spcPct val="0"/>
              </a:spcAft>
              <a:buFont typeface="Wingdings" pitchFamily="2" charset="2"/>
              <a:buChar char="§"/>
              <a:defRPr sz="1600" kern="1200">
                <a:solidFill>
                  <a:srgbClr val="474746"/>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u="sng" dirty="0" smtClean="0"/>
              <a:t>Pre-study</a:t>
            </a:r>
          </a:p>
          <a:p>
            <a:r>
              <a:rPr lang="en-US" sz="2400" dirty="0" smtClean="0"/>
              <a:t>Dual screen setup</a:t>
            </a:r>
          </a:p>
          <a:p>
            <a:r>
              <a:rPr lang="en-US" sz="2400" dirty="0" smtClean="0"/>
              <a:t>Freely adjust OBV background Q</a:t>
            </a:r>
          </a:p>
          <a:p>
            <a:r>
              <a:rPr lang="en-US" sz="2400" dirty="0"/>
              <a:t>OBV-familiar users (n=18)</a:t>
            </a:r>
            <a:endParaRPr lang="en-US" sz="2400" dirty="0" smtClean="0"/>
          </a:p>
          <a:p>
            <a:r>
              <a:rPr lang="en-US" sz="2400" dirty="0" smtClean="0"/>
              <a:t>Identify thresholds</a:t>
            </a:r>
          </a:p>
          <a:p>
            <a:pPr lvl="1"/>
            <a:r>
              <a:rPr lang="en-US" sz="2000" dirty="0" smtClean="0"/>
              <a:t>No Difference (</a:t>
            </a:r>
            <a:r>
              <a:rPr lang="en-US" sz="2000" dirty="0" err="1" smtClean="0">
                <a:latin typeface="Courier New" panose="02070309020205020404" pitchFamily="49" charset="0"/>
                <a:cs typeface="Courier New" panose="02070309020205020404" pitchFamily="49" charset="0"/>
              </a:rPr>
              <a:t>NoDiff</a:t>
            </a:r>
            <a:r>
              <a:rPr lang="en-US" sz="2000" dirty="0" smtClean="0"/>
              <a:t>)</a:t>
            </a:r>
          </a:p>
          <a:p>
            <a:pPr lvl="1"/>
            <a:r>
              <a:rPr lang="en-US" sz="2000" dirty="0" smtClean="0"/>
              <a:t>Barely Visible Differences (</a:t>
            </a:r>
            <a:r>
              <a:rPr lang="en-US" sz="2000" dirty="0" err="1" smtClean="0">
                <a:latin typeface="Courier New" panose="02070309020205020404" pitchFamily="49" charset="0"/>
                <a:cs typeface="Courier New" panose="02070309020205020404" pitchFamily="49" charset="0"/>
              </a:rPr>
              <a:t>BVDiff</a:t>
            </a:r>
            <a:r>
              <a:rPr lang="en-US" sz="2000" dirty="0" smtClean="0"/>
              <a:t>)</a:t>
            </a:r>
          </a:p>
          <a:p>
            <a:pPr lvl="1"/>
            <a:r>
              <a:rPr lang="en-US" sz="2000" dirty="0" smtClean="0"/>
              <a:t>Still Acceptable (</a:t>
            </a:r>
            <a:r>
              <a:rPr lang="en-US" sz="2000" dirty="0" err="1" smtClean="0">
                <a:latin typeface="Courier New" panose="02070309020205020404" pitchFamily="49" charset="0"/>
                <a:cs typeface="Courier New" panose="02070309020205020404" pitchFamily="49" charset="0"/>
              </a:rPr>
              <a:t>StillAcc</a:t>
            </a:r>
            <a:r>
              <a:rPr lang="en-US" sz="2000" dirty="0" smtClean="0"/>
              <a:t>)</a:t>
            </a:r>
          </a:p>
        </p:txBody>
      </p:sp>
      <p:pic>
        <p:nvPicPr>
          <p:cNvPr id="8" name="Pictur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312025" y="2060848"/>
            <a:ext cx="5112568" cy="3834426"/>
          </a:xfrm>
          <a:prstGeom prst="rect">
            <a:avLst/>
          </a:prstGeom>
        </p:spPr>
      </p:pic>
      <p:sp>
        <p:nvSpPr>
          <p:cNvPr id="9" name="TextBox 8"/>
          <p:cNvSpPr txBox="1"/>
          <p:nvPr/>
        </p:nvSpPr>
        <p:spPr>
          <a:xfrm>
            <a:off x="2423592" y="6433086"/>
            <a:ext cx="2329484" cy="261610"/>
          </a:xfrm>
          <a:prstGeom prst="rect">
            <a:avLst/>
          </a:prstGeom>
          <a:noFill/>
        </p:spPr>
        <p:txBody>
          <a:bodyPr wrap="none" rtlCol="0">
            <a:spAutoFit/>
          </a:bodyPr>
          <a:lstStyle/>
          <a:p>
            <a:r>
              <a:rPr lang="en-US" sz="1100" dirty="0">
                <a:solidFill>
                  <a:srgbClr val="474746"/>
                </a:solidFill>
                <a:latin typeface="Verdana" pitchFamily="34" charset="0"/>
                <a:ea typeface="Verdana" pitchFamily="34" charset="0"/>
                <a:cs typeface="Verdana" pitchFamily="34" charset="0"/>
              </a:rPr>
              <a:t>Video content licensed </a:t>
            </a:r>
            <a:r>
              <a:rPr lang="en-US" sz="1100" dirty="0" smtClean="0">
                <a:solidFill>
                  <a:srgbClr val="474746"/>
                </a:solidFill>
                <a:latin typeface="Verdana" pitchFamily="34" charset="0"/>
                <a:ea typeface="Verdana" pitchFamily="34" charset="0"/>
                <a:cs typeface="Verdana" pitchFamily="34" charset="0"/>
              </a:rPr>
              <a:t>by </a:t>
            </a:r>
            <a:r>
              <a:rPr lang="en-US" sz="1100" dirty="0">
                <a:solidFill>
                  <a:srgbClr val="474746"/>
                </a:solidFill>
                <a:latin typeface="Verdana" pitchFamily="34" charset="0"/>
                <a:ea typeface="Verdana" pitchFamily="34" charset="0"/>
                <a:cs typeface="Verdana" pitchFamily="34" charset="0"/>
                <a:hlinkClick r:id="rId4"/>
              </a:rPr>
              <a:t>VRT</a:t>
            </a:r>
            <a:endParaRPr lang="en-US" sz="1100" dirty="0">
              <a:solidFill>
                <a:srgbClr val="474746"/>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9716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500"/>
                                        <p:tgtEl>
                                          <p:spTgt spid="6">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500"/>
                                        <p:tgtEl>
                                          <p:spTgt spid="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fade">
                                      <p:cBhvr>
                                        <p:cTn id="37"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Pre-study</a:t>
            </a:r>
            <a:endParaRPr lang="en-US" dirty="0"/>
          </a:p>
        </p:txBody>
      </p:sp>
      <p:sp>
        <p:nvSpPr>
          <p:cNvPr id="4" name="Footer Placeholder 3"/>
          <p:cNvSpPr>
            <a:spLocks noGrp="1"/>
          </p:cNvSpPr>
          <p:nvPr>
            <p:ph type="ftr" sz="quarter" idx="11"/>
          </p:nvPr>
        </p:nvSpPr>
        <p:spPr/>
        <p:txBody>
          <a:bodyPr/>
          <a:lstStyle/>
          <a:p>
            <a:pPr>
              <a:defRPr/>
            </a:pPr>
            <a:r>
              <a:rPr lang="nl-BE" smtClean="0"/>
              <a:t>ACM MM2019 Paper ID: </a:t>
            </a:r>
            <a:r>
              <a:rPr lang="nl-BE" b="1" smtClean="0"/>
              <a:t>P5C-06</a:t>
            </a:r>
            <a:endParaRPr lang="nl-BE" dirty="0"/>
          </a:p>
        </p:txBody>
      </p:sp>
      <p:sp>
        <p:nvSpPr>
          <p:cNvPr id="5" name="Slide Number Placeholder 4"/>
          <p:cNvSpPr>
            <a:spLocks noGrp="1"/>
          </p:cNvSpPr>
          <p:nvPr>
            <p:ph type="sldNum" sz="quarter" idx="12"/>
          </p:nvPr>
        </p:nvSpPr>
        <p:spPr/>
        <p:txBody>
          <a:bodyPr/>
          <a:lstStyle/>
          <a:p>
            <a:fld id="{BBB2625E-E22D-324D-B6D3-F6234E5E9FE9}" type="slidenum">
              <a:rPr lang="nl-BE" smtClean="0"/>
              <a:pPr/>
              <a:t>6</a:t>
            </a:fld>
            <a:endParaRPr lang="nl-BE"/>
          </a:p>
        </p:txBody>
      </p:sp>
      <p:sp>
        <p:nvSpPr>
          <p:cNvPr id="40" name="TextBox 39"/>
          <p:cNvSpPr txBox="1"/>
          <p:nvPr/>
        </p:nvSpPr>
        <p:spPr>
          <a:xfrm>
            <a:off x="2423592" y="6433086"/>
            <a:ext cx="3334567" cy="261610"/>
          </a:xfrm>
          <a:prstGeom prst="rect">
            <a:avLst/>
          </a:prstGeom>
          <a:noFill/>
        </p:spPr>
        <p:txBody>
          <a:bodyPr wrap="none" rtlCol="0">
            <a:spAutoFit/>
          </a:bodyPr>
          <a:lstStyle/>
          <a:p>
            <a:r>
              <a:rPr lang="en-US" sz="1100" dirty="0">
                <a:solidFill>
                  <a:srgbClr val="474746"/>
                </a:solidFill>
                <a:latin typeface="Verdana" pitchFamily="34" charset="0"/>
                <a:ea typeface="Verdana" pitchFamily="34" charset="0"/>
                <a:cs typeface="Verdana" pitchFamily="34" charset="0"/>
              </a:rPr>
              <a:t>Video content licensed </a:t>
            </a:r>
            <a:r>
              <a:rPr lang="en-US" sz="1100" dirty="0" smtClean="0">
                <a:solidFill>
                  <a:srgbClr val="474746"/>
                </a:solidFill>
                <a:latin typeface="Verdana" pitchFamily="34" charset="0"/>
                <a:ea typeface="Verdana" pitchFamily="34" charset="0"/>
                <a:cs typeface="Verdana" pitchFamily="34" charset="0"/>
              </a:rPr>
              <a:t>by </a:t>
            </a:r>
            <a:r>
              <a:rPr lang="en-US" sz="1100" dirty="0" smtClean="0">
                <a:solidFill>
                  <a:srgbClr val="474746"/>
                </a:solidFill>
                <a:latin typeface="Verdana" pitchFamily="34" charset="0"/>
                <a:ea typeface="Verdana" pitchFamily="34" charset="0"/>
                <a:cs typeface="Verdana" pitchFamily="34" charset="0"/>
                <a:hlinkClick r:id="rId3"/>
              </a:rPr>
              <a:t>VRT</a:t>
            </a:r>
            <a:r>
              <a:rPr lang="en-US" sz="1100" dirty="0" smtClean="0">
                <a:solidFill>
                  <a:srgbClr val="474746"/>
                </a:solidFill>
                <a:latin typeface="Verdana" pitchFamily="34" charset="0"/>
                <a:ea typeface="Verdana" pitchFamily="34" charset="0"/>
                <a:cs typeface="Verdana" pitchFamily="34" charset="0"/>
              </a:rPr>
              <a:t>, </a:t>
            </a:r>
            <a:r>
              <a:rPr lang="en-US" sz="1100" dirty="0" smtClean="0">
                <a:solidFill>
                  <a:srgbClr val="474746"/>
                </a:solidFill>
                <a:latin typeface="Verdana" pitchFamily="34" charset="0"/>
                <a:ea typeface="Verdana" pitchFamily="34" charset="0"/>
                <a:cs typeface="Verdana" pitchFamily="34" charset="0"/>
                <a:hlinkClick r:id="rId4"/>
              </a:rPr>
              <a:t>Netflix</a:t>
            </a:r>
            <a:r>
              <a:rPr lang="en-US" sz="1100" dirty="0" smtClean="0">
                <a:solidFill>
                  <a:srgbClr val="474746"/>
                </a:solidFill>
                <a:latin typeface="Verdana" pitchFamily="34" charset="0"/>
                <a:ea typeface="Verdana" pitchFamily="34" charset="0"/>
                <a:cs typeface="Verdana" pitchFamily="34" charset="0"/>
              </a:rPr>
              <a:t>, </a:t>
            </a:r>
            <a:r>
              <a:rPr lang="en-US" sz="1100" dirty="0" smtClean="0">
                <a:solidFill>
                  <a:srgbClr val="474746"/>
                </a:solidFill>
                <a:latin typeface="Verdana" pitchFamily="34" charset="0"/>
                <a:ea typeface="Verdana" pitchFamily="34" charset="0"/>
                <a:cs typeface="Verdana" pitchFamily="34" charset="0"/>
                <a:hlinkClick r:id="rId5"/>
              </a:rPr>
              <a:t>NTIA</a:t>
            </a:r>
            <a:endParaRPr lang="en-US" sz="1100" dirty="0">
              <a:solidFill>
                <a:srgbClr val="474746"/>
              </a:solidFill>
              <a:latin typeface="Verdana" pitchFamily="34" charset="0"/>
              <a:ea typeface="Verdana" pitchFamily="34" charset="0"/>
              <a:cs typeface="Verdana" pitchFamily="34" charset="0"/>
            </a:endParaRPr>
          </a:p>
        </p:txBody>
      </p:sp>
      <p:pic>
        <p:nvPicPr>
          <p:cNvPr id="41" name="Picture 40"/>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21395" y="850560"/>
            <a:ext cx="5592128" cy="5479011"/>
          </a:xfrm>
          <a:prstGeom prst="rect">
            <a:avLst/>
          </a:prstGeom>
        </p:spPr>
      </p:pic>
      <p:pic>
        <p:nvPicPr>
          <p:cNvPr id="42" name="Picture 4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168008" y="850560"/>
            <a:ext cx="5589268" cy="4475436"/>
          </a:xfrm>
          <a:prstGeom prst="rect">
            <a:avLst/>
          </a:prstGeom>
        </p:spPr>
      </p:pic>
      <p:sp>
        <p:nvSpPr>
          <p:cNvPr id="51" name="Content Placeholder 2"/>
          <p:cNvSpPr txBox="1">
            <a:spLocks/>
          </p:cNvSpPr>
          <p:nvPr/>
        </p:nvSpPr>
        <p:spPr bwMode="auto">
          <a:xfrm>
            <a:off x="8655177" y="1128177"/>
            <a:ext cx="1896214" cy="212592"/>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2800" kern="1200">
                <a:solidFill>
                  <a:srgbClr val="474746"/>
                </a:solidFill>
                <a:latin typeface="Verdana" pitchFamily="34" charset="0"/>
                <a:ea typeface="Verdana" pitchFamily="34" charset="0"/>
                <a:cs typeface="Verdana" pitchFamily="34" charset="0"/>
              </a:defRPr>
            </a:lvl1pPr>
            <a:lvl2pPr marL="742950" indent="-285750" algn="l" rtl="0" eaLnBrk="0" fontAlgn="base" hangingPunct="0">
              <a:spcBef>
                <a:spcPct val="20000"/>
              </a:spcBef>
              <a:spcAft>
                <a:spcPct val="0"/>
              </a:spcAft>
              <a:buFont typeface="Wingdings" pitchFamily="2" charset="2"/>
              <a:buChar char="§"/>
              <a:defRPr sz="2400" kern="1200">
                <a:solidFill>
                  <a:srgbClr val="474746"/>
                </a:solidFill>
                <a:latin typeface="Verdana" pitchFamily="34" charset="0"/>
                <a:ea typeface="Verdana" pitchFamily="34" charset="0"/>
                <a:cs typeface="Verdana" pitchFamily="34" charset="0"/>
              </a:defRPr>
            </a:lvl2pPr>
            <a:lvl3pPr marL="1143000" indent="-228600" algn="l" rtl="0" eaLnBrk="0" fontAlgn="base" hangingPunct="0">
              <a:spcBef>
                <a:spcPct val="20000"/>
              </a:spcBef>
              <a:spcAft>
                <a:spcPct val="0"/>
              </a:spcAft>
              <a:buFont typeface="Wingdings" pitchFamily="2" charset="2"/>
              <a:buChar char="§"/>
              <a:defRPr sz="2000" kern="1200">
                <a:solidFill>
                  <a:srgbClr val="474746"/>
                </a:solidFill>
                <a:latin typeface="Verdana" pitchFamily="34" charset="0"/>
                <a:ea typeface="Verdana" pitchFamily="34" charset="0"/>
                <a:cs typeface="Verdana" pitchFamily="34" charset="0"/>
              </a:defRPr>
            </a:lvl3pPr>
            <a:lvl4pPr marL="1600200" indent="-228600" algn="l" rtl="0" eaLnBrk="0" fontAlgn="base" hangingPunct="0">
              <a:spcBef>
                <a:spcPct val="20000"/>
              </a:spcBef>
              <a:spcAft>
                <a:spcPct val="0"/>
              </a:spcAft>
              <a:buFont typeface="Wingdings" pitchFamily="2" charset="2"/>
              <a:buChar char="§"/>
              <a:defRPr sz="1600" kern="1200">
                <a:solidFill>
                  <a:srgbClr val="474746"/>
                </a:solidFill>
                <a:latin typeface="Verdana" pitchFamily="34" charset="0"/>
                <a:ea typeface="Verdana" pitchFamily="34" charset="0"/>
                <a:cs typeface="Verdana" pitchFamily="34" charset="0"/>
              </a:defRPr>
            </a:lvl4pPr>
            <a:lvl5pPr marL="2057400" indent="-228600" algn="l" rtl="0" eaLnBrk="0" fontAlgn="base" hangingPunct="0">
              <a:spcBef>
                <a:spcPct val="20000"/>
              </a:spcBef>
              <a:spcAft>
                <a:spcPct val="0"/>
              </a:spcAft>
              <a:buFont typeface="Wingdings" pitchFamily="2" charset="2"/>
              <a:buChar char="§"/>
              <a:defRPr sz="1600" kern="1200">
                <a:solidFill>
                  <a:srgbClr val="474746"/>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r>
              <a:rPr lang="en-US" sz="1100" dirty="0" smtClean="0"/>
              <a:t>23       28       33      38</a:t>
            </a:r>
            <a:endParaRPr lang="en-US" sz="1100" dirty="0"/>
          </a:p>
        </p:txBody>
      </p:sp>
      <p:sp>
        <p:nvSpPr>
          <p:cNvPr id="52" name="Rectangle 51"/>
          <p:cNvSpPr/>
          <p:nvPr/>
        </p:nvSpPr>
        <p:spPr>
          <a:xfrm>
            <a:off x="2680992" y="6329571"/>
            <a:ext cx="1889492" cy="95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0445" y="1316494"/>
            <a:ext cx="1463043" cy="822961"/>
          </a:xfrm>
          <a:prstGeom prst="rect">
            <a:avLst/>
          </a:prstGeom>
        </p:spPr>
      </p:pic>
      <p:pic>
        <p:nvPicPr>
          <p:cNvPr id="54" name="Picture 5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37004" y="4373003"/>
            <a:ext cx="1463043" cy="822961"/>
          </a:xfrm>
          <a:prstGeom prst="rect">
            <a:avLst/>
          </a:prstGeom>
        </p:spPr>
      </p:pic>
      <p:pic>
        <p:nvPicPr>
          <p:cNvPr id="55" name="Picture 5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0442" y="2325512"/>
            <a:ext cx="1463043" cy="822961"/>
          </a:xfrm>
          <a:prstGeom prst="rect">
            <a:avLst/>
          </a:prstGeom>
        </p:spPr>
      </p:pic>
      <p:pic>
        <p:nvPicPr>
          <p:cNvPr id="56" name="Picture 5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0444" y="3329418"/>
            <a:ext cx="1463043" cy="822961"/>
          </a:xfrm>
          <a:prstGeom prst="rect">
            <a:avLst/>
          </a:prstGeom>
        </p:spPr>
      </p:pic>
      <p:pic>
        <p:nvPicPr>
          <p:cNvPr id="57" name="Picture 5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0444" y="4373003"/>
            <a:ext cx="1463043" cy="822961"/>
          </a:xfrm>
          <a:prstGeom prst="rect">
            <a:avLst/>
          </a:prstGeom>
        </p:spPr>
      </p:pic>
      <p:pic>
        <p:nvPicPr>
          <p:cNvPr id="58" name="Picture 5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0442" y="5414351"/>
            <a:ext cx="1463043" cy="822961"/>
          </a:xfrm>
          <a:prstGeom prst="rect">
            <a:avLst/>
          </a:prstGeom>
        </p:spPr>
      </p:pic>
      <p:pic>
        <p:nvPicPr>
          <p:cNvPr id="59" name="Picture 5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35312" y="1313786"/>
            <a:ext cx="1463043" cy="822961"/>
          </a:xfrm>
          <a:prstGeom prst="rect">
            <a:avLst/>
          </a:prstGeom>
        </p:spPr>
      </p:pic>
      <p:pic>
        <p:nvPicPr>
          <p:cNvPr id="60" name="Picture 5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335311" y="2334148"/>
            <a:ext cx="1463043" cy="822961"/>
          </a:xfrm>
          <a:prstGeom prst="rect">
            <a:avLst/>
          </a:prstGeom>
        </p:spPr>
      </p:pic>
      <p:pic>
        <p:nvPicPr>
          <p:cNvPr id="61" name="Picture 6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335314" y="3359387"/>
            <a:ext cx="1463043" cy="822961"/>
          </a:xfrm>
          <a:prstGeom prst="rect">
            <a:avLst/>
          </a:prstGeom>
        </p:spPr>
      </p:pic>
      <p:pic>
        <p:nvPicPr>
          <p:cNvPr id="3" name="Picture 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880359" y="1242500"/>
            <a:ext cx="1591056" cy="5114539"/>
          </a:xfrm>
          <a:prstGeom prst="rect">
            <a:avLst/>
          </a:prstGeom>
        </p:spPr>
      </p:pic>
      <p:sp>
        <p:nvSpPr>
          <p:cNvPr id="48" name="Content Placeholder 2"/>
          <p:cNvSpPr>
            <a:spLocks noGrp="1"/>
          </p:cNvSpPr>
          <p:nvPr>
            <p:ph idx="1"/>
          </p:nvPr>
        </p:nvSpPr>
        <p:spPr>
          <a:xfrm>
            <a:off x="2732888" y="1128177"/>
            <a:ext cx="1896214" cy="212592"/>
          </a:xfrm>
          <a:solidFill>
            <a:schemeClr val="bg1"/>
          </a:solidFill>
        </p:spPr>
        <p:txBody>
          <a:bodyPr/>
          <a:lstStyle/>
          <a:p>
            <a:pPr marL="0" indent="0">
              <a:buNone/>
            </a:pPr>
            <a:r>
              <a:rPr lang="en-US" sz="1100" dirty="0" smtClean="0"/>
              <a:t>23       28       33      38</a:t>
            </a:r>
            <a:endParaRPr lang="en-US" sz="1100" dirty="0"/>
          </a:p>
        </p:txBody>
      </p:sp>
      <p:pic>
        <p:nvPicPr>
          <p:cNvPr id="6" name="Picture 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823960" y="1360577"/>
            <a:ext cx="1584176" cy="3927645"/>
          </a:xfrm>
          <a:prstGeom prst="rect">
            <a:avLst/>
          </a:prstGeom>
        </p:spPr>
      </p:pic>
      <p:sp>
        <p:nvSpPr>
          <p:cNvPr id="29" name="Down Arrow 28"/>
          <p:cNvSpPr/>
          <p:nvPr/>
        </p:nvSpPr>
        <p:spPr>
          <a:xfrm rot="16200000">
            <a:off x="3526356" y="378390"/>
            <a:ext cx="360040" cy="1728220"/>
          </a:xfrm>
          <a:prstGeom prst="downArrow">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988580" y="2044404"/>
            <a:ext cx="3888432" cy="351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949774" y="3063436"/>
            <a:ext cx="3888432" cy="351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1956836" y="4085829"/>
            <a:ext cx="3888432" cy="351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1949774" y="5112373"/>
            <a:ext cx="3888432" cy="351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1988580" y="6135694"/>
            <a:ext cx="3888432" cy="220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553711" y="1317406"/>
            <a:ext cx="1221367" cy="4837176"/>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2189769" y="1406044"/>
            <a:ext cx="360040" cy="665022"/>
          </a:xfrm>
          <a:prstGeom prst="downArrow">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799432" y="5434361"/>
            <a:ext cx="1737360" cy="720222"/>
          </a:xfrm>
          <a:prstGeom prst="rect">
            <a:avLst/>
          </a:prstGeom>
          <a:solidFill>
            <a:schemeClr val="accent3">
              <a:alpha val="15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7968208" y="2042501"/>
            <a:ext cx="3888432" cy="351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7965657" y="3063435"/>
            <a:ext cx="3888432" cy="351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7965657" y="4085268"/>
            <a:ext cx="3888432" cy="351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8741664" y="1353313"/>
            <a:ext cx="1737360" cy="717754"/>
          </a:xfrm>
          <a:prstGeom prst="rect">
            <a:avLst/>
          </a:prstGeom>
          <a:solidFill>
            <a:schemeClr val="accent3">
              <a:alpha val="15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7965657" y="5107101"/>
            <a:ext cx="3888432" cy="351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10486543" y="1353312"/>
            <a:ext cx="1221367" cy="375378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61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20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11"/>
                                        </p:tgtEl>
                                        <p:attrNameLst>
                                          <p:attrName>style.visibility</p:attrName>
                                        </p:attrNameLst>
                                      </p:cBhvr>
                                      <p:to>
                                        <p:strVal val="hidden"/>
                                      </p:to>
                                    </p:set>
                                  </p:childTnLst>
                                </p:cTn>
                              </p:par>
                              <p:par>
                                <p:cTn id="16" presetID="1" presetClass="exit" presetSubtype="0" fill="hold" grpId="1" nodeType="withEffect">
                                  <p:stCondLst>
                                    <p:cond delay="0"/>
                                  </p:stCondLst>
                                  <p:childTnLst>
                                    <p:set>
                                      <p:cBhvr>
                                        <p:cTn id="17" dur="1" fill="hold">
                                          <p:stCondLst>
                                            <p:cond delay="0"/>
                                          </p:stCondLst>
                                        </p:cTn>
                                        <p:tgtEl>
                                          <p:spTgt spid="29"/>
                                        </p:tgtEl>
                                        <p:attrNameLst>
                                          <p:attrName>style.visibility</p:attrName>
                                        </p:attrNameLst>
                                      </p:cBhvr>
                                      <p:to>
                                        <p:strVal val="hidden"/>
                                      </p:to>
                                    </p:set>
                                  </p:childTnLst>
                                </p:cTn>
                              </p:par>
                            </p:childTnLst>
                          </p:cTn>
                        </p:par>
                        <p:par>
                          <p:cTn id="18" fill="hold">
                            <p:stCondLst>
                              <p:cond delay="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3"/>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43"/>
                                        </p:tgtEl>
                                        <p:attrNameLst>
                                          <p:attrName>style.visibility</p:attrName>
                                        </p:attrNameLst>
                                      </p:cBhvr>
                                      <p:to>
                                        <p:strVal val="hidden"/>
                                      </p:to>
                                    </p:set>
                                  </p:childTnLst>
                                </p:cTn>
                              </p:par>
                            </p:childTnLst>
                          </p:cTn>
                        </p:par>
                        <p:par>
                          <p:cTn id="31" fill="hold">
                            <p:stCondLst>
                              <p:cond delay="0"/>
                            </p:stCondLst>
                            <p:childTnLst>
                              <p:par>
                                <p:cTn id="32" presetID="1" presetClass="exit"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hidden"/>
                                      </p:to>
                                    </p:set>
                                  </p:childTnLst>
                                </p:cTn>
                              </p:par>
                              <p:par>
                                <p:cTn id="34" presetID="1" presetClass="exit" presetSubtype="0" fill="hold" grpId="0" nodeType="withEffect">
                                  <p:stCondLst>
                                    <p:cond delay="0"/>
                                  </p:stCondLst>
                                  <p:childTnLst>
                                    <p:set>
                                      <p:cBhvr>
                                        <p:cTn id="35"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14" grpId="0" animBg="1"/>
      <p:bldP spid="11" grpId="0" animBg="1"/>
      <p:bldP spid="11" grpId="1" animBg="1"/>
      <p:bldP spid="13" grpId="0" animBg="1"/>
      <p:bldP spid="13" grpId="1" animBg="1"/>
      <p:bldP spid="43" grpId="0" animBg="1"/>
      <p:bldP spid="43" grpId="1"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design</a:t>
            </a:r>
            <a:endParaRPr lang="en-US" dirty="0"/>
          </a:p>
        </p:txBody>
      </p:sp>
      <p:sp>
        <p:nvSpPr>
          <p:cNvPr id="3" name="Content Placeholder 2"/>
          <p:cNvSpPr>
            <a:spLocks noGrp="1"/>
          </p:cNvSpPr>
          <p:nvPr>
            <p:ph idx="1"/>
          </p:nvPr>
        </p:nvSpPr>
        <p:spPr/>
        <p:txBody>
          <a:bodyPr/>
          <a:lstStyle/>
          <a:p>
            <a:r>
              <a:rPr lang="en-US" dirty="0"/>
              <a:t>Two-step experimental design combining (bespoke) pre-study with </a:t>
            </a:r>
            <a:r>
              <a:rPr lang="en-US" dirty="0" smtClean="0"/>
              <a:t>standardized </a:t>
            </a:r>
            <a:r>
              <a:rPr lang="en-US" dirty="0"/>
              <a:t>Absolute Category Rating test</a:t>
            </a:r>
          </a:p>
        </p:txBody>
      </p:sp>
      <p:sp>
        <p:nvSpPr>
          <p:cNvPr id="4" name="Footer Placeholder 3"/>
          <p:cNvSpPr>
            <a:spLocks noGrp="1"/>
          </p:cNvSpPr>
          <p:nvPr>
            <p:ph type="ftr" sz="quarter" idx="11"/>
          </p:nvPr>
        </p:nvSpPr>
        <p:spPr/>
        <p:txBody>
          <a:bodyPr/>
          <a:lstStyle/>
          <a:p>
            <a:pPr>
              <a:defRPr/>
            </a:pPr>
            <a:r>
              <a:rPr lang="nl-BE" smtClean="0"/>
              <a:t>ACM MM2019 Paper ID: </a:t>
            </a:r>
            <a:r>
              <a:rPr lang="nl-BE" b="1" smtClean="0"/>
              <a:t>P5C-06</a:t>
            </a:r>
            <a:endParaRPr lang="nl-BE" dirty="0"/>
          </a:p>
        </p:txBody>
      </p:sp>
      <p:sp>
        <p:nvSpPr>
          <p:cNvPr id="5" name="Slide Number Placeholder 4"/>
          <p:cNvSpPr>
            <a:spLocks noGrp="1"/>
          </p:cNvSpPr>
          <p:nvPr>
            <p:ph type="sldNum" sz="quarter" idx="12"/>
          </p:nvPr>
        </p:nvSpPr>
        <p:spPr/>
        <p:txBody>
          <a:bodyPr/>
          <a:lstStyle/>
          <a:p>
            <a:fld id="{BBB2625E-E22D-324D-B6D3-F6234E5E9FE9}" type="slidenum">
              <a:rPr lang="nl-BE" smtClean="0"/>
              <a:pPr/>
              <a:t>7</a:t>
            </a:fld>
            <a:endParaRPr lang="nl-BE"/>
          </a:p>
        </p:txBody>
      </p:sp>
      <p:sp>
        <p:nvSpPr>
          <p:cNvPr id="6" name="Content Placeholder 2"/>
          <p:cNvSpPr txBox="1">
            <a:spLocks/>
          </p:cNvSpPr>
          <p:nvPr/>
        </p:nvSpPr>
        <p:spPr bwMode="auto">
          <a:xfrm>
            <a:off x="335360" y="1916832"/>
            <a:ext cx="5544616" cy="4320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2800" kern="1200">
                <a:solidFill>
                  <a:srgbClr val="474746"/>
                </a:solidFill>
                <a:latin typeface="Verdana" pitchFamily="34" charset="0"/>
                <a:ea typeface="Verdana" pitchFamily="34" charset="0"/>
                <a:cs typeface="Verdana" pitchFamily="34" charset="0"/>
              </a:defRPr>
            </a:lvl1pPr>
            <a:lvl2pPr marL="742950" indent="-285750" algn="l" rtl="0" eaLnBrk="0" fontAlgn="base" hangingPunct="0">
              <a:spcBef>
                <a:spcPct val="20000"/>
              </a:spcBef>
              <a:spcAft>
                <a:spcPct val="0"/>
              </a:spcAft>
              <a:buFont typeface="Wingdings" pitchFamily="2" charset="2"/>
              <a:buChar char="§"/>
              <a:defRPr sz="2400" kern="1200">
                <a:solidFill>
                  <a:srgbClr val="474746"/>
                </a:solidFill>
                <a:latin typeface="Verdana" pitchFamily="34" charset="0"/>
                <a:ea typeface="Verdana" pitchFamily="34" charset="0"/>
                <a:cs typeface="Verdana" pitchFamily="34" charset="0"/>
              </a:defRPr>
            </a:lvl2pPr>
            <a:lvl3pPr marL="1143000" indent="-228600" algn="l" rtl="0" eaLnBrk="0" fontAlgn="base" hangingPunct="0">
              <a:spcBef>
                <a:spcPct val="20000"/>
              </a:spcBef>
              <a:spcAft>
                <a:spcPct val="0"/>
              </a:spcAft>
              <a:buFont typeface="Wingdings" pitchFamily="2" charset="2"/>
              <a:buChar char="§"/>
              <a:defRPr sz="2000" kern="1200">
                <a:solidFill>
                  <a:srgbClr val="474746"/>
                </a:solidFill>
                <a:latin typeface="Verdana" pitchFamily="34" charset="0"/>
                <a:ea typeface="Verdana" pitchFamily="34" charset="0"/>
                <a:cs typeface="Verdana" pitchFamily="34" charset="0"/>
              </a:defRPr>
            </a:lvl3pPr>
            <a:lvl4pPr marL="1600200" indent="-228600" algn="l" rtl="0" eaLnBrk="0" fontAlgn="base" hangingPunct="0">
              <a:spcBef>
                <a:spcPct val="20000"/>
              </a:spcBef>
              <a:spcAft>
                <a:spcPct val="0"/>
              </a:spcAft>
              <a:buFont typeface="Wingdings" pitchFamily="2" charset="2"/>
              <a:buChar char="§"/>
              <a:defRPr sz="1600" kern="1200">
                <a:solidFill>
                  <a:srgbClr val="474746"/>
                </a:solidFill>
                <a:latin typeface="Verdana" pitchFamily="34" charset="0"/>
                <a:ea typeface="Verdana" pitchFamily="34" charset="0"/>
                <a:cs typeface="Verdana" pitchFamily="34" charset="0"/>
              </a:defRPr>
            </a:lvl4pPr>
            <a:lvl5pPr marL="2057400" indent="-228600" algn="l" rtl="0" eaLnBrk="0" fontAlgn="base" hangingPunct="0">
              <a:spcBef>
                <a:spcPct val="20000"/>
              </a:spcBef>
              <a:spcAft>
                <a:spcPct val="0"/>
              </a:spcAft>
              <a:buFont typeface="Wingdings" pitchFamily="2" charset="2"/>
              <a:buChar char="§"/>
              <a:defRPr sz="1600" kern="1200">
                <a:solidFill>
                  <a:srgbClr val="474746"/>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u="sng" dirty="0" smtClean="0"/>
              <a:t>Pre-study</a:t>
            </a:r>
          </a:p>
          <a:p>
            <a:r>
              <a:rPr lang="en-US" sz="2400" dirty="0" smtClean="0"/>
              <a:t>Dual screen setup</a:t>
            </a:r>
          </a:p>
          <a:p>
            <a:r>
              <a:rPr lang="en-US" sz="2400" dirty="0" smtClean="0"/>
              <a:t>Freely adjust OBV background Q</a:t>
            </a:r>
          </a:p>
          <a:p>
            <a:r>
              <a:rPr lang="en-US" sz="2400" dirty="0" smtClean="0"/>
              <a:t>Identify thresholds</a:t>
            </a:r>
          </a:p>
          <a:p>
            <a:pPr lvl="1"/>
            <a:r>
              <a:rPr lang="en-US" sz="2000" dirty="0" smtClean="0"/>
              <a:t>No Difference (</a:t>
            </a:r>
            <a:r>
              <a:rPr lang="en-US" sz="2000" dirty="0" err="1" smtClean="0">
                <a:latin typeface="Courier New" panose="02070309020205020404" pitchFamily="49" charset="0"/>
                <a:cs typeface="Courier New" panose="02070309020205020404" pitchFamily="49" charset="0"/>
              </a:rPr>
              <a:t>NoDiff</a:t>
            </a:r>
            <a:r>
              <a:rPr lang="en-US" sz="2000" dirty="0" smtClean="0"/>
              <a:t>)</a:t>
            </a:r>
          </a:p>
          <a:p>
            <a:pPr lvl="1"/>
            <a:r>
              <a:rPr lang="en-US" sz="2000" dirty="0" smtClean="0"/>
              <a:t>Barely Visible Differences (</a:t>
            </a:r>
            <a:r>
              <a:rPr lang="en-US" sz="2000" dirty="0" err="1" smtClean="0">
                <a:latin typeface="Courier New" panose="02070309020205020404" pitchFamily="49" charset="0"/>
                <a:cs typeface="Courier New" panose="02070309020205020404" pitchFamily="49" charset="0"/>
              </a:rPr>
              <a:t>BVDiff</a:t>
            </a:r>
            <a:r>
              <a:rPr lang="en-US" sz="2000" dirty="0" smtClean="0"/>
              <a:t>)</a:t>
            </a:r>
          </a:p>
          <a:p>
            <a:pPr lvl="1"/>
            <a:r>
              <a:rPr lang="en-US" sz="2000" dirty="0" smtClean="0"/>
              <a:t>Still Acceptable (</a:t>
            </a:r>
            <a:r>
              <a:rPr lang="en-US" sz="2000" dirty="0" err="1" smtClean="0">
                <a:latin typeface="Courier New" panose="02070309020205020404" pitchFamily="49" charset="0"/>
                <a:cs typeface="Courier New" panose="02070309020205020404" pitchFamily="49" charset="0"/>
              </a:rPr>
              <a:t>StillAcc</a:t>
            </a:r>
            <a:r>
              <a:rPr lang="en-US" sz="2000" dirty="0" smtClean="0"/>
              <a:t>)</a:t>
            </a:r>
          </a:p>
          <a:p>
            <a:pPr lvl="1"/>
            <a:r>
              <a:rPr lang="en-US" sz="2000" dirty="0" smtClean="0"/>
              <a:t>Cost Adjusted (</a:t>
            </a:r>
            <a:r>
              <a:rPr lang="en-US" sz="2000" dirty="0" err="1" smtClean="0">
                <a:latin typeface="Courier New" panose="02070309020205020404" pitchFamily="49" charset="0"/>
                <a:cs typeface="Courier New" panose="02070309020205020404" pitchFamily="49" charset="0"/>
              </a:rPr>
              <a:t>CostAdj</a:t>
            </a:r>
            <a:r>
              <a:rPr lang="en-US" sz="2000" dirty="0" smtClean="0"/>
              <a:t>)</a:t>
            </a:r>
          </a:p>
          <a:p>
            <a:r>
              <a:rPr lang="en-US" dirty="0" smtClean="0"/>
              <a:t>OBV-familiar users (n=18)</a:t>
            </a:r>
            <a:endParaRPr lang="en-US" dirty="0"/>
          </a:p>
        </p:txBody>
      </p:sp>
      <p:sp>
        <p:nvSpPr>
          <p:cNvPr id="7" name="Content Placeholder 2"/>
          <p:cNvSpPr txBox="1">
            <a:spLocks/>
          </p:cNvSpPr>
          <p:nvPr/>
        </p:nvSpPr>
        <p:spPr bwMode="auto">
          <a:xfrm>
            <a:off x="6095999" y="1916832"/>
            <a:ext cx="5976665" cy="4320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2800" kern="1200">
                <a:solidFill>
                  <a:srgbClr val="474746"/>
                </a:solidFill>
                <a:latin typeface="Verdana" pitchFamily="34" charset="0"/>
                <a:ea typeface="Verdana" pitchFamily="34" charset="0"/>
                <a:cs typeface="Verdana" pitchFamily="34" charset="0"/>
              </a:defRPr>
            </a:lvl1pPr>
            <a:lvl2pPr marL="742950" indent="-285750" algn="l" rtl="0" eaLnBrk="0" fontAlgn="base" hangingPunct="0">
              <a:spcBef>
                <a:spcPct val="20000"/>
              </a:spcBef>
              <a:spcAft>
                <a:spcPct val="0"/>
              </a:spcAft>
              <a:buFont typeface="Wingdings" pitchFamily="2" charset="2"/>
              <a:buChar char="§"/>
              <a:defRPr sz="2400" kern="1200">
                <a:solidFill>
                  <a:srgbClr val="474746"/>
                </a:solidFill>
                <a:latin typeface="Verdana" pitchFamily="34" charset="0"/>
                <a:ea typeface="Verdana" pitchFamily="34" charset="0"/>
                <a:cs typeface="Verdana" pitchFamily="34" charset="0"/>
              </a:defRPr>
            </a:lvl2pPr>
            <a:lvl3pPr marL="1143000" indent="-228600" algn="l" rtl="0" eaLnBrk="0" fontAlgn="base" hangingPunct="0">
              <a:spcBef>
                <a:spcPct val="20000"/>
              </a:spcBef>
              <a:spcAft>
                <a:spcPct val="0"/>
              </a:spcAft>
              <a:buFont typeface="Wingdings" pitchFamily="2" charset="2"/>
              <a:buChar char="§"/>
              <a:defRPr sz="2000" kern="1200">
                <a:solidFill>
                  <a:srgbClr val="474746"/>
                </a:solidFill>
                <a:latin typeface="Verdana" pitchFamily="34" charset="0"/>
                <a:ea typeface="Verdana" pitchFamily="34" charset="0"/>
                <a:cs typeface="Verdana" pitchFamily="34" charset="0"/>
              </a:defRPr>
            </a:lvl3pPr>
            <a:lvl4pPr marL="1600200" indent="-228600" algn="l" rtl="0" eaLnBrk="0" fontAlgn="base" hangingPunct="0">
              <a:spcBef>
                <a:spcPct val="20000"/>
              </a:spcBef>
              <a:spcAft>
                <a:spcPct val="0"/>
              </a:spcAft>
              <a:buFont typeface="Wingdings" pitchFamily="2" charset="2"/>
              <a:buChar char="§"/>
              <a:defRPr sz="1600" kern="1200">
                <a:solidFill>
                  <a:srgbClr val="474746"/>
                </a:solidFill>
                <a:latin typeface="Verdana" pitchFamily="34" charset="0"/>
                <a:ea typeface="Verdana" pitchFamily="34" charset="0"/>
                <a:cs typeface="Verdana" pitchFamily="34" charset="0"/>
              </a:defRPr>
            </a:lvl4pPr>
            <a:lvl5pPr marL="2057400" indent="-228600" algn="l" rtl="0" eaLnBrk="0" fontAlgn="base" hangingPunct="0">
              <a:spcBef>
                <a:spcPct val="20000"/>
              </a:spcBef>
              <a:spcAft>
                <a:spcPct val="0"/>
              </a:spcAft>
              <a:buFont typeface="Wingdings" pitchFamily="2" charset="2"/>
              <a:buChar char="§"/>
              <a:defRPr sz="1600" kern="1200">
                <a:solidFill>
                  <a:srgbClr val="474746"/>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u="sng" dirty="0" smtClean="0"/>
              <a:t>Classic ACR test</a:t>
            </a:r>
          </a:p>
          <a:p>
            <a:r>
              <a:rPr lang="en-US" dirty="0" smtClean="0"/>
              <a:t>5 pre-rendered video </a:t>
            </a:r>
            <a:r>
              <a:rPr lang="en-US" dirty="0"/>
              <a:t>versions</a:t>
            </a:r>
            <a:endParaRPr lang="en-US" dirty="0" smtClean="0"/>
          </a:p>
          <a:p>
            <a:pPr lvl="1"/>
            <a:r>
              <a:rPr lang="en-US" dirty="0" smtClean="0">
                <a:latin typeface="Courier New" panose="02070309020205020404" pitchFamily="49" charset="0"/>
                <a:cs typeface="Courier New" panose="02070309020205020404" pitchFamily="49" charset="0"/>
              </a:rPr>
              <a:t>TR_CRF23</a:t>
            </a:r>
            <a:r>
              <a:rPr lang="en-US" dirty="0" smtClean="0">
                <a:cs typeface="Courier New" panose="02070309020205020404" pitchFamily="49" charset="0"/>
              </a:rPr>
              <a:t> (traditional H.264)</a:t>
            </a:r>
          </a:p>
          <a:p>
            <a:pPr lvl="1"/>
            <a:r>
              <a:rPr lang="en-US" dirty="0" err="1" smtClean="0">
                <a:latin typeface="Courier New" panose="02070309020205020404" pitchFamily="49" charset="0"/>
                <a:cs typeface="Courier New" panose="02070309020205020404" pitchFamily="49" charset="0"/>
              </a:rPr>
              <a:t>CT_NoDiff</a:t>
            </a:r>
            <a:endParaRPr lang="en-US" dirty="0" smtClean="0">
              <a:latin typeface="Courier New" panose="02070309020205020404" pitchFamily="49" charset="0"/>
              <a:cs typeface="Courier New" panose="02070309020205020404" pitchFamily="49" charset="0"/>
            </a:endParaRPr>
          </a:p>
          <a:p>
            <a:pPr lvl="1"/>
            <a:r>
              <a:rPr lang="en-US" dirty="0" err="1">
                <a:latin typeface="Courier New" panose="02070309020205020404" pitchFamily="49" charset="0"/>
                <a:cs typeface="Courier New" panose="02070309020205020404" pitchFamily="49" charset="0"/>
              </a:rPr>
              <a:t>BB_NoDiff</a:t>
            </a:r>
            <a:endParaRPr lang="en-US" dirty="0">
              <a:latin typeface="Courier New" panose="02070309020205020404" pitchFamily="49" charset="0"/>
              <a:cs typeface="Courier New" panose="02070309020205020404" pitchFamily="49" charset="0"/>
            </a:endParaRPr>
          </a:p>
          <a:p>
            <a:pPr lvl="1"/>
            <a:r>
              <a:rPr lang="en-US" dirty="0" err="1" smtClean="0">
                <a:latin typeface="Courier New" panose="02070309020205020404" pitchFamily="49" charset="0"/>
                <a:cs typeface="Courier New" panose="02070309020205020404" pitchFamily="49" charset="0"/>
              </a:rPr>
              <a:t>CT_BVDiff</a:t>
            </a:r>
            <a:endParaRPr lang="en-US" dirty="0" smtClean="0">
              <a:latin typeface="Courier New" panose="02070309020205020404" pitchFamily="49" charset="0"/>
              <a:cs typeface="Courier New" panose="02070309020205020404" pitchFamily="49" charset="0"/>
            </a:endParaRPr>
          </a:p>
          <a:p>
            <a:pPr lvl="1"/>
            <a:r>
              <a:rPr lang="en-US" dirty="0" err="1" smtClean="0">
                <a:latin typeface="Courier New" panose="02070309020205020404" pitchFamily="49" charset="0"/>
                <a:cs typeface="Courier New" panose="02070309020205020404" pitchFamily="49" charset="0"/>
              </a:rPr>
              <a:t>BB_BVDiff</a:t>
            </a:r>
            <a:endParaRPr lang="en-US" dirty="0" smtClean="0">
              <a:latin typeface="Courier New" panose="02070309020205020404" pitchFamily="49" charset="0"/>
              <a:cs typeface="Courier New" panose="02070309020205020404" pitchFamily="49" charset="0"/>
            </a:endParaRPr>
          </a:p>
          <a:p>
            <a:r>
              <a:rPr lang="en-US" dirty="0" smtClean="0"/>
              <a:t>3 clips used for training</a:t>
            </a:r>
          </a:p>
          <a:p>
            <a:r>
              <a:rPr lang="en-US" dirty="0" smtClean="0"/>
              <a:t>OBV-agnostic users (n=30)</a:t>
            </a:r>
            <a:endParaRPr lang="en-US" dirty="0"/>
          </a:p>
        </p:txBody>
      </p:sp>
      <p:cxnSp>
        <p:nvCxnSpPr>
          <p:cNvPr id="10" name="Straight Arrow Connector 9"/>
          <p:cNvCxnSpPr/>
          <p:nvPr/>
        </p:nvCxnSpPr>
        <p:spPr>
          <a:xfrm flipV="1">
            <a:off x="4295800" y="3584981"/>
            <a:ext cx="2232248" cy="348075"/>
          </a:xfrm>
          <a:prstGeom prst="straightConnector1">
            <a:avLst/>
          </a:prstGeom>
          <a:ln w="38100">
            <a:solidFill>
              <a:schemeClr val="accent3">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295800" y="3933056"/>
            <a:ext cx="2232248" cy="48024"/>
          </a:xfrm>
          <a:prstGeom prst="straightConnector1">
            <a:avLst/>
          </a:prstGeom>
          <a:ln w="38100">
            <a:solidFill>
              <a:schemeClr val="accent3">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663952" y="4269057"/>
            <a:ext cx="864096" cy="168055"/>
          </a:xfrm>
          <a:prstGeom prst="straightConnector1">
            <a:avLst/>
          </a:prstGeom>
          <a:ln w="38100">
            <a:solidFill>
              <a:schemeClr val="accent3">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663952" y="4269057"/>
            <a:ext cx="864095" cy="600103"/>
          </a:xfrm>
          <a:prstGeom prst="straightConnector1">
            <a:avLst/>
          </a:prstGeom>
          <a:ln w="38100">
            <a:solidFill>
              <a:schemeClr val="accent3">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328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20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ACR test</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89233" y="3996919"/>
            <a:ext cx="8979441" cy="1995313"/>
          </a:xfrm>
        </p:spPr>
      </p:pic>
      <p:sp>
        <p:nvSpPr>
          <p:cNvPr id="4" name="Footer Placeholder 3"/>
          <p:cNvSpPr>
            <a:spLocks noGrp="1"/>
          </p:cNvSpPr>
          <p:nvPr>
            <p:ph type="ftr" sz="quarter" idx="11"/>
          </p:nvPr>
        </p:nvSpPr>
        <p:spPr/>
        <p:txBody>
          <a:bodyPr/>
          <a:lstStyle/>
          <a:p>
            <a:pPr>
              <a:defRPr/>
            </a:pPr>
            <a:r>
              <a:rPr lang="nl-BE" smtClean="0"/>
              <a:t>ACM MM2019 Paper ID: </a:t>
            </a:r>
            <a:r>
              <a:rPr lang="nl-BE" b="1" smtClean="0"/>
              <a:t>P5C-06</a:t>
            </a:r>
            <a:endParaRPr lang="nl-BE" dirty="0"/>
          </a:p>
        </p:txBody>
      </p:sp>
      <p:sp>
        <p:nvSpPr>
          <p:cNvPr id="5" name="Slide Number Placeholder 4"/>
          <p:cNvSpPr>
            <a:spLocks noGrp="1"/>
          </p:cNvSpPr>
          <p:nvPr>
            <p:ph type="sldNum" sz="quarter" idx="12"/>
          </p:nvPr>
        </p:nvSpPr>
        <p:spPr/>
        <p:txBody>
          <a:bodyPr/>
          <a:lstStyle/>
          <a:p>
            <a:fld id="{BBB2625E-E22D-324D-B6D3-F6234E5E9FE9}" type="slidenum">
              <a:rPr lang="nl-BE" smtClean="0"/>
              <a:pPr/>
              <a:t>8</a:t>
            </a:fld>
            <a:endParaRPr lang="nl-BE"/>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097" y="2348880"/>
            <a:ext cx="11471920" cy="1651984"/>
          </a:xfrm>
          <a:prstGeom prst="rect">
            <a:avLst/>
          </a:prstGeom>
        </p:spPr>
      </p:pic>
      <p:cxnSp>
        <p:nvCxnSpPr>
          <p:cNvPr id="9" name="Straight Connector 8"/>
          <p:cNvCxnSpPr/>
          <p:nvPr/>
        </p:nvCxnSpPr>
        <p:spPr>
          <a:xfrm>
            <a:off x="10568325" y="2276872"/>
            <a:ext cx="0" cy="1872208"/>
          </a:xfrm>
          <a:prstGeom prst="line">
            <a:avLst/>
          </a:prstGeom>
          <a:ln w="5080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2736" y="1538492"/>
            <a:ext cx="1223476" cy="688206"/>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0848" y="1538492"/>
            <a:ext cx="1223476" cy="688206"/>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21208" y="1538492"/>
            <a:ext cx="1223476" cy="688206"/>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15680" y="1538492"/>
            <a:ext cx="1223476" cy="688206"/>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04624" y="1538492"/>
            <a:ext cx="1223476" cy="688206"/>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10152" y="1538492"/>
            <a:ext cx="1223476" cy="688206"/>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r="90222"/>
          <a:stretch/>
        </p:blipFill>
        <p:spPr>
          <a:xfrm>
            <a:off x="365760" y="3886200"/>
            <a:ext cx="1121728" cy="1651984"/>
          </a:xfrm>
          <a:prstGeom prst="rect">
            <a:avLst/>
          </a:prstGeom>
        </p:spPr>
      </p:pic>
      <p:sp>
        <p:nvSpPr>
          <p:cNvPr id="19" name="Rectangle 18"/>
          <p:cNvSpPr/>
          <p:nvPr/>
        </p:nvSpPr>
        <p:spPr>
          <a:xfrm>
            <a:off x="6096000" y="1411578"/>
            <a:ext cx="1463040" cy="4389120"/>
          </a:xfrm>
          <a:prstGeom prst="rect">
            <a:avLst/>
          </a:prstGeom>
          <a:solidFill>
            <a:schemeClr val="accent2">
              <a:alpha val="15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423592" y="6433086"/>
            <a:ext cx="3147015" cy="261610"/>
          </a:xfrm>
          <a:prstGeom prst="rect">
            <a:avLst/>
          </a:prstGeom>
          <a:noFill/>
        </p:spPr>
        <p:txBody>
          <a:bodyPr wrap="none" rtlCol="0">
            <a:spAutoFit/>
          </a:bodyPr>
          <a:lstStyle/>
          <a:p>
            <a:r>
              <a:rPr lang="en-US" sz="1100" dirty="0">
                <a:solidFill>
                  <a:srgbClr val="474746"/>
                </a:solidFill>
                <a:latin typeface="Verdana" pitchFamily="34" charset="0"/>
                <a:ea typeface="Verdana" pitchFamily="34" charset="0"/>
                <a:cs typeface="Verdana" pitchFamily="34" charset="0"/>
              </a:rPr>
              <a:t>Video content licensed </a:t>
            </a:r>
            <a:r>
              <a:rPr lang="en-US" sz="1100" dirty="0" smtClean="0">
                <a:solidFill>
                  <a:srgbClr val="474746"/>
                </a:solidFill>
                <a:latin typeface="Verdana" pitchFamily="34" charset="0"/>
                <a:ea typeface="Verdana" pitchFamily="34" charset="0"/>
                <a:cs typeface="Verdana" pitchFamily="34" charset="0"/>
              </a:rPr>
              <a:t>by </a:t>
            </a:r>
            <a:r>
              <a:rPr lang="en-US" sz="1100" dirty="0" smtClean="0">
                <a:solidFill>
                  <a:srgbClr val="474746"/>
                </a:solidFill>
                <a:latin typeface="Verdana" pitchFamily="34" charset="0"/>
                <a:ea typeface="Verdana" pitchFamily="34" charset="0"/>
                <a:cs typeface="Verdana" pitchFamily="34" charset="0"/>
                <a:hlinkClick r:id="rId11"/>
              </a:rPr>
              <a:t>VRT</a:t>
            </a:r>
            <a:r>
              <a:rPr lang="en-US" sz="1100" dirty="0">
                <a:solidFill>
                  <a:srgbClr val="474746"/>
                </a:solidFill>
                <a:latin typeface="Verdana" pitchFamily="34" charset="0"/>
                <a:ea typeface="Verdana" pitchFamily="34" charset="0"/>
                <a:cs typeface="Verdana" pitchFamily="34" charset="0"/>
              </a:rPr>
              <a:t> </a:t>
            </a:r>
            <a:r>
              <a:rPr lang="en-US" sz="1100" dirty="0" smtClean="0">
                <a:solidFill>
                  <a:srgbClr val="474746"/>
                </a:solidFill>
                <a:latin typeface="Verdana" pitchFamily="34" charset="0"/>
                <a:ea typeface="Verdana" pitchFamily="34" charset="0"/>
                <a:cs typeface="Verdana" pitchFamily="34" charset="0"/>
              </a:rPr>
              <a:t>and </a:t>
            </a:r>
            <a:r>
              <a:rPr lang="en-US" sz="1100" dirty="0" smtClean="0">
                <a:solidFill>
                  <a:srgbClr val="474746"/>
                </a:solidFill>
                <a:latin typeface="Verdana" pitchFamily="34" charset="0"/>
                <a:ea typeface="Verdana" pitchFamily="34" charset="0"/>
                <a:cs typeface="Verdana" pitchFamily="34" charset="0"/>
                <a:hlinkClick r:id="rId12"/>
              </a:rPr>
              <a:t>Netflix</a:t>
            </a:r>
            <a:endParaRPr lang="en-US" sz="1100" dirty="0">
              <a:solidFill>
                <a:srgbClr val="474746"/>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87379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ACR test</a:t>
            </a:r>
          </a:p>
        </p:txBody>
      </p:sp>
      <p:sp>
        <p:nvSpPr>
          <p:cNvPr id="3" name="Content Placeholder 2"/>
          <p:cNvSpPr>
            <a:spLocks noGrp="1"/>
          </p:cNvSpPr>
          <p:nvPr>
            <p:ph idx="1"/>
          </p:nvPr>
        </p:nvSpPr>
        <p:spPr>
          <a:xfrm>
            <a:off x="7248128" y="2377440"/>
            <a:ext cx="2016224" cy="2363604"/>
          </a:xfrm>
        </p:spPr>
        <p:txBody>
          <a:bodyPr/>
          <a:lstStyle/>
          <a:p>
            <a:pPr marL="0" indent="0" algn="ctr">
              <a:buNone/>
            </a:pPr>
            <a:r>
              <a:rPr lang="en-US" sz="1800" b="1" dirty="0" smtClean="0">
                <a:solidFill>
                  <a:schemeClr val="accent3"/>
                </a:solidFill>
              </a:rPr>
              <a:t>average</a:t>
            </a:r>
          </a:p>
          <a:p>
            <a:pPr marL="0" indent="0" algn="ctr">
              <a:buNone/>
            </a:pPr>
            <a:r>
              <a:rPr lang="en-US" sz="1800" b="1" u="sng" dirty="0" smtClean="0">
                <a:solidFill>
                  <a:schemeClr val="accent3"/>
                </a:solidFill>
              </a:rPr>
              <a:t>bitrate saving</a:t>
            </a:r>
          </a:p>
          <a:p>
            <a:pPr marL="0" indent="0" algn="ctr">
              <a:buNone/>
            </a:pPr>
            <a:endParaRPr lang="en-US" sz="1400" b="1" dirty="0">
              <a:solidFill>
                <a:schemeClr val="accent3"/>
              </a:solidFill>
            </a:endParaRPr>
          </a:p>
          <a:p>
            <a:pPr marL="0" indent="0" algn="ctr">
              <a:buNone/>
            </a:pPr>
            <a:r>
              <a:rPr lang="en-US" sz="1400" b="1" dirty="0" smtClean="0">
                <a:solidFill>
                  <a:schemeClr val="accent3"/>
                </a:solidFill>
              </a:rPr>
              <a:t>  5%</a:t>
            </a:r>
            <a:br>
              <a:rPr lang="en-US" sz="1400" b="1" dirty="0" smtClean="0">
                <a:solidFill>
                  <a:schemeClr val="accent3"/>
                </a:solidFill>
              </a:rPr>
            </a:br>
            <a:endParaRPr lang="en-US" sz="200" b="1" dirty="0" smtClean="0">
              <a:solidFill>
                <a:schemeClr val="accent3"/>
              </a:solidFill>
            </a:endParaRPr>
          </a:p>
          <a:p>
            <a:pPr marL="0" indent="0" algn="ctr">
              <a:buNone/>
            </a:pPr>
            <a:r>
              <a:rPr lang="en-US" sz="1400" b="1" dirty="0" smtClean="0">
                <a:solidFill>
                  <a:schemeClr val="accent3"/>
                </a:solidFill>
              </a:rPr>
              <a:t>14%</a:t>
            </a:r>
            <a:br>
              <a:rPr lang="en-US" sz="1400" b="1" dirty="0" smtClean="0">
                <a:solidFill>
                  <a:schemeClr val="accent3"/>
                </a:solidFill>
              </a:rPr>
            </a:br>
            <a:endParaRPr lang="en-US" sz="300" b="1" dirty="0" smtClean="0">
              <a:solidFill>
                <a:schemeClr val="accent3"/>
              </a:solidFill>
            </a:endParaRPr>
          </a:p>
          <a:p>
            <a:pPr marL="0" indent="0" algn="ctr">
              <a:buNone/>
            </a:pPr>
            <a:r>
              <a:rPr lang="en-US" sz="1400" b="1" dirty="0" smtClean="0">
                <a:solidFill>
                  <a:schemeClr val="accent3"/>
                </a:solidFill>
              </a:rPr>
              <a:t>20%</a:t>
            </a:r>
          </a:p>
          <a:p>
            <a:pPr marL="0" indent="0" algn="ctr">
              <a:buNone/>
            </a:pPr>
            <a:endParaRPr lang="en-US" sz="100" b="1" dirty="0" smtClean="0">
              <a:solidFill>
                <a:schemeClr val="accent3"/>
              </a:solidFill>
            </a:endParaRPr>
          </a:p>
          <a:p>
            <a:pPr marL="0" indent="0" algn="ctr">
              <a:buNone/>
            </a:pPr>
            <a:r>
              <a:rPr lang="en-US" sz="1400" b="1" dirty="0" smtClean="0">
                <a:solidFill>
                  <a:schemeClr val="accent3"/>
                </a:solidFill>
              </a:rPr>
              <a:t>27%</a:t>
            </a:r>
            <a:endParaRPr lang="en-US" sz="1800" b="1" dirty="0" smtClean="0">
              <a:solidFill>
                <a:schemeClr val="accent3"/>
              </a:solidFill>
            </a:endParaRPr>
          </a:p>
          <a:p>
            <a:pPr marL="0" indent="0" algn="ctr">
              <a:buNone/>
            </a:pPr>
            <a:endParaRPr lang="en-US" sz="1800" b="1" dirty="0" smtClean="0">
              <a:solidFill>
                <a:schemeClr val="accent3"/>
              </a:solidFill>
            </a:endParaRPr>
          </a:p>
        </p:txBody>
      </p:sp>
      <p:sp>
        <p:nvSpPr>
          <p:cNvPr id="4" name="Footer Placeholder 3"/>
          <p:cNvSpPr>
            <a:spLocks noGrp="1"/>
          </p:cNvSpPr>
          <p:nvPr>
            <p:ph type="ftr" sz="quarter" idx="11"/>
          </p:nvPr>
        </p:nvSpPr>
        <p:spPr/>
        <p:txBody>
          <a:bodyPr/>
          <a:lstStyle/>
          <a:p>
            <a:pPr>
              <a:defRPr/>
            </a:pPr>
            <a:r>
              <a:rPr lang="nl-BE" smtClean="0"/>
              <a:t>ACM MM2019 Paper ID: </a:t>
            </a:r>
            <a:r>
              <a:rPr lang="nl-BE" b="1" smtClean="0"/>
              <a:t>P5C-06</a:t>
            </a:r>
            <a:endParaRPr lang="nl-BE" dirty="0"/>
          </a:p>
        </p:txBody>
      </p:sp>
      <p:sp>
        <p:nvSpPr>
          <p:cNvPr id="5" name="Slide Number Placeholder 4"/>
          <p:cNvSpPr>
            <a:spLocks noGrp="1"/>
          </p:cNvSpPr>
          <p:nvPr>
            <p:ph type="sldNum" sz="quarter" idx="12"/>
          </p:nvPr>
        </p:nvSpPr>
        <p:spPr/>
        <p:txBody>
          <a:bodyPr/>
          <a:lstStyle/>
          <a:p>
            <a:fld id="{BBB2625E-E22D-324D-B6D3-F6234E5E9FE9}" type="slidenum">
              <a:rPr lang="nl-BE" smtClean="0"/>
              <a:pPr/>
              <a:t>9</a:t>
            </a:fld>
            <a:endParaRPr lang="nl-BE"/>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5640" y="2492896"/>
            <a:ext cx="4303777" cy="1931556"/>
          </a:xfrm>
          <a:prstGeom prst="rect">
            <a:avLst/>
          </a:prstGeom>
        </p:spPr>
      </p:pic>
      <p:sp>
        <p:nvSpPr>
          <p:cNvPr id="12" name="Rectangle 11"/>
          <p:cNvSpPr/>
          <p:nvPr/>
        </p:nvSpPr>
        <p:spPr>
          <a:xfrm>
            <a:off x="5760720" y="2377440"/>
            <a:ext cx="3429000" cy="2131680"/>
          </a:xfrm>
          <a:prstGeom prst="rect">
            <a:avLst/>
          </a:prstGeom>
          <a:solidFill>
            <a:schemeClr val="accent3">
              <a:alpha val="1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879976" y="3022579"/>
            <a:ext cx="1279441" cy="838469"/>
          </a:xfrm>
          <a:prstGeom prst="rect">
            <a:avLst/>
          </a:prstGeom>
          <a:solidFill>
            <a:schemeClr val="accent2">
              <a:alpha val="15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946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4212</TotalTime>
  <Words>3418</Words>
  <Application>Microsoft Office PowerPoint</Application>
  <PresentationFormat>Widescreen</PresentationFormat>
  <Paragraphs>248</Paragraphs>
  <Slides>17</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MS PGothic</vt:lpstr>
      <vt:lpstr>Arial</vt:lpstr>
      <vt:lpstr>Calibri</vt:lpstr>
      <vt:lpstr>Courier New</vt:lpstr>
      <vt:lpstr>Verdana</vt:lpstr>
      <vt:lpstr>Wingdings</vt:lpstr>
      <vt:lpstr>Office Theme</vt:lpstr>
      <vt:lpstr>Talking Video Heads</vt:lpstr>
      <vt:lpstr>Research question</vt:lpstr>
      <vt:lpstr>Methodology</vt:lpstr>
      <vt:lpstr>Content corpus</vt:lpstr>
      <vt:lpstr>Experimental design</vt:lpstr>
      <vt:lpstr>Results: Pre-study</vt:lpstr>
      <vt:lpstr>Experimental design</vt:lpstr>
      <vt:lpstr>Results: ACR test</vt:lpstr>
      <vt:lpstr>Results: ACR test</vt:lpstr>
      <vt:lpstr>Conclusions</vt:lpstr>
      <vt:lpstr>Thank you!</vt:lpstr>
      <vt:lpstr>Content corpus</vt:lpstr>
      <vt:lpstr>Content corpus</vt:lpstr>
      <vt:lpstr>Results: Pre-study (inclusing CostAdj threshold)</vt:lpstr>
      <vt:lpstr>Results: ACR test</vt:lpstr>
      <vt:lpstr>Detrimental effect of spatiotemporal compression artifacts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lambr;WV</dc:creator>
  <cp:lastModifiedBy>Maarten Wijnants</cp:lastModifiedBy>
  <cp:revision>218</cp:revision>
  <cp:lastPrinted>2016-12-19T08:56:06Z</cp:lastPrinted>
  <dcterms:created xsi:type="dcterms:W3CDTF">2009-12-01T15:52:26Z</dcterms:created>
  <dcterms:modified xsi:type="dcterms:W3CDTF">2019-10-23T17:00:22Z</dcterms:modified>
</cp:coreProperties>
</file>