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5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04" autoAdjust="0"/>
  </p:normalViewPr>
  <p:slideViewPr>
    <p:cSldViewPr snapToGrid="0">
      <p:cViewPr varScale="1">
        <p:scale>
          <a:sx n="75" d="100"/>
          <a:sy n="75" d="100"/>
        </p:scale>
        <p:origin x="16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Whoami</a:t>
            </a:r>
            <a:r>
              <a:rPr lang="en-US" dirty="0" smtClean="0"/>
              <a:t> and talk about &lt;title&gt;</a:t>
            </a:r>
            <a:endParaRPr dirty="0"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74d79f36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74d79f365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474d79f365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74d79f36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74d79f365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Motion vector: afbeelding / voorbeeldje (FFMPEG visualisatie)  mappen op use-case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SIP Core =/= GPU</a:t>
            </a:r>
            <a:endParaRPr/>
          </a:p>
        </p:txBody>
      </p:sp>
      <p:sp>
        <p:nvSpPr>
          <p:cNvPr id="160" name="Google Shape;160;g474d79f365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74d79f3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74d79f365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Recap: tussen slides met resultaten aanhalen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 keer groter / x kleiner / x keer sneller -&gt; storage dedicated HMDs </a:t>
            </a:r>
            <a:endParaRPr/>
          </a:p>
        </p:txBody>
      </p:sp>
      <p:sp>
        <p:nvSpPr>
          <p:cNvPr id="179" name="Google Shape;179;g474d79f365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74d79f36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74d79f365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offline to online</a:t>
            </a:r>
            <a:endParaRPr/>
          </a:p>
        </p:txBody>
      </p:sp>
      <p:sp>
        <p:nvSpPr>
          <p:cNvPr id="187" name="Google Shape;187;g474d79f365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74d79f36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74d79f365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474d79f365_0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74d79f36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74d79f365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6x5 afbeelding grid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pijlen -&gt; raster/bidirectional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Testen gedaan: evaluatie</a:t>
            </a:r>
            <a:endParaRPr/>
          </a:p>
        </p:txBody>
      </p:sp>
      <p:sp>
        <p:nvSpPr>
          <p:cNvPr id="216" name="Google Shape;216;g474d79f365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74d79f36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74d79f365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Figuurtje / abstractie / simpele XML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Directly linked in DASH -&gt; single file &lt;-&gt; video is segmented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Meta data verduidelijken </a:t>
            </a:r>
            <a:endParaRPr/>
          </a:p>
        </p:txBody>
      </p:sp>
      <p:sp>
        <p:nvSpPr>
          <p:cNvPr id="227" name="Google Shape;227;g474d79f365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85ae0e30b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85ae0e30b_1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485ae0e30b_1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74d79f365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74d79f365_0_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474d79f365_0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85ae0e30b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85ae0e30b_3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485ae0e30b_3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474d79f3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474d79f36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So here you can see an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outside-in </a:t>
            </a:r>
            <a:r>
              <a:rPr lang="en-US" dirty="0" smtClean="0"/>
              <a:t>VR LF experience.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This was our </a:t>
            </a:r>
            <a:r>
              <a:rPr lang="en-US" b="1" baseline="0" dirty="0" smtClean="0"/>
              <a:t>starting point</a:t>
            </a:r>
            <a:r>
              <a:rPr lang="en-US" b="0" baseline="0" dirty="0" smtClean="0"/>
              <a:t> and we set out to </a:t>
            </a:r>
            <a:r>
              <a:rPr lang="en-US" b="1" baseline="0" dirty="0" smtClean="0"/>
              <a:t>improve</a:t>
            </a:r>
            <a:r>
              <a:rPr lang="en-US" b="0" baseline="0" dirty="0" smtClean="0"/>
              <a:t> this experience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 smtClean="0"/>
              <a:t>&lt;Title&gt;</a:t>
            </a:r>
            <a:r>
              <a:rPr lang="en-US" b="0" baseline="0" dirty="0" smtClean="0"/>
              <a:t> consists out of </a:t>
            </a:r>
            <a:r>
              <a:rPr lang="en-US" b="1" baseline="0" dirty="0" smtClean="0"/>
              <a:t>DASH</a:t>
            </a:r>
            <a:r>
              <a:rPr lang="en-US" b="0" baseline="0" dirty="0" smtClean="0"/>
              <a:t>, which I will </a:t>
            </a:r>
            <a:r>
              <a:rPr lang="en-US" b="1" baseline="0" dirty="0" smtClean="0"/>
              <a:t>come back to later </a:t>
            </a:r>
            <a:r>
              <a:rPr lang="en-US" b="0" baseline="0" dirty="0" smtClean="0"/>
              <a:t>in my talk, but </a:t>
            </a:r>
            <a:r>
              <a:rPr lang="en-US" b="1" baseline="0" dirty="0" smtClean="0"/>
              <a:t>first</a:t>
            </a:r>
            <a:r>
              <a:rPr lang="en-US" b="0" baseline="0" dirty="0" smtClean="0"/>
              <a:t> let’s talk a little bit about </a:t>
            </a:r>
            <a:r>
              <a:rPr lang="en-US" b="1" baseline="0" dirty="0" smtClean="0"/>
              <a:t>light fields</a:t>
            </a:r>
            <a:r>
              <a:rPr lang="en-US" b="0" baseline="0" dirty="0" smtClean="0"/>
              <a:t>.</a:t>
            </a:r>
            <a:endParaRPr lang="en-US" b="1" dirty="0" smtClean="0"/>
          </a:p>
        </p:txBody>
      </p:sp>
      <p:sp>
        <p:nvSpPr>
          <p:cNvPr id="44" name="Google Shape;44;g474d79f36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74d79f3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74d79f365_0_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Animatie/ Filmpje / vergelijking tussen QAL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aparte : benadrukken Fast Fill (bandbreedte verlies) / Steady Exp. (sneller in HQ)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 per QAL verduidelijken</a:t>
            </a:r>
            <a:endParaRPr/>
          </a:p>
        </p:txBody>
      </p:sp>
      <p:sp>
        <p:nvSpPr>
          <p:cNvPr id="256" name="Google Shape;256;g474d79f365_0_2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74d79f36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74d79f365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Omvormen</a:t>
            </a:r>
            <a:r>
              <a:rPr lang="en-US" dirty="0"/>
              <a:t>: take-home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Verschillende</a:t>
            </a:r>
            <a:r>
              <a:rPr lang="en-US" dirty="0"/>
              <a:t> scenes </a:t>
            </a:r>
            <a:r>
              <a:rPr lang="en-US" dirty="0" err="1"/>
              <a:t>filmpje</a:t>
            </a:r>
            <a:endParaRPr dirty="0"/>
          </a:p>
        </p:txBody>
      </p:sp>
      <p:sp>
        <p:nvSpPr>
          <p:cNvPr id="263" name="Google Shape;263;g474d79f365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85ae0e30b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85ae0e30b_3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485ae0e30b_3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485ae0e30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485ae0e30b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485ae0e30b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937f3585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4937f35850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4937f35850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85ae0e30b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85ae0e30b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485ae0e30b_1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937f35850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937f35850_2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Lijst image bronnen</a:t>
            </a:r>
            <a:endParaRPr/>
          </a:p>
        </p:txBody>
      </p:sp>
      <p:sp>
        <p:nvSpPr>
          <p:cNvPr id="106" name="Google Shape;106;g4937f35850_2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74d79f36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74d79f365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Image: kozijn machine 3D model? Foto!</a:t>
            </a:r>
            <a:endParaRPr/>
          </a:p>
        </p:txBody>
      </p:sp>
      <p:sp>
        <p:nvSpPr>
          <p:cNvPr id="116" name="Google Shape;116;g474d79f365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85ae0e30b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85ae0e30b_1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485ae0e30b_1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74d79f36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74d79f36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Formule: figuurtje</a:t>
            </a:r>
            <a:endParaRPr/>
          </a:p>
        </p:txBody>
      </p:sp>
      <p:sp>
        <p:nvSpPr>
          <p:cNvPr id="129" name="Google Shape;129;g474d79f365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937f35850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937f35850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180 fps = worst case bij dense sampling of veel beweing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HW JPEG-&gt;recent /performance? Texture formaat? </a:t>
            </a:r>
            <a:endParaRPr/>
          </a:p>
        </p:txBody>
      </p:sp>
      <p:sp>
        <p:nvSpPr>
          <p:cNvPr id="136" name="Google Shape;136;g4937f35850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タイトル スライド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143000" y="3242911"/>
            <a:ext cx="68580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7350" y="4958783"/>
            <a:ext cx="5829298" cy="134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5114" y="68763"/>
            <a:ext cx="2151131" cy="264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143000" y="768680"/>
            <a:ext cx="68580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414732" y="6385014"/>
            <a:ext cx="66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ACM Symposium on Virtual Reality Software and Technology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1769" y="53763"/>
            <a:ext cx="2393580" cy="5492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2686050" y="6356351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>
  <p:cSld name="2 つのコンテンツ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1769" y="53763"/>
            <a:ext cx="2393580" cy="5492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2686050" y="6356351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86050" y="6356351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143000" y="2587442"/>
            <a:ext cx="6858000" cy="23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/>
              <a:t>Hendrik Lievens, Hasselt University - </a:t>
            </a:r>
            <a:r>
              <a:rPr lang="en-US" sz="1800" b="1" dirty="0" err="1"/>
              <a:t>tUL</a:t>
            </a:r>
            <a:endParaRPr sz="18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/>
              <a:t>Maarten </a:t>
            </a:r>
            <a:r>
              <a:rPr lang="en-US" sz="1800" dirty="0" err="1"/>
              <a:t>Wijnants</a:t>
            </a:r>
            <a:r>
              <a:rPr lang="en-US" sz="1800" dirty="0"/>
              <a:t>, Hasselt University - </a:t>
            </a:r>
            <a:r>
              <a:rPr lang="en-US" sz="1800" dirty="0" err="1"/>
              <a:t>tUL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/>
              <a:t>Nick </a:t>
            </a:r>
            <a:r>
              <a:rPr lang="en-US" sz="1800" dirty="0" err="1"/>
              <a:t>Michiels</a:t>
            </a:r>
            <a:r>
              <a:rPr lang="en-US" sz="1800" dirty="0"/>
              <a:t>, Hasselt University - </a:t>
            </a:r>
            <a:r>
              <a:rPr lang="en-US" sz="1800" dirty="0" err="1"/>
              <a:t>tUL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 err="1"/>
              <a:t>Jeroen</a:t>
            </a:r>
            <a:r>
              <a:rPr lang="en-US" sz="1800" dirty="0"/>
              <a:t> Put, Hasselt University - </a:t>
            </a:r>
            <a:r>
              <a:rPr lang="en-US" sz="1800" dirty="0" err="1"/>
              <a:t>tUL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/>
              <a:t>Peter </a:t>
            </a:r>
            <a:r>
              <a:rPr lang="en-US" sz="1800" dirty="0" err="1"/>
              <a:t>Quax</a:t>
            </a:r>
            <a:r>
              <a:rPr lang="en-US" sz="1800" dirty="0"/>
              <a:t>, Hasselt University - </a:t>
            </a:r>
            <a:r>
              <a:rPr lang="en-US" sz="1800" dirty="0" err="1"/>
              <a:t>tUL</a:t>
            </a:r>
            <a:r>
              <a:rPr lang="en-US" sz="1800" dirty="0"/>
              <a:t> - Flanders Make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 err="1"/>
              <a:t>Wim</a:t>
            </a:r>
            <a:r>
              <a:rPr lang="en-US" sz="1800" dirty="0"/>
              <a:t> </a:t>
            </a:r>
            <a:r>
              <a:rPr lang="en-US" sz="1800" dirty="0" err="1"/>
              <a:t>Lamotte</a:t>
            </a:r>
            <a:r>
              <a:rPr lang="en-US" sz="1800" dirty="0"/>
              <a:t>, Hasselt University - </a:t>
            </a:r>
            <a:r>
              <a:rPr lang="en-US" sz="1800" dirty="0" err="1"/>
              <a:t>tUL</a:t>
            </a:r>
            <a:endParaRPr sz="1800" dirty="0"/>
          </a:p>
        </p:txBody>
      </p:sp>
      <p:sp>
        <p:nvSpPr>
          <p:cNvPr id="39" name="Google Shape;39;p5"/>
          <p:cNvSpPr txBox="1"/>
          <p:nvPr/>
        </p:nvSpPr>
        <p:spPr>
          <a:xfrm>
            <a:off x="1143000" y="116947"/>
            <a:ext cx="6858000" cy="23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Standards-compliant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 Adaptive Streaming of Static Light Fields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3100" y="6455325"/>
            <a:ext cx="1398975" cy="2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6"/>
    </mc:Choice>
    <mc:Fallback xmlns="">
      <p:transition spd="slow" advTm="1428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Redundant information</a:t>
            </a:r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Notice how all samples only differ slightly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Dense sampling → more similar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Spatial Redundancy</a:t>
            </a:r>
            <a:endParaRPr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Convert into temporal redundancy</a:t>
            </a:r>
            <a:endParaRPr sz="2800"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4745800"/>
            <a:ext cx="1265900" cy="1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050" y="4745800"/>
            <a:ext cx="1265900" cy="1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450" y="4745800"/>
            <a:ext cx="1265900" cy="1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250" y="4745800"/>
            <a:ext cx="1265900" cy="1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850" y="4745800"/>
            <a:ext cx="1265900" cy="1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8" y="4395471"/>
            <a:ext cx="1265900" cy="22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3842" y="4395486"/>
            <a:ext cx="1265900" cy="225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9048" y="4395491"/>
            <a:ext cx="1265900" cy="225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5725" y="4395475"/>
            <a:ext cx="1265900" cy="22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9450" y="4395479"/>
            <a:ext cx="1265900" cy="2250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2"/>
    </mc:Choice>
    <mc:Fallback xmlns="">
      <p:transition spd="slow" advTm="502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Compressing redundancy</a:t>
            </a:r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body" idx="1"/>
          </p:nvPr>
        </p:nvSpPr>
        <p:spPr>
          <a:xfrm>
            <a:off x="573000" y="1825650"/>
            <a:ext cx="7998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Use a </a:t>
            </a:r>
            <a:r>
              <a:rPr lang="en-US" b="1"/>
              <a:t>video-codec</a:t>
            </a:r>
            <a:r>
              <a:rPr lang="en-US"/>
              <a:t> (we opted for  H.264):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I-frames</a:t>
            </a:r>
            <a:r>
              <a:rPr lang="en-US"/>
              <a:t>: encode image sample on itself 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P-frames</a:t>
            </a:r>
            <a:r>
              <a:rPr lang="en-US"/>
              <a:t>: only contain changes w.r.t. earlier frames</a:t>
            </a:r>
            <a:endParaRPr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→ Dataset can be represented as a single video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→ Video-decoding: hardware acceleration SIP core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i="1"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77330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50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64960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180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5095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15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725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45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32935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55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205650" y="52788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850" y="5545950"/>
            <a:ext cx="821400" cy="6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71"/>
    </mc:Choice>
    <mc:Fallback xmlns="">
      <p:transition spd="slow" advTm="9547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Far...</a:t>
            </a:r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body" idx="1"/>
          </p:nvPr>
        </p:nvSpPr>
        <p:spPr>
          <a:xfrm>
            <a:off x="532350" y="1825625"/>
            <a:ext cx="8079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 converted the dataset into a pseudo-video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Decoding Performance (3840x2160):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JPEG: ~ 55 ms</a:t>
            </a:r>
            <a:r>
              <a:rPr lang="en-US"/>
              <a:t>  V.S.</a:t>
            </a:r>
            <a:r>
              <a:rPr lang="en-US" b="1"/>
              <a:t> H.264: ~ 4.9 ms</a:t>
            </a:r>
            <a:endParaRPr b="1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Dataset Size (</a:t>
            </a:r>
            <a:r>
              <a:rPr lang="en-US" sz="2400"/>
              <a:t>1800 images @ 3840x2160)</a:t>
            </a:r>
            <a:r>
              <a:rPr lang="en-US"/>
              <a:t>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JPEG: 5.45 GB</a:t>
            </a:r>
            <a:r>
              <a:rPr lang="en-US"/>
              <a:t> V.S.</a:t>
            </a:r>
            <a:r>
              <a:rPr lang="en-US" b="1"/>
              <a:t> 24 Mbp</a:t>
            </a:r>
            <a:r>
              <a:rPr lang="en-US"/>
              <a:t>s </a:t>
            </a:r>
            <a:r>
              <a:rPr lang="en-US" b="1"/>
              <a:t>H.264 : 174.73 MB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1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 About 30 times smaller, 10 times faster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17"/>
          <p:cNvPicPr preferRelativeResize="0"/>
          <p:nvPr/>
        </p:nvPicPr>
        <p:blipFill rotWithShape="1">
          <a:blip r:embed="rId3">
            <a:alphaModFix/>
          </a:blip>
          <a:srcRect t="-6175" b="24708"/>
          <a:stretch/>
        </p:blipFill>
        <p:spPr>
          <a:xfrm>
            <a:off x="1171000" y="3811675"/>
            <a:ext cx="6802000" cy="29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1"/>
    </mc:Choice>
    <mc:Fallback xmlns="">
      <p:transition spd="slow" advTm="682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Offline to Online</a:t>
            </a:r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body" idx="1"/>
          </p:nvPr>
        </p:nvSpPr>
        <p:spPr>
          <a:xfrm>
            <a:off x="573000" y="1825650"/>
            <a:ext cx="7998000" cy="358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How can we stream the video ?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Not going to reinvent the wheel: open standards exist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Dynamic Adaptive Streaming over HTTP (</a:t>
            </a:r>
            <a:r>
              <a:rPr lang="en-US" b="1"/>
              <a:t>MPEG-DASH</a:t>
            </a:r>
            <a:r>
              <a:rPr lang="en-US"/>
              <a:t>)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MPEG-DASH</a:t>
            </a:r>
            <a:endParaRPr b="1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Split video into </a:t>
            </a:r>
            <a:r>
              <a:rPr lang="en-US" b="1"/>
              <a:t>Segments</a:t>
            </a:r>
            <a:r>
              <a:rPr lang="en-US"/>
              <a:t> (e.g. 3 seconds)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Each Segment is available in multiple qualities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Streaming client determines desired quality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Depending on needs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Depending on network conditions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20330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50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7960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180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5095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15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725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45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2640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860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02700" y="5507475"/>
            <a:ext cx="1165050" cy="11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900" y="5774550"/>
            <a:ext cx="821400" cy="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/>
          <p:nvPr/>
        </p:nvSpPr>
        <p:spPr>
          <a:xfrm>
            <a:off x="3364200" y="5433250"/>
            <a:ext cx="67200" cy="128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5625750" y="5433250"/>
            <a:ext cx="67200" cy="128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68"/>
    </mc:Choice>
    <mc:Fallback xmlns="">
      <p:transition spd="slow" advTm="11616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MPEG-DASH Segments</a:t>
            </a: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body" idx="1"/>
          </p:nvPr>
        </p:nvSpPr>
        <p:spPr>
          <a:xfrm>
            <a:off x="573000" y="1825650"/>
            <a:ext cx="7998000" cy="358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How do we structure the Segments?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Spatially related samples → same Segment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Impose window on data set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 this example: 15 concentric circles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one image in Segment as I-frame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All other images are P-frames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725" y="4151025"/>
            <a:ext cx="5829000" cy="2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0"/>
    </mc:Choice>
    <mc:Fallback xmlns="">
      <p:transition spd="slow" advTm="3876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Encoding The Segments</a:t>
            </a:r>
            <a:endParaRPr/>
          </a:p>
        </p:txBody>
      </p:sp>
      <p:pic>
        <p:nvPicPr>
          <p:cNvPr id="219" name="Google Shape;2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62757"/>
            <a:ext cx="9144002" cy="230848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Set a size for the segments (eg. 6 by 5)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Can be empirically determined depending on 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data set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requirements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Choose an encoding pattern</a:t>
            </a:r>
            <a:endParaRPr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507500" y="6269100"/>
            <a:ext cx="1632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Raster</a:t>
            </a:r>
            <a:endParaRPr b="1" i="1"/>
          </a:p>
        </p:txBody>
      </p:sp>
      <p:sp>
        <p:nvSpPr>
          <p:cNvPr id="222" name="Google Shape;222;p20"/>
          <p:cNvSpPr txBox="1"/>
          <p:nvPr/>
        </p:nvSpPr>
        <p:spPr>
          <a:xfrm>
            <a:off x="3755850" y="6311675"/>
            <a:ext cx="1632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Line Scan</a:t>
            </a:r>
            <a:endParaRPr i="1"/>
          </a:p>
        </p:txBody>
      </p:sp>
      <p:sp>
        <p:nvSpPr>
          <p:cNvPr id="223" name="Google Shape;223;p20"/>
          <p:cNvSpPr txBox="1"/>
          <p:nvPr/>
        </p:nvSpPr>
        <p:spPr>
          <a:xfrm>
            <a:off x="7004200" y="6269100"/>
            <a:ext cx="1632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Spiral</a:t>
            </a:r>
            <a:endParaRPr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6"/>
    </mc:Choice>
    <mc:Fallback xmlns="">
      <p:transition spd="slow" advTm="5710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Required for Streaming</a:t>
            </a:r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MPEG-DASH manifest (XML-based) containing: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References to </a:t>
            </a:r>
            <a:r>
              <a:rPr lang="en-US" b="1"/>
              <a:t>meta data</a:t>
            </a:r>
            <a:r>
              <a:rPr lang="en-US"/>
              <a:t>: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Stand-alone, human-readable files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References to </a:t>
            </a:r>
            <a:r>
              <a:rPr lang="en-US" b="1"/>
              <a:t>actual data</a:t>
            </a:r>
            <a:r>
              <a:rPr lang="en-US"/>
              <a:t>:</a:t>
            </a:r>
            <a:endParaRPr/>
          </a:p>
          <a:p>
            <a:pPr marL="1371600" marR="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Multiple Representations (qualities) available</a:t>
            </a:r>
            <a:endParaRPr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8"/>
    </mc:Choice>
    <mc:Fallback xmlns="">
      <p:transition spd="slow" advTm="3203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/>
          <p:nvPr/>
        </p:nvSpPr>
        <p:spPr>
          <a:xfrm>
            <a:off x="0" y="954950"/>
            <a:ext cx="9144000" cy="59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&lt;MPD&gt;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&lt;Period&gt;</a:t>
            </a:r>
            <a:endParaRPr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 b="1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&lt;!-- Video Data --&gt;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&lt;AdaptationSet&gt;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&lt;Representation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segment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"0-59"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width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"1920"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height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"1080"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bandwidth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"8M"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&lt;Representation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segment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"0-59"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height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"1080"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bandwidth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"4M"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&lt;Representation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segment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"0-59"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height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"720"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bandwidth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"2M"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&lt;/AdaptationSet&gt;</a:t>
            </a:r>
            <a:endParaRPr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b="1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&lt;!-- Meta Data --&gt;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&lt;AdaptationSet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"md-info"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mimeType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"text/plain"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&lt;Representation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US" b="1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info.txt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&lt;/AdaptationSet&gt;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&lt;AdaptationSet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"md-calibration"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mimeType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"text/xml"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&lt;Representation </a:t>
            </a:r>
            <a:r>
              <a:rPr lang="en-US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US" b="1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calibration.xml</a:t>
            </a:r>
            <a:r>
              <a:rPr lang="en-US">
                <a:solidFill>
                  <a:srgbClr val="A31515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&lt;/AdaptationSet&gt;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&lt;/Period&gt;</a:t>
            </a:r>
            <a: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-US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&lt;/MPD&gt;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Simplified MPD Example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8"/>
    </mc:Choice>
    <mc:Fallback xmlns="">
      <p:transition spd="slow" advTm="240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Adaptation Logic</a:t>
            </a:r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body" idx="1"/>
          </p:nvPr>
        </p:nvSpPr>
        <p:spPr>
          <a:xfrm>
            <a:off x="428075" y="1825625"/>
            <a:ext cx="8369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How do we schedule Segments?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On demand is too late: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Decoding entire segment (#30 frames)  takes some time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Downloading the segment over the network takes time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→ Doesn’t fit in a  5 millisecond slot (180fps)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Schedule in advance: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different heuristics … 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… to schedule segments in advance and keep them on disk</a:t>
            </a:r>
            <a:endParaRPr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2"/>
    </mc:Choice>
    <mc:Fallback xmlns="">
      <p:transition spd="slow" advTm="4763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Adaptation Logic</a:t>
            </a:r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Fast Fill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Fast moving user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Load a.s.a.p in LQ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Later, upgrade to HQ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4245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Steady Expansion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Slow, observant user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Load vicinity in MQ+HQ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Later, upgrade to HQ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0"/>
    </mc:Choice>
    <mc:Fallback xmlns="">
      <p:transition spd="slow" advTm="80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our work about?</a:t>
            </a:r>
            <a:endParaRPr dirty="0"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90780"/>
            <a:ext cx="9144000" cy="514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5"/>
    </mc:Choice>
    <mc:Fallback xmlns="">
      <p:transition spd="slow" advTm="636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QAL (bis.)</a:t>
            </a:r>
            <a:endParaRPr/>
          </a:p>
        </p:txBody>
      </p:sp>
      <p:pic>
        <p:nvPicPr>
          <p:cNvPr id="259" name="Google Shape;2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00" y="1690775"/>
            <a:ext cx="8889400" cy="50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8"/>
    </mc:Choice>
    <mc:Fallback xmlns="">
      <p:transition spd="slow" advTm="6584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Conclusion &amp; Future Work</a:t>
            </a:r>
            <a:endParaRPr dirty="0"/>
          </a:p>
        </p:txBody>
      </p:sp>
      <p:sp>
        <p:nvSpPr>
          <p:cNvPr id="266" name="Google Shape;266;p26"/>
          <p:cNvSpPr txBox="1">
            <a:spLocks noGrp="1"/>
          </p:cNvSpPr>
          <p:nvPr>
            <p:ph type="body" idx="1"/>
          </p:nvPr>
        </p:nvSpPr>
        <p:spPr>
          <a:xfrm>
            <a:off x="428075" y="1825625"/>
            <a:ext cx="8369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Spatial Redundancy → Temporal </a:t>
            </a:r>
            <a:r>
              <a:rPr lang="en-US" dirty="0" smtClean="0"/>
              <a:t>Redundancy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Excellent compressional gains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Leverage </a:t>
            </a:r>
            <a:r>
              <a:rPr lang="en-US" dirty="0" smtClean="0"/>
              <a:t>existing …</a:t>
            </a:r>
            <a:endParaRPr dirty="0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Hardware</a:t>
            </a:r>
            <a:endParaRPr dirty="0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Codecs</a:t>
            </a:r>
            <a:endParaRPr dirty="0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 smtClean="0"/>
              <a:t>Standards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Dynamic?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Different QAL?</a:t>
            </a:r>
            <a:endParaRPr b="1" dirty="0"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Mpeg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021" y="3527195"/>
            <a:ext cx="5762966" cy="324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6"/>
    </mc:Choice>
    <mc:Fallback xmlns="">
      <p:transition spd="slow" advTm="6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30369" objId="2"/>
        <p14:playEvt time="60744" objId="2"/>
        <p14:stopEvt time="67336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246880" y="1825625"/>
            <a:ext cx="4268470" cy="4351200"/>
          </a:xfrm>
        </p:spPr>
        <p:txBody>
          <a:bodyPr/>
          <a:lstStyle/>
          <a:p>
            <a:pPr marL="0" lvl="0" indent="0">
              <a:buNone/>
            </a:pPr>
            <a:endParaRPr lang="en-US" b="1" dirty="0">
              <a:solidFill>
                <a:srgbClr val="333333"/>
              </a:solidFill>
              <a:latin typeface="Quicksand"/>
            </a:endParaRPr>
          </a:p>
          <a:p>
            <a:pPr marL="0" lvl="0" indent="0">
              <a:buNone/>
            </a:pPr>
            <a:endParaRPr lang="en-US" b="1" dirty="0" smtClean="0">
              <a:solidFill>
                <a:srgbClr val="333333"/>
              </a:solidFill>
              <a:latin typeface="Quicksand"/>
            </a:endParaRPr>
          </a:p>
          <a:p>
            <a:pPr marL="0" lvl="0" indent="0">
              <a:buNone/>
            </a:pPr>
            <a:endParaRPr lang="en-US" b="1" dirty="0">
              <a:solidFill>
                <a:srgbClr val="333333"/>
              </a:solidFill>
              <a:latin typeface="Quicksand"/>
            </a:endParaRPr>
          </a:p>
          <a:p>
            <a:pPr marL="0" lvl="0" indent="0">
              <a:buNone/>
            </a:pPr>
            <a:endParaRPr lang="en-US" b="1" dirty="0" smtClean="0">
              <a:solidFill>
                <a:srgbClr val="333333"/>
              </a:solidFill>
              <a:latin typeface="Quicksand"/>
            </a:endParaRPr>
          </a:p>
          <a:p>
            <a:pPr marL="0" lvl="0" indent="0">
              <a:buNone/>
            </a:pPr>
            <a:endParaRPr lang="en-US" b="1" dirty="0">
              <a:solidFill>
                <a:srgbClr val="333333"/>
              </a:solidFill>
              <a:latin typeface="Quicksand"/>
            </a:endParaRPr>
          </a:p>
          <a:p>
            <a:pPr marL="0" lvl="0" indent="0" algn="ctr">
              <a:buNone/>
            </a:pPr>
            <a:r>
              <a:rPr lang="en-US" b="1" dirty="0">
                <a:solidFill>
                  <a:srgbClr val="333333"/>
                </a:solidFill>
                <a:latin typeface="Quicksand"/>
              </a:rPr>
              <a:t>Questions or remarks?</a:t>
            </a:r>
          </a:p>
          <a:p>
            <a:pPr marL="0" lvl="0" indent="0" algn="ctr">
              <a:buNone/>
            </a:pPr>
            <a:r>
              <a:rPr lang="en-US" b="1" dirty="0">
                <a:solidFill>
                  <a:srgbClr val="333333"/>
                </a:solidFill>
                <a:latin typeface="Quicksand"/>
              </a:rPr>
              <a:t>Meet me at the </a:t>
            </a:r>
            <a:r>
              <a:rPr lang="en-US" b="1" dirty="0" smtClean="0">
                <a:solidFill>
                  <a:srgbClr val="333333"/>
                </a:solidFill>
                <a:latin typeface="Quicksand"/>
              </a:rPr>
              <a:t>poster session!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06" y="2211037"/>
            <a:ext cx="2124617" cy="2324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2382131"/>
            <a:ext cx="2673351" cy="3794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2"/>
    </mc:Choice>
    <mc:Fallback xmlns="">
      <p:transition spd="slow" advTm="2513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Simplified Pipeline</a:t>
            </a:r>
            <a:endParaRPr/>
          </a:p>
        </p:txBody>
      </p:sp>
      <p:pic>
        <p:nvPicPr>
          <p:cNvPr id="55" name="Google Shape;5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843177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175" y="1843177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550" y="1843177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725152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175" y="2725152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550" y="2725152"/>
            <a:ext cx="799675" cy="7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/>
        </p:nvSpPr>
        <p:spPr>
          <a:xfrm>
            <a:off x="304828" y="3607125"/>
            <a:ext cx="26244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Separate Images</a:t>
            </a:r>
            <a:endParaRPr sz="1800" b="1"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45625" y="202790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37150" y="2027917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65375" y="202790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838" y="2365114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363" y="2365102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888" y="2365139"/>
            <a:ext cx="799675" cy="7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 txBox="1"/>
          <p:nvPr/>
        </p:nvSpPr>
        <p:spPr>
          <a:xfrm>
            <a:off x="5580353" y="3607125"/>
            <a:ext cx="26244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Pseudo-Video</a:t>
            </a:r>
            <a:endParaRPr sz="1800" b="1"/>
          </a:p>
        </p:txBody>
      </p:sp>
      <p:sp>
        <p:nvSpPr>
          <p:cNvPr id="69" name="Google Shape;69;p7"/>
          <p:cNvSpPr/>
          <p:nvPr/>
        </p:nvSpPr>
        <p:spPr>
          <a:xfrm>
            <a:off x="3935275" y="2365138"/>
            <a:ext cx="799800" cy="59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200" y="436965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67725" y="4369667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95950" y="436965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13" y="4706864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938" y="4706852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463" y="4706889"/>
            <a:ext cx="799675" cy="7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 txBox="1"/>
          <p:nvPr/>
        </p:nvSpPr>
        <p:spPr>
          <a:xfrm>
            <a:off x="628653" y="6165325"/>
            <a:ext cx="26244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Pseudo-Video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7"/>
          <p:cNvSpPr/>
          <p:nvPr/>
        </p:nvSpPr>
        <p:spPr>
          <a:xfrm>
            <a:off x="3935263" y="4806838"/>
            <a:ext cx="799800" cy="59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27275" y="436965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347400" y="4369667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28025" y="4369654"/>
            <a:ext cx="1474100" cy="1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488" y="4706864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4613" y="4706852"/>
            <a:ext cx="799675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8538" y="4706889"/>
            <a:ext cx="799675" cy="7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"/>
          <p:cNvSpPr txBox="1"/>
          <p:nvPr/>
        </p:nvSpPr>
        <p:spPr>
          <a:xfrm>
            <a:off x="5772253" y="6165325"/>
            <a:ext cx="26244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Separate Segments</a:t>
            </a:r>
            <a:endParaRPr sz="1800" b="1"/>
          </a:p>
        </p:txBody>
      </p:sp>
      <p:pic>
        <p:nvPicPr>
          <p:cNvPr id="85" name="Google Shape;8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28" flipH="1">
            <a:off x="6137148" y="5634106"/>
            <a:ext cx="531205" cy="53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28" flipH="1">
            <a:off x="7484273" y="5634106"/>
            <a:ext cx="531205" cy="531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Static Light Fields (LFs)</a:t>
            </a:r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Digital Image: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Captures the </a:t>
            </a:r>
            <a:r>
              <a:rPr lang="en-US" b="1"/>
              <a:t>intensity </a:t>
            </a:r>
            <a:r>
              <a:rPr lang="en-US"/>
              <a:t>of a scene or object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at a certain position in space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at a fixed point in time</a:t>
            </a:r>
            <a:endParaRPr/>
          </a:p>
          <a:p>
            <a:pPr marL="685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Light Field: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All the light that flow through a specific scene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intensity + direction</a:t>
            </a:r>
            <a:endParaRPr b="1"/>
          </a:p>
          <a:p>
            <a:pPr marL="685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Static: 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at a fixed point in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5"/>
    </mc:Choice>
    <mc:Fallback xmlns="">
      <p:transition spd="slow" advTm="4598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953425"/>
            <a:ext cx="3274159" cy="27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191" y="1953440"/>
            <a:ext cx="3274159" cy="27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8"/>
    </mc:Choice>
    <mc:Fallback xmlns="">
      <p:transition spd="slow" advTm="4215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acquire a static LF?</a:t>
            </a:r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 static LF (structured) can be captured by: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Digital cameras, equipped with micro-lens arrays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 single camera on a gantry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Multiple cameras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83" y="4155775"/>
            <a:ext cx="2357351" cy="202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8475" y="4266175"/>
            <a:ext cx="28670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750" y="4267950"/>
            <a:ext cx="2867025" cy="179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92"/>
    </mc:Choice>
    <mc:Fallback xmlns="">
      <p:transition spd="slow" advTm="6689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can we do with them?</a:t>
            </a:r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Effective technology to precisely visualize complex inanimate objects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Perhaps, no 3D models of the object, scene exist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Photorealistic by default (reflection, shadows, …)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Straight-forward algorithm to re-visualize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Especially with </a:t>
            </a:r>
            <a:r>
              <a:rPr lang="en-US" b="1"/>
              <a:t>VR Head-mounted Display</a:t>
            </a:r>
            <a:r>
              <a:rPr lang="en-US"/>
              <a:t> (HMD)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35"/>
    </mc:Choice>
    <mc:Fallback xmlns="">
      <p:transition spd="slow" advTm="12233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337" y="829175"/>
            <a:ext cx="3193325" cy="56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2"/>
    </mc:Choice>
    <mc:Fallback xmlns="">
      <p:transition spd="slow" advTm="2088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VR Revisualization</a:t>
            </a:r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Capture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Images → positional information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Rendering: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Considers user’s position and view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Image is projected on a proxy geometry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Structured on a hemisphere</a:t>
            </a:r>
            <a:endParaRPr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pos(x,y,z) </a:t>
            </a:r>
            <a:r>
              <a:rPr lang="en-US"/>
              <a:t>and </a:t>
            </a:r>
            <a:r>
              <a:rPr lang="en-US" b="1"/>
              <a:t>dir(Θ,Φ): sample_22.jpg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45"/>
    </mc:Choice>
    <mc:Fallback xmlns="">
      <p:transition spd="slow" advTm="8534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title"/>
          </p:nvPr>
        </p:nvSpPr>
        <p:spPr>
          <a:xfrm>
            <a:off x="628650" y="648586"/>
            <a:ext cx="7886700" cy="104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Issues!</a:t>
            </a:r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b="1"/>
              <a:t>Large Dataset</a:t>
            </a:r>
            <a:endParaRPr b="1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In essence a directory with a lot of images ...</a:t>
            </a:r>
            <a:endParaRPr b="1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i="1"/>
              <a:t>… and some additional small metadata</a:t>
            </a:r>
            <a:endParaRPr i="1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More viewpoints → denser sampling → more images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Entirely required before starting the experience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b="1"/>
              <a:t>Performance Issues</a:t>
            </a:r>
            <a:endParaRPr b="1"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HMD: 90Hz display (per eye) → 180 frames/second</a:t>
            </a:r>
            <a:endParaRPr/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Decoding images → typically software decoding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Bandwidth Issues:</a:t>
            </a:r>
            <a:endParaRPr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Decoded raw image data → PCI transfer to GPU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33"/>
    </mc:Choice>
    <mc:Fallback xmlns="">
      <p:transition spd="slow" advTm="17273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943</Words>
  <Application>Microsoft Office PowerPoint</Application>
  <PresentationFormat>On-screen Show (4:3)</PresentationFormat>
  <Paragraphs>262</Paragraphs>
  <Slides>23</Slides>
  <Notes>23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Courier New</vt:lpstr>
      <vt:lpstr>Quicksand</vt:lpstr>
      <vt:lpstr>Office テーマ</vt:lpstr>
      <vt:lpstr>PowerPoint Presentation</vt:lpstr>
      <vt:lpstr>What is our work about?</vt:lpstr>
      <vt:lpstr>Static Light Fields (LFs)</vt:lpstr>
      <vt:lpstr>PowerPoint Presentation</vt:lpstr>
      <vt:lpstr>How to acquire a static LF?</vt:lpstr>
      <vt:lpstr>What can we do with them?</vt:lpstr>
      <vt:lpstr>PowerPoint Presentation</vt:lpstr>
      <vt:lpstr>VR Revisualization</vt:lpstr>
      <vt:lpstr>Issues!</vt:lpstr>
      <vt:lpstr>Redundant information</vt:lpstr>
      <vt:lpstr>Compressing redundancy</vt:lpstr>
      <vt:lpstr>So Far...</vt:lpstr>
      <vt:lpstr>From Offline to Online</vt:lpstr>
      <vt:lpstr>MPEG-DASH Segments</vt:lpstr>
      <vt:lpstr>Encoding The Segments</vt:lpstr>
      <vt:lpstr>Data Required for Streaming</vt:lpstr>
      <vt:lpstr>Simplified MPD Example</vt:lpstr>
      <vt:lpstr>Quality Adaptation Logic</vt:lpstr>
      <vt:lpstr>Quality Adaptation Logic</vt:lpstr>
      <vt:lpstr>QAL (bis.)</vt:lpstr>
      <vt:lpstr>Conclusion &amp; Future Work</vt:lpstr>
      <vt:lpstr>PowerPoint Presentation</vt:lpstr>
      <vt:lpstr>Simplified Pipeline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Hendrik Lievens</cp:lastModifiedBy>
  <cp:revision>7</cp:revision>
  <dcterms:modified xsi:type="dcterms:W3CDTF">2018-11-29T01:14:10Z</dcterms:modified>
</cp:coreProperties>
</file>