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1" r:id="rId3"/>
    <p:sldId id="262" r:id="rId4"/>
    <p:sldId id="263" r:id="rId5"/>
    <p:sldId id="260" r:id="rId6"/>
    <p:sldId id="267" r:id="rId7"/>
    <p:sldId id="268" r:id="rId8"/>
    <p:sldId id="269" r:id="rId9"/>
    <p:sldId id="270" r:id="rId10"/>
    <p:sldId id="274" r:id="rId11"/>
    <p:sldId id="275" r:id="rId12"/>
    <p:sldId id="271" r:id="rId13"/>
    <p:sldId id="285" r:id="rId14"/>
    <p:sldId id="276" r:id="rId15"/>
    <p:sldId id="273" r:id="rId16"/>
    <p:sldId id="286" r:id="rId17"/>
    <p:sldId id="278" r:id="rId18"/>
    <p:sldId id="279" r:id="rId19"/>
    <p:sldId id="280" r:id="rId20"/>
    <p:sldId id="281" r:id="rId21"/>
    <p:sldId id="282" r:id="rId22"/>
    <p:sldId id="283" r:id="rId23"/>
    <p:sldId id="272" r:id="rId24"/>
    <p:sldId id="284" r:id="rId25"/>
    <p:sldId id="264" r:id="rId26"/>
  </p:sldIdLst>
  <p:sldSz cx="9144000" cy="6858000" type="screen4x3"/>
  <p:notesSz cx="6797675" cy="9928225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B71"/>
    <a:srgbClr val="62616E"/>
    <a:srgbClr val="811A20"/>
    <a:srgbClr val="000066"/>
    <a:srgbClr val="F913A7"/>
    <a:srgbClr val="053C7B"/>
    <a:srgbClr val="EA22D2"/>
    <a:srgbClr val="18233A"/>
    <a:srgbClr val="631D1D"/>
    <a:srgbClr val="AC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61" autoAdjust="0"/>
    <p:restoredTop sz="82278" autoAdjust="0"/>
  </p:normalViewPr>
  <p:slideViewPr>
    <p:cSldViewPr>
      <p:cViewPr varScale="1">
        <p:scale>
          <a:sx n="71" d="100"/>
          <a:sy n="71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C978B-CA4F-420F-8571-0483407A7F1E}" type="datetimeFigureOut">
              <a:rPr lang="nl-BE" smtClean="0"/>
              <a:t>6/04/2014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D8D9B-543F-4BEB-86FB-081EAF3A111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0401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6-4-2014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C3F51-29D6-45A6-B0A4-24C1EE1C13E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8118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112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677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059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997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287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735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573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962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564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34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571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459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154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107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59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25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93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579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33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972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5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90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>
          <a:xfrm>
            <a:off x="8610600" y="2667000"/>
            <a:ext cx="533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7924800" y="32004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 userDrawn="1"/>
        </p:nvSpPr>
        <p:spPr>
          <a:xfrm>
            <a:off x="7086600" y="5025798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 userDrawn="1"/>
        </p:nvSpPr>
        <p:spPr>
          <a:xfrm>
            <a:off x="3200400" y="1524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 userDrawn="1"/>
        </p:nvSpPr>
        <p:spPr>
          <a:xfrm>
            <a:off x="2971800" y="4572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365150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013176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3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cxnSp>
        <p:nvCxnSpPr>
          <p:cNvPr id="20" name="Rechte verbindingslijn 19"/>
          <p:cNvCxnSpPr/>
          <p:nvPr userDrawn="1"/>
        </p:nvCxnSpPr>
        <p:spPr>
          <a:xfrm>
            <a:off x="467544" y="4365104"/>
            <a:ext cx="0" cy="1080120"/>
          </a:xfrm>
          <a:prstGeom prst="line">
            <a:avLst/>
          </a:prstGeom>
          <a:ln>
            <a:solidFill>
              <a:srgbClr val="811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streepj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239909" cy="4023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30822"/>
            <a:ext cx="3962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07504" y="692696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90254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3000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6/04/2014</a:t>
            </a:fld>
            <a:endParaRPr lang="nl-BE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454924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  <p:sp>
        <p:nvSpPr>
          <p:cNvPr id="20" name="Line 8"/>
          <p:cNvSpPr>
            <a:spLocks noChangeShapeType="1"/>
          </p:cNvSpPr>
          <p:nvPr userDrawn="1"/>
        </p:nvSpPr>
        <p:spPr bwMode="auto">
          <a:xfrm>
            <a:off x="107504" y="6237312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1" name="Afbeelding 10" descr="streepj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" y="1"/>
            <a:ext cx="2672699" cy="116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309320"/>
            <a:ext cx="3962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>
            <a:lvl1pPr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lang="nl-BE" sz="1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07504" y="692696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90254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3000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15" name="Afbeelding 14" descr="streepj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" y="1"/>
            <a:ext cx="2672699" cy="116632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6/04/2014</a:t>
            </a:fld>
            <a:endParaRPr lang="nl-BE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454924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 dirty="0"/>
          </a:p>
        </p:txBody>
      </p:sp>
      <p:sp>
        <p:nvSpPr>
          <p:cNvPr id="23" name="Line 8"/>
          <p:cNvSpPr>
            <a:spLocks noChangeShapeType="1"/>
          </p:cNvSpPr>
          <p:nvPr userDrawn="1"/>
        </p:nvSpPr>
        <p:spPr bwMode="auto">
          <a:xfrm>
            <a:off x="107504" y="6237312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85" y="6310461"/>
            <a:ext cx="3962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56" y="6309320"/>
            <a:ext cx="3962400" cy="508000"/>
          </a:xfrm>
          <a:prstGeom prst="rect">
            <a:avLst/>
          </a:prstGeom>
        </p:spPr>
      </p:pic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107504" y="692696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90254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3000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13" name="Afbeelding 12" descr="streepje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" y="1"/>
            <a:ext cx="2672699" cy="116632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6/04/2014</a:t>
            </a:fld>
            <a:endParaRPr lang="nl-BE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454924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>
            <a:off x="107504" y="6237312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85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6/04/2014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11560" y="3933056"/>
            <a:ext cx="8388350" cy="1008113"/>
          </a:xfrm>
        </p:spPr>
        <p:txBody>
          <a:bodyPr>
            <a:noAutofit/>
          </a:bodyPr>
          <a:lstStyle/>
          <a:p>
            <a:pPr eaLnBrk="1" hangingPunct="1"/>
            <a:r>
              <a:rPr lang="en-US" b="0" dirty="0" err="1"/>
              <a:t>TweetPos</a:t>
            </a:r>
            <a:r>
              <a:rPr lang="en-US" b="0" dirty="0"/>
              <a:t>: A Tool to Study the Geographic Evolution of Twitter Topics</a:t>
            </a:r>
            <a:endParaRPr lang="en-US" dirty="0" smtClean="0">
              <a:latin typeface="Verdana" pitchFamily="-106" charset="0"/>
              <a:ea typeface="ＭＳ Ｐゴシック" pitchFamily="-106" charset="-128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611560" y="5013176"/>
            <a:ext cx="6624736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Maarten </a:t>
            </a:r>
            <a:r>
              <a:rPr lang="en-US" b="1" dirty="0" err="1" smtClean="0"/>
              <a:t>Wijnants</a:t>
            </a:r>
            <a:r>
              <a:rPr lang="en-US" dirty="0" smtClean="0"/>
              <a:t>, </a:t>
            </a:r>
            <a:r>
              <a:rPr lang="en-US" dirty="0"/>
              <a:t>Adam </a:t>
            </a:r>
            <a:r>
              <a:rPr lang="en-US" dirty="0" err="1" smtClean="0"/>
              <a:t>Blazejczak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Peter </a:t>
            </a:r>
            <a:r>
              <a:rPr lang="en-US" dirty="0" err="1" smtClean="0"/>
              <a:t>Quax</a:t>
            </a:r>
            <a:r>
              <a:rPr lang="en-US" dirty="0" smtClean="0"/>
              <a:t>, </a:t>
            </a:r>
            <a:r>
              <a:rPr lang="en-US" dirty="0" err="1" smtClean="0"/>
              <a:t>Wim</a:t>
            </a:r>
            <a:r>
              <a:rPr lang="en-US" dirty="0" smtClean="0"/>
              <a:t> </a:t>
            </a:r>
            <a:r>
              <a:rPr lang="en-US" dirty="0" err="1" smtClean="0"/>
              <a:t>Lamotte</a:t>
            </a:r>
            <a:endParaRPr lang="en-US" sz="2000" dirty="0" smtClean="0">
              <a:latin typeface="Verdana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TweetPos</a:t>
            </a:r>
            <a:r>
              <a:rPr lang="en-US" dirty="0" smtClean="0"/>
              <a:t> – Output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5361459"/>
          </a:xfrm>
        </p:spPr>
        <p:txBody>
          <a:bodyPr/>
          <a:lstStyle/>
          <a:p>
            <a:r>
              <a:rPr lang="en-US" dirty="0" smtClean="0"/>
              <a:t>Maximal investment in graphical representations of crawled Twitter data</a:t>
            </a:r>
          </a:p>
          <a:p>
            <a:pPr lvl="1"/>
            <a:r>
              <a:rPr lang="en-US" dirty="0" smtClean="0"/>
              <a:t>Topographic map</a:t>
            </a:r>
          </a:p>
          <a:p>
            <a:pPr lvl="2"/>
            <a:r>
              <a:rPr lang="en-US" dirty="0" err="1" smtClean="0"/>
              <a:t>Heatmap</a:t>
            </a:r>
            <a:r>
              <a:rPr lang="en-US" dirty="0" smtClean="0"/>
              <a:t>-based </a:t>
            </a:r>
            <a:r>
              <a:rPr lang="en-US" dirty="0"/>
              <a:t>visualization of the geo-spatial </a:t>
            </a:r>
            <a:r>
              <a:rPr lang="en-US" dirty="0" smtClean="0"/>
              <a:t>provenances and intensities </a:t>
            </a:r>
            <a:r>
              <a:rPr lang="en-US" dirty="0"/>
              <a:t>of filtered Twitter </a:t>
            </a:r>
            <a:r>
              <a:rPr lang="en-US" dirty="0" smtClean="0"/>
              <a:t>messages</a:t>
            </a:r>
          </a:p>
          <a:p>
            <a:pPr lvl="1"/>
            <a:r>
              <a:rPr lang="en-US" dirty="0" smtClean="0"/>
              <a:t>Line chart</a:t>
            </a:r>
          </a:p>
          <a:p>
            <a:pPr lvl="2"/>
            <a:r>
              <a:rPr lang="en-US" dirty="0" smtClean="0"/>
              <a:t>Quantitative volume of compiled </a:t>
            </a:r>
            <a:r>
              <a:rPr lang="en-US" dirty="0"/>
              <a:t>tweet </a:t>
            </a:r>
            <a:r>
              <a:rPr lang="en-US" dirty="0" smtClean="0"/>
              <a:t>archive</a:t>
            </a:r>
          </a:p>
          <a:p>
            <a:pPr lvl="1"/>
            <a:r>
              <a:rPr lang="en-US" dirty="0" smtClean="0"/>
              <a:t>Textual tweet contents inspection</a:t>
            </a:r>
          </a:p>
          <a:p>
            <a:pPr lvl="1"/>
            <a:r>
              <a:rPr lang="en-US" dirty="0" smtClean="0"/>
              <a:t>Integration with topic layering framework</a:t>
            </a:r>
          </a:p>
          <a:p>
            <a:pPr lvl="2"/>
            <a:r>
              <a:rPr lang="en-US" dirty="0" smtClean="0"/>
              <a:t>E.g., uniquely colored map/chart overlay per layer</a:t>
            </a:r>
          </a:p>
          <a:p>
            <a:r>
              <a:rPr lang="en-US" dirty="0" smtClean="0"/>
              <a:t>Temporal as well as spatial filtering</a:t>
            </a:r>
          </a:p>
          <a:p>
            <a:pPr lvl="1"/>
            <a:r>
              <a:rPr lang="en-US" dirty="0" smtClean="0"/>
              <a:t>Output reacts </a:t>
            </a:r>
            <a:r>
              <a:rPr lang="en-US" dirty="0" smtClean="0">
                <a:solidFill>
                  <a:srgbClr val="811A20"/>
                </a:solidFill>
              </a:rPr>
              <a:t>dynamically</a:t>
            </a:r>
            <a:r>
              <a:rPr lang="en-US" dirty="0" smtClean="0"/>
              <a:t> (e.g., localization)</a:t>
            </a:r>
          </a:p>
          <a:p>
            <a:r>
              <a:rPr lang="en-US" dirty="0" smtClean="0"/>
              <a:t>Animation engine (hourly, daily increments)</a:t>
            </a:r>
          </a:p>
        </p:txBody>
      </p:sp>
    </p:spTree>
    <p:extLst>
      <p:ext uri="{BB962C8B-B14F-4D97-AF65-F5344CB8AC3E}">
        <p14:creationId xmlns:p14="http://schemas.microsoft.com/office/powerpoint/2010/main" val="202970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TweetPos</a:t>
            </a:r>
            <a:endParaRPr lang="en-US" dirty="0"/>
          </a:p>
        </p:txBody>
      </p:sp>
      <p:pic>
        <p:nvPicPr>
          <p:cNvPr id="3" name="00_tweetpos_edited_annotated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3850" y="764704"/>
            <a:ext cx="5956300" cy="53609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693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TweetPos</a:t>
            </a:r>
            <a:r>
              <a:rPr lang="en-US" dirty="0" smtClean="0"/>
              <a:t> - </a:t>
            </a:r>
            <a:r>
              <a:rPr lang="en-US" dirty="0"/>
              <a:t>Scientific </a:t>
            </a:r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en-US" dirty="0" smtClean="0"/>
              <a:t>Topic layering framework</a:t>
            </a:r>
          </a:p>
          <a:p>
            <a:pPr lvl="1"/>
            <a:r>
              <a:rPr lang="en-US" dirty="0" smtClean="0">
                <a:solidFill>
                  <a:srgbClr val="811A20"/>
                </a:solidFill>
              </a:rPr>
              <a:t>Comparison features</a:t>
            </a:r>
            <a:r>
              <a:rPr lang="en-US" dirty="0" smtClean="0"/>
              <a:t> missing in most related work</a:t>
            </a:r>
          </a:p>
          <a:p>
            <a:pPr lvl="1"/>
            <a:r>
              <a:rPr lang="en-US" dirty="0" smtClean="0"/>
              <a:t>If present, confined to exactly two topics (e.g., </a:t>
            </a:r>
            <a:r>
              <a:rPr lang="en-US" dirty="0" err="1" smtClean="0"/>
              <a:t>iScience</a:t>
            </a:r>
            <a:r>
              <a:rPr lang="en-US" dirty="0" smtClean="0"/>
              <a:t> Maps </a:t>
            </a:r>
            <a:r>
              <a:rPr lang="en-US" sz="1800" dirty="0" smtClean="0"/>
              <a:t>[</a:t>
            </a:r>
            <a:r>
              <a:rPr lang="en-US" sz="1800" dirty="0" err="1"/>
              <a:t>Reips</a:t>
            </a:r>
            <a:r>
              <a:rPr lang="en-US" sz="1800" dirty="0"/>
              <a:t> and </a:t>
            </a:r>
            <a:r>
              <a:rPr lang="en-US" sz="1800" dirty="0" err="1"/>
              <a:t>Garaizar</a:t>
            </a:r>
            <a:r>
              <a:rPr lang="en-US" sz="1800" dirty="0"/>
              <a:t>, </a:t>
            </a:r>
            <a:r>
              <a:rPr lang="en-US" sz="1800" dirty="0" smtClean="0"/>
              <a:t>2011]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compilation</a:t>
            </a:r>
          </a:p>
          <a:p>
            <a:pPr lvl="1"/>
            <a:r>
              <a:rPr lang="en-US" dirty="0"/>
              <a:t>Only </a:t>
            </a:r>
            <a:r>
              <a:rPr lang="en-US" dirty="0" smtClean="0"/>
              <a:t>minority </a:t>
            </a:r>
            <a:r>
              <a:rPr lang="en-US" dirty="0"/>
              <a:t>of related solutions grants insight in </a:t>
            </a:r>
            <a:r>
              <a:rPr lang="en-US" dirty="0" smtClean="0">
                <a:solidFill>
                  <a:srgbClr val="811A20"/>
                </a:solidFill>
              </a:rPr>
              <a:t>both historical </a:t>
            </a:r>
            <a:r>
              <a:rPr lang="en-US" dirty="0">
                <a:solidFill>
                  <a:srgbClr val="811A20"/>
                </a:solidFill>
              </a:rPr>
              <a:t>and current</a:t>
            </a:r>
            <a:r>
              <a:rPr lang="en-US" dirty="0"/>
              <a:t> tweet posting </a:t>
            </a:r>
            <a:r>
              <a:rPr lang="en-US" dirty="0" smtClean="0"/>
              <a:t>behavior</a:t>
            </a:r>
          </a:p>
          <a:p>
            <a:r>
              <a:rPr lang="en-US" dirty="0" smtClean="0"/>
              <a:t>Data visualization</a:t>
            </a:r>
          </a:p>
          <a:p>
            <a:pPr lvl="1"/>
            <a:r>
              <a:rPr lang="en-US" dirty="0" smtClean="0">
                <a:solidFill>
                  <a:srgbClr val="811A20"/>
                </a:solidFill>
              </a:rPr>
              <a:t>Combination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 smtClean="0"/>
              <a:t>heatmap</a:t>
            </a:r>
            <a:r>
              <a:rPr lang="en-US" dirty="0" smtClean="0"/>
              <a:t>-based tweet topic intensity rendering, tweet </a:t>
            </a:r>
            <a:r>
              <a:rPr lang="en-US" dirty="0"/>
              <a:t>volume </a:t>
            </a:r>
            <a:r>
              <a:rPr lang="en-US" dirty="0" smtClean="0"/>
              <a:t>diagram, and </a:t>
            </a:r>
            <a:r>
              <a:rPr lang="en-US" dirty="0"/>
              <a:t>dynamic means to inspect </a:t>
            </a:r>
            <a:r>
              <a:rPr lang="en-US" dirty="0" smtClean="0"/>
              <a:t>textual tweet contents</a:t>
            </a:r>
            <a:endParaRPr lang="en-US" dirty="0"/>
          </a:p>
          <a:p>
            <a:pPr lvl="2"/>
            <a:r>
              <a:rPr lang="en-US" dirty="0" smtClean="0"/>
              <a:t>Fosters </a:t>
            </a:r>
            <a:r>
              <a:rPr lang="en-US" dirty="0"/>
              <a:t>unprecedented deep mining </a:t>
            </a:r>
            <a:r>
              <a:rPr lang="en-US" dirty="0" smtClean="0"/>
              <a:t>of (the </a:t>
            </a:r>
            <a:r>
              <a:rPr lang="en-US" dirty="0"/>
              <a:t>geo-spatial evolution of) Twitter </a:t>
            </a:r>
            <a:r>
              <a:rPr lang="en-US" dirty="0" smtClean="0"/>
              <a:t>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Web-compliance, 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5361459"/>
          </a:xfrm>
        </p:spPr>
        <p:txBody>
          <a:bodyPr/>
          <a:lstStyle/>
          <a:p>
            <a:r>
              <a:rPr lang="en-US" dirty="0" smtClean="0"/>
              <a:t>Completely web-compliant implementation</a:t>
            </a:r>
          </a:p>
          <a:p>
            <a:pPr lvl="1"/>
            <a:r>
              <a:rPr lang="en-US" dirty="0"/>
              <a:t>HTML and CSS </a:t>
            </a:r>
            <a:r>
              <a:rPr lang="en-US" dirty="0" smtClean="0"/>
              <a:t>for </a:t>
            </a:r>
            <a:r>
              <a:rPr lang="en-US" dirty="0"/>
              <a:t>rendering </a:t>
            </a:r>
            <a:r>
              <a:rPr lang="en-US" dirty="0" smtClean="0"/>
              <a:t>the GUI </a:t>
            </a:r>
            <a:r>
              <a:rPr lang="en-US" dirty="0"/>
              <a:t>and for handling page layout and </a:t>
            </a:r>
            <a:r>
              <a:rPr lang="en-US" dirty="0" smtClean="0"/>
              <a:t>style</a:t>
            </a:r>
          </a:p>
          <a:p>
            <a:pPr lvl="1"/>
            <a:r>
              <a:rPr lang="en-US" dirty="0" smtClean="0"/>
              <a:t>Programmatic </a:t>
            </a:r>
            <a:r>
              <a:rPr lang="en-US" dirty="0"/>
              <a:t>logic </a:t>
            </a:r>
            <a:r>
              <a:rPr lang="en-US" dirty="0" smtClean="0"/>
              <a:t>scripted </a:t>
            </a:r>
            <a:r>
              <a:rPr lang="en-US" dirty="0"/>
              <a:t>in PHP </a:t>
            </a:r>
            <a:r>
              <a:rPr lang="en-US" dirty="0" smtClean="0"/>
              <a:t>&amp; JavaScript</a:t>
            </a:r>
          </a:p>
          <a:p>
            <a:pPr lvl="1"/>
            <a:r>
              <a:rPr lang="en-US" dirty="0" smtClean="0"/>
              <a:t>Maximal portability due to platform independence</a:t>
            </a:r>
          </a:p>
          <a:p>
            <a:r>
              <a:rPr lang="en-US" dirty="0" smtClean="0"/>
              <a:t>Client/server </a:t>
            </a:r>
            <a:r>
              <a:rPr lang="en-US" dirty="0"/>
              <a:t>network </a:t>
            </a:r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HTTP server: Twitter interfacing, data filtering/compilation, data persistence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" y="4247335"/>
            <a:ext cx="8877318" cy="26380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203848" y="4365104"/>
            <a:ext cx="2376264" cy="2492896"/>
          </a:xfrm>
          <a:prstGeom prst="line">
            <a:avLst/>
          </a:prstGeom>
          <a:ln w="34925">
            <a:solidFill>
              <a:srgbClr val="811A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6321" y="4725144"/>
            <a:ext cx="3039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11A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 of abstraction</a:t>
            </a:r>
            <a:endParaRPr lang="en-US" sz="2000" b="1" dirty="0">
              <a:solidFill>
                <a:srgbClr val="811A2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</a:t>
            </a:r>
            <a:r>
              <a:rPr lang="en-US" dirty="0" smtClean="0"/>
              <a:t>a Ingestion, 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en-US" dirty="0" smtClean="0"/>
              <a:t>Data ingestion</a:t>
            </a:r>
          </a:p>
          <a:p>
            <a:pPr lvl="1"/>
            <a:r>
              <a:rPr lang="en-US" dirty="0" smtClean="0"/>
              <a:t>Twitter Search API</a:t>
            </a:r>
          </a:p>
          <a:p>
            <a:pPr lvl="2"/>
            <a:r>
              <a:rPr lang="en-US" dirty="0" smtClean="0">
                <a:solidFill>
                  <a:srgbClr val="811A20"/>
                </a:solidFill>
              </a:rPr>
              <a:t>Representative sample of tweets</a:t>
            </a:r>
            <a:r>
              <a:rPr lang="en-US" dirty="0" smtClean="0"/>
              <a:t> from past 7 days</a:t>
            </a:r>
          </a:p>
          <a:p>
            <a:pPr lvl="2"/>
            <a:r>
              <a:rPr lang="en-US" dirty="0" smtClean="0"/>
              <a:t>7 parallel, finite PHP daemons (one per day)</a:t>
            </a:r>
          </a:p>
          <a:p>
            <a:pPr lvl="1"/>
            <a:r>
              <a:rPr lang="en-US" dirty="0" smtClean="0"/>
              <a:t>Twitter Streaming API</a:t>
            </a:r>
          </a:p>
          <a:p>
            <a:pPr lvl="2"/>
            <a:r>
              <a:rPr lang="en-US" dirty="0" smtClean="0">
                <a:solidFill>
                  <a:srgbClr val="811A20"/>
                </a:solidFill>
              </a:rPr>
              <a:t>Low-latency </a:t>
            </a:r>
            <a:r>
              <a:rPr lang="en-US" dirty="0">
                <a:solidFill>
                  <a:srgbClr val="811A20"/>
                </a:solidFill>
              </a:rPr>
              <a:t>gateway to the global stream </a:t>
            </a:r>
            <a:r>
              <a:rPr lang="en-US" dirty="0" smtClean="0">
                <a:solidFill>
                  <a:srgbClr val="811A20"/>
                </a:solidFill>
              </a:rPr>
              <a:t>of tweets</a:t>
            </a:r>
          </a:p>
          <a:p>
            <a:pPr lvl="2"/>
            <a:r>
              <a:rPr lang="en-US" dirty="0" smtClean="0"/>
              <a:t>One indefinite PHP daemon that runs a cumulative filter</a:t>
            </a:r>
          </a:p>
          <a:p>
            <a:r>
              <a:rPr lang="en-US" dirty="0" smtClean="0"/>
              <a:t>Data storage</a:t>
            </a:r>
          </a:p>
          <a:p>
            <a:pPr lvl="1"/>
            <a:r>
              <a:rPr lang="en-US" dirty="0"/>
              <a:t>Fetched tweets are persisted </a:t>
            </a:r>
            <a:r>
              <a:rPr lang="en-US" dirty="0" smtClean="0"/>
              <a:t>in MySQL DB</a:t>
            </a:r>
          </a:p>
          <a:p>
            <a:pPr lvl="2"/>
            <a:r>
              <a:rPr lang="en-US" dirty="0" smtClean="0"/>
              <a:t>“Cache &amp; parse later” to guarantee lossless data input</a:t>
            </a:r>
          </a:p>
          <a:p>
            <a:pPr lvl="2"/>
            <a:r>
              <a:rPr lang="en-US" dirty="0" smtClean="0"/>
              <a:t>Cache architecture and DB schema adopted from 140dev</a:t>
            </a:r>
          </a:p>
          <a:p>
            <a:r>
              <a:rPr lang="en-US" dirty="0" smtClean="0"/>
              <a:t>Client requests are handled purely via RDBMS interactions</a:t>
            </a:r>
            <a:r>
              <a:rPr lang="en-US" dirty="0"/>
              <a:t> </a:t>
            </a:r>
            <a:r>
              <a:rPr lang="en-US" dirty="0" smtClean="0"/>
              <a:t>(i.e., SQL queries)</a:t>
            </a:r>
          </a:p>
        </p:txBody>
      </p:sp>
    </p:spTree>
    <p:extLst>
      <p:ext uri="{BB962C8B-B14F-4D97-AF65-F5344CB8AC3E}">
        <p14:creationId xmlns:p14="http://schemas.microsoft.com/office/powerpoint/2010/main" val="24297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1 - 2014 </a:t>
            </a:r>
            <a:r>
              <a:rPr lang="en-US" dirty="0" smtClean="0"/>
              <a:t>FIFA World Cup Qualifiers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en-US" dirty="0" smtClean="0"/>
              <a:t>Final two matches on Oct 11</a:t>
            </a:r>
            <a:r>
              <a:rPr lang="en-US" baseline="30000" dirty="0" smtClean="0"/>
              <a:t>th</a:t>
            </a:r>
            <a:r>
              <a:rPr lang="en-US" dirty="0" smtClean="0"/>
              <a:t> and 15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  <a:p>
            <a:r>
              <a:rPr lang="en-US" dirty="0" smtClean="0"/>
              <a:t>#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RodeDuivels</a:t>
            </a:r>
            <a:r>
              <a:rPr lang="en-US" dirty="0" smtClean="0"/>
              <a:t> query (Oct 13</a:t>
            </a:r>
            <a:r>
              <a:rPr lang="en-US" baseline="30000" dirty="0" smtClean="0"/>
              <a:t>th</a:t>
            </a:r>
            <a:r>
              <a:rPr lang="en-US" dirty="0" smtClean="0"/>
              <a:t> until 19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32856"/>
            <a:ext cx="9073008" cy="46534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355976" y="4752040"/>
            <a:ext cx="0" cy="1728191"/>
          </a:xfrm>
          <a:prstGeom prst="line">
            <a:avLst/>
          </a:prstGeom>
          <a:ln w="34925">
            <a:solidFill>
              <a:srgbClr val="811A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15816" y="468048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811A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Streaming API</a:t>
            </a:r>
            <a:endParaRPr lang="en-US" sz="1200" b="1" dirty="0">
              <a:solidFill>
                <a:srgbClr val="811A2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553115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811A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 API</a:t>
            </a:r>
            <a:endParaRPr lang="en-US" sz="1200" b="1" dirty="0">
              <a:solidFill>
                <a:srgbClr val="811A2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1920" y="5030870"/>
            <a:ext cx="288032" cy="1161329"/>
          </a:xfrm>
          <a:prstGeom prst="rect">
            <a:avLst/>
          </a:prstGeom>
          <a:noFill/>
          <a:ln w="349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99892" y="5611534"/>
            <a:ext cx="332148" cy="580665"/>
          </a:xfrm>
          <a:prstGeom prst="rect">
            <a:avLst/>
          </a:prstGeom>
          <a:noFill/>
          <a:ln w="349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489237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</a:t>
            </a:r>
            <a:r>
              <a:rPr lang="en-US" sz="1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obvious peaks in tweet </a:t>
            </a:r>
            <a:r>
              <a:rPr lang="en-US" sz="12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that nicely coincide with schedule of play</a:t>
            </a:r>
            <a:endParaRPr lang="en-US" sz="12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68814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 11 tweets originated predominantly from Belgium, Oct 15 tweets have more worldwide distribution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1760" y="2519790"/>
            <a:ext cx="720080" cy="867385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6012160" y="3240743"/>
            <a:ext cx="800472" cy="188839"/>
          </a:xfrm>
          <a:prstGeom prst="line">
            <a:avLst/>
          </a:prstGeom>
          <a:ln w="3492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228184" y="3528773"/>
            <a:ext cx="584449" cy="300745"/>
          </a:xfrm>
          <a:prstGeom prst="line">
            <a:avLst/>
          </a:prstGeom>
          <a:ln w="3492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965032" y="3311879"/>
            <a:ext cx="1063352" cy="117703"/>
          </a:xfrm>
          <a:prstGeom prst="line">
            <a:avLst/>
          </a:prstGeom>
          <a:ln w="3492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888832" y="2519792"/>
            <a:ext cx="76200" cy="850938"/>
          </a:xfrm>
          <a:prstGeom prst="line">
            <a:avLst/>
          </a:prstGeom>
          <a:ln w="3492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26932" y="3528773"/>
            <a:ext cx="381372" cy="215154"/>
          </a:xfrm>
          <a:prstGeom prst="line">
            <a:avLst/>
          </a:prstGeom>
          <a:ln w="3492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44208" y="489224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tweets </a:t>
            </a:r>
            <a:r>
              <a:rPr lang="en-US" sz="12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embodying </a:t>
            </a:r>
            <a:r>
              <a:rPr lang="en-US" sz="12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en-US" sz="1200" b="1" dirty="0" err="1" smtClean="0">
                <a:solidFill>
                  <a:schemeClr val="accent5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RodeDuivels</a:t>
            </a:r>
            <a:r>
              <a:rPr lang="en-US" sz="12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keyword </a:t>
            </a:r>
            <a:r>
              <a:rPr lang="en-US" sz="12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emerged </a:t>
            </a:r>
            <a:r>
              <a:rPr lang="en-US" sz="12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non-Dutch </a:t>
            </a:r>
            <a:r>
              <a:rPr lang="en-US" sz="12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 countries</a:t>
            </a:r>
            <a:endParaRPr lang="en-US" sz="12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44208" y="568814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Location-driven </a:t>
            </a:r>
            <a:r>
              <a:rPr lang="en-US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personalization of the tweeted contents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" y="3599911"/>
            <a:ext cx="5419725" cy="733425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V="1">
            <a:off x="1691680" y="3174443"/>
            <a:ext cx="972616" cy="354330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0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 animBg="1"/>
      <p:bldP spid="16" grpId="0"/>
      <p:bldP spid="17" grpId="0"/>
      <p:bldP spid="18" grpId="0" animBg="1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 </a:t>
            </a:r>
            <a:r>
              <a:rPr lang="en-US" dirty="0" smtClean="0"/>
              <a:t>2 </a:t>
            </a:r>
            <a:r>
              <a:rPr lang="en-US" dirty="0"/>
              <a:t>- Game </a:t>
            </a:r>
            <a:r>
              <a:rPr lang="en-US" dirty="0" smtClean="0"/>
              <a:t>Console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the attention the 3 next-gen gaming consoles receive on Twitter</a:t>
            </a:r>
          </a:p>
          <a:p>
            <a:pPr lvl="1"/>
            <a:r>
              <a:rPr lang="en-US" dirty="0" smtClean="0"/>
              <a:t>Track #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ps4</a:t>
            </a:r>
            <a:r>
              <a:rPr lang="en-US" dirty="0" smtClean="0"/>
              <a:t>, #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xboxone</a:t>
            </a:r>
            <a:r>
              <a:rPr lang="en-US" dirty="0" smtClean="0"/>
              <a:t>, #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WiiU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TweetPos</a:t>
            </a:r>
            <a:endParaRPr lang="en-US" dirty="0" smtClean="0"/>
          </a:p>
          <a:p>
            <a:pPr lvl="1"/>
            <a:r>
              <a:rPr lang="en-US" dirty="0" smtClean="0"/>
              <a:t>Nov 1</a:t>
            </a:r>
            <a:r>
              <a:rPr lang="en-US" baseline="30000" dirty="0" smtClean="0"/>
              <a:t>st</a:t>
            </a:r>
            <a:r>
              <a:rPr lang="en-US" dirty="0" smtClean="0"/>
              <a:t> until Nov 16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5574"/>
            <a:ext cx="9144000" cy="259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Game Console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en-US" dirty="0" smtClean="0"/>
              <a:t>Keyword </a:t>
            </a:r>
            <a:r>
              <a:rPr lang="en-US" dirty="0"/>
              <a:t>visualizations might quickly </a:t>
            </a:r>
            <a:r>
              <a:rPr lang="en-US" dirty="0" smtClean="0"/>
              <a:t>conceal one </a:t>
            </a:r>
            <a:r>
              <a:rPr lang="en-US" dirty="0"/>
              <a:t>another in multi-layer </a:t>
            </a:r>
            <a:r>
              <a:rPr lang="en-US" dirty="0" smtClean="0"/>
              <a:t>scenarios</a:t>
            </a:r>
          </a:p>
          <a:p>
            <a:pPr lvl="1"/>
            <a:r>
              <a:rPr lang="en-US" dirty="0" smtClean="0"/>
              <a:t>Likely impairs </a:t>
            </a:r>
            <a:r>
              <a:rPr lang="en-US" dirty="0"/>
              <a:t>analytical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Dynamically </a:t>
            </a:r>
            <a:br>
              <a:rPr lang="en-US" dirty="0" smtClean="0"/>
            </a:br>
            <a:r>
              <a:rPr lang="en-US" dirty="0" smtClean="0"/>
              <a:t>switch </a:t>
            </a:r>
            <a:br>
              <a:rPr lang="en-US" dirty="0" smtClean="0"/>
            </a:br>
            <a:r>
              <a:rPr lang="en-US" dirty="0" smtClean="0"/>
              <a:t>rendering of </a:t>
            </a:r>
            <a:br>
              <a:rPr lang="en-US" dirty="0" smtClean="0"/>
            </a:br>
            <a:r>
              <a:rPr lang="en-US" dirty="0" smtClean="0"/>
              <a:t>layers on/off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86" y="2276872"/>
            <a:ext cx="5219917" cy="45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361459"/>
          </a:xfrm>
        </p:spPr>
        <p:txBody>
          <a:bodyPr/>
          <a:lstStyle/>
          <a:p>
            <a:r>
              <a:rPr lang="en-US" dirty="0" smtClean="0"/>
              <a:t>SNSs have witnessed tremendous growth</a:t>
            </a:r>
          </a:p>
          <a:p>
            <a:pPr lvl="1"/>
            <a:r>
              <a:rPr lang="en-US" dirty="0" smtClean="0"/>
              <a:t>High subscription count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They nowadays host a wealth of heterogeneous user-generated data</a:t>
            </a:r>
          </a:p>
          <a:p>
            <a:r>
              <a:rPr lang="en-US" dirty="0" smtClean="0"/>
              <a:t>SNSs are </a:t>
            </a:r>
            <a:r>
              <a:rPr lang="en-US" dirty="0"/>
              <a:t>real-life, </a:t>
            </a:r>
            <a:r>
              <a:rPr lang="en-US" dirty="0" smtClean="0"/>
              <a:t>real-time, </a:t>
            </a:r>
            <a:r>
              <a:rPr lang="en-US" dirty="0"/>
              <a:t>crowd-sourced </a:t>
            </a:r>
            <a:r>
              <a:rPr lang="en-US" dirty="0">
                <a:solidFill>
                  <a:srgbClr val="811A20"/>
                </a:solidFill>
              </a:rPr>
              <a:t>sensor </a:t>
            </a:r>
            <a:r>
              <a:rPr lang="en-US" dirty="0" smtClean="0">
                <a:solidFill>
                  <a:srgbClr val="811A20"/>
                </a:solidFill>
              </a:rPr>
              <a:t>systems</a:t>
            </a:r>
            <a:r>
              <a:rPr lang="en-US" dirty="0" smtClean="0"/>
              <a:t> or </a:t>
            </a:r>
            <a:r>
              <a:rPr lang="en-US" dirty="0">
                <a:solidFill>
                  <a:srgbClr val="811A20"/>
                </a:solidFill>
              </a:rPr>
              <a:t>representative data providers</a:t>
            </a:r>
            <a:r>
              <a:rPr lang="en-US" dirty="0" smtClean="0"/>
              <a:t> that </a:t>
            </a:r>
            <a:r>
              <a:rPr lang="en-US" dirty="0"/>
              <a:t>generate valuable, highly polymorphous data </a:t>
            </a:r>
            <a:r>
              <a:rPr lang="en-US" dirty="0" smtClean="0"/>
              <a:t>feeds</a:t>
            </a:r>
            <a:r>
              <a:rPr lang="en-US" sz="1800" dirty="0" smtClean="0"/>
              <a:t> [</a:t>
            </a:r>
            <a:r>
              <a:rPr lang="en-US" sz="1800" dirty="0" err="1" smtClean="0"/>
              <a:t>Sakaki</a:t>
            </a:r>
            <a:r>
              <a:rPr lang="en-US" sz="1800" dirty="0" smtClean="0"/>
              <a:t> et al., 2010]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38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Game Console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en-US" dirty="0" smtClean="0"/>
              <a:t>Findings</a:t>
            </a:r>
          </a:p>
          <a:p>
            <a:pPr lvl="1"/>
            <a:r>
              <a:rPr lang="en-US" dirty="0" smtClean="0"/>
              <a:t>Quantitative differences</a:t>
            </a:r>
          </a:p>
          <a:p>
            <a:pPr lvl="2"/>
            <a:r>
              <a:rPr lang="en-US" dirty="0" smtClean="0"/>
              <a:t>Tweet count </a:t>
            </a:r>
            <a:r>
              <a:rPr lang="en-US" dirty="0"/>
              <a:t>#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ps4</a:t>
            </a:r>
            <a:r>
              <a:rPr lang="en-US" dirty="0" smtClean="0"/>
              <a:t> &gt;&gt; </a:t>
            </a:r>
            <a:r>
              <a:rPr lang="en-US" dirty="0"/>
              <a:t>#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xboxone</a:t>
            </a:r>
            <a:r>
              <a:rPr lang="en-US" dirty="0" smtClean="0"/>
              <a:t> &gt;&gt;&gt; </a:t>
            </a:r>
            <a:r>
              <a:rPr lang="en-US" dirty="0"/>
              <a:t>#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WiiU</a:t>
            </a:r>
            <a:endParaRPr lang="en-US" dirty="0" smtClean="0"/>
          </a:p>
          <a:p>
            <a:pPr lvl="1"/>
            <a:r>
              <a:rPr lang="en-US" dirty="0" smtClean="0"/>
              <a:t>Volume plot shows that </a:t>
            </a:r>
            <a:r>
              <a:rPr lang="en-US" dirty="0" err="1" smtClean="0"/>
              <a:t>XboxOne</a:t>
            </a:r>
            <a:r>
              <a:rPr lang="en-US" dirty="0" smtClean="0"/>
              <a:t> </a:t>
            </a:r>
            <a:r>
              <a:rPr lang="en-US" dirty="0"/>
              <a:t>was </a:t>
            </a:r>
            <a:r>
              <a:rPr lang="en-US" dirty="0" smtClean="0"/>
              <a:t>at one point able </a:t>
            </a:r>
            <a:r>
              <a:rPr lang="en-US" dirty="0"/>
              <a:t>to pierce the </a:t>
            </a:r>
            <a:r>
              <a:rPr lang="en-US" dirty="0" smtClean="0"/>
              <a:t>PS4’s </a:t>
            </a:r>
            <a:r>
              <a:rPr lang="en-US" dirty="0"/>
              <a:t>Twitter </a:t>
            </a:r>
            <a:r>
              <a:rPr lang="en-US" dirty="0" smtClean="0"/>
              <a:t>hegemony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Clever marketing strategy: By retweeting a message </a:t>
            </a:r>
            <a:r>
              <a:rPr lang="en-US" dirty="0"/>
              <a:t>from </a:t>
            </a:r>
            <a:r>
              <a:rPr lang="en-US" dirty="0" smtClean="0"/>
              <a:t>Xbox </a:t>
            </a:r>
            <a:r>
              <a:rPr lang="en-US" dirty="0"/>
              <a:t>France, users could reveal the identity of the French </a:t>
            </a:r>
            <a:r>
              <a:rPr lang="en-US" dirty="0" smtClean="0"/>
              <a:t>“Xbox </a:t>
            </a:r>
            <a:r>
              <a:rPr lang="en-US" dirty="0"/>
              <a:t>One </a:t>
            </a:r>
            <a:r>
              <a:rPr lang="en-US" dirty="0" smtClean="0"/>
              <a:t>ambassador”</a:t>
            </a:r>
            <a:endParaRPr lang="en-US" dirty="0"/>
          </a:p>
        </p:txBody>
      </p:sp>
      <p:pic>
        <p:nvPicPr>
          <p:cNvPr id="1026" name="Picture 2" descr="D:\WORK\Publicaties\WEBIST2014_scm\presentation\fig\evaluation_gameconsoles\evaluation_gameconsoles_mappluschart_ps4usalaunch_all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0" t="11860" r="-1" b="13191"/>
          <a:stretch/>
        </p:blipFill>
        <p:spPr bwMode="auto">
          <a:xfrm>
            <a:off x="35496" y="2910020"/>
            <a:ext cx="4954100" cy="21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38616" r="48077" b="31921"/>
          <a:stretch/>
        </p:blipFill>
        <p:spPr>
          <a:xfrm>
            <a:off x="5724128" y="3090638"/>
            <a:ext cx="2499672" cy="1331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9672" y="4422188"/>
            <a:ext cx="288032" cy="576064"/>
          </a:xfrm>
          <a:prstGeom prst="rect">
            <a:avLst/>
          </a:prstGeom>
          <a:noFill/>
          <a:ln w="349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08104" y="2982028"/>
            <a:ext cx="2880320" cy="1440160"/>
          </a:xfrm>
          <a:prstGeom prst="rect">
            <a:avLst/>
          </a:prstGeom>
          <a:noFill/>
          <a:ln w="34925">
            <a:solidFill>
              <a:srgbClr val="239B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19672" y="2982028"/>
            <a:ext cx="3816424" cy="1440162"/>
          </a:xfrm>
          <a:prstGeom prst="line">
            <a:avLst/>
          </a:prstGeom>
          <a:ln w="34925">
            <a:solidFill>
              <a:srgbClr val="239B7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948027" y="4494196"/>
            <a:ext cx="6275773" cy="504056"/>
          </a:xfrm>
          <a:prstGeom prst="line">
            <a:avLst/>
          </a:prstGeom>
          <a:ln w="34925">
            <a:solidFill>
              <a:srgbClr val="239B7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81447"/>
            <a:ext cx="685140" cy="69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0" y="765175"/>
            <a:ext cx="3844480" cy="536098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90568"/>
            <a:ext cx="4038600" cy="37102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Game Console Comparison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80974" y="3429000"/>
            <a:ext cx="1008112" cy="0"/>
          </a:xfrm>
          <a:prstGeom prst="line">
            <a:avLst/>
          </a:prstGeom>
          <a:ln w="130175" cmpd="sng">
            <a:solidFill>
              <a:srgbClr val="239B7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1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Game Console Comparison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en-US" dirty="0"/>
              <a:t>The resulting </a:t>
            </a:r>
            <a:r>
              <a:rPr lang="en-US" dirty="0" smtClean="0"/>
              <a:t>(re)tweets </a:t>
            </a:r>
            <a:r>
              <a:rPr lang="en-US" dirty="0"/>
              <a:t>primarily originated from Western </a:t>
            </a:r>
            <a:r>
              <a:rPr lang="en-US" dirty="0" smtClean="0"/>
              <a:t>Europe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44500" indent="-444500">
              <a:buNone/>
            </a:pPr>
            <a:r>
              <a:rPr lang="en-US" dirty="0" smtClean="0">
                <a:sym typeface="Wingdings" panose="05000000000000000000" pitchFamily="2" charset="2"/>
              </a:rPr>
              <a:t> Focused marketing campaigns tremendously increase brand visibility on social networks!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79" y="1769715"/>
            <a:ext cx="5043201" cy="33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5361459"/>
          </a:xfrm>
        </p:spPr>
        <p:txBody>
          <a:bodyPr/>
          <a:lstStyle/>
          <a:p>
            <a:r>
              <a:rPr lang="en-US" dirty="0" err="1" smtClean="0"/>
              <a:t>TweetPos</a:t>
            </a:r>
            <a:endParaRPr lang="en-US" dirty="0" smtClean="0"/>
          </a:p>
          <a:p>
            <a:pPr lvl="1"/>
            <a:r>
              <a:rPr lang="en-US" dirty="0" smtClean="0"/>
              <a:t>An mining tool to study geographic tendencies in Twitter data feeds</a:t>
            </a:r>
          </a:p>
          <a:p>
            <a:pPr lvl="1"/>
            <a:r>
              <a:rPr lang="en-US" dirty="0" smtClean="0"/>
              <a:t>Exceeds </a:t>
            </a:r>
            <a:r>
              <a:rPr lang="en-US" dirty="0"/>
              <a:t>related initiatives in terms of </a:t>
            </a:r>
            <a:r>
              <a:rPr lang="en-US" dirty="0" smtClean="0"/>
              <a:t>analytical feature variety </a:t>
            </a:r>
            <a:r>
              <a:rPr lang="en-US" dirty="0"/>
              <a:t>and the synergistic benefits that stem from this holistic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Emphasis on visual output modalities</a:t>
            </a:r>
          </a:p>
          <a:p>
            <a:pPr lvl="2"/>
            <a:r>
              <a:rPr lang="en-US" dirty="0" smtClean="0"/>
              <a:t>Offer </a:t>
            </a:r>
            <a:r>
              <a:rPr lang="en-US" dirty="0"/>
              <a:t>human operators an adequate graphical workspace that allows them to readily and conveniently assess geo-spatial trends in social media </a:t>
            </a:r>
            <a:r>
              <a:rPr lang="en-US" dirty="0" smtClean="0"/>
              <a:t>contributions</a:t>
            </a:r>
          </a:p>
          <a:p>
            <a:r>
              <a:rPr lang="en-US" dirty="0" smtClean="0"/>
              <a:t>The validity, comprehensiveness and analytical effectiveness of </a:t>
            </a:r>
            <a:r>
              <a:rPr lang="en-US" dirty="0" err="1" smtClean="0"/>
              <a:t>TweetPos</a:t>
            </a:r>
            <a:r>
              <a:rPr lang="en-US" dirty="0" smtClean="0"/>
              <a:t> has been demonstrated via 2 example test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en-US" dirty="0" smtClean="0"/>
              <a:t>Incorporate </a:t>
            </a:r>
            <a:r>
              <a:rPr lang="en-US" dirty="0"/>
              <a:t>computer-mediated aids </a:t>
            </a:r>
            <a:endParaRPr lang="en-US" dirty="0" smtClean="0"/>
          </a:p>
          <a:p>
            <a:pPr lvl="1"/>
            <a:r>
              <a:rPr lang="en-US" dirty="0" smtClean="0"/>
              <a:t>Assist </a:t>
            </a:r>
            <a:r>
              <a:rPr lang="en-US" dirty="0"/>
              <a:t>users in executing </a:t>
            </a:r>
            <a:r>
              <a:rPr lang="en-US" dirty="0" smtClean="0"/>
              <a:t>analytical tasks </a:t>
            </a:r>
            <a:r>
              <a:rPr lang="en-US" dirty="0"/>
              <a:t>more efficiently and </a:t>
            </a:r>
            <a:r>
              <a:rPr lang="en-US" dirty="0" smtClean="0"/>
              <a:t>swiftly</a:t>
            </a:r>
          </a:p>
          <a:p>
            <a:pPr lvl="1"/>
            <a:r>
              <a:rPr lang="en-US" dirty="0" smtClean="0"/>
              <a:t>Potential supportive technologies:</a:t>
            </a:r>
          </a:p>
          <a:p>
            <a:pPr lvl="2"/>
            <a:r>
              <a:rPr lang="en-US" dirty="0" smtClean="0"/>
              <a:t>Visual pattern recognition &amp; edge detection algorithms</a:t>
            </a:r>
          </a:p>
          <a:p>
            <a:pPr lvl="2"/>
            <a:r>
              <a:rPr lang="en-US" dirty="0" smtClean="0"/>
              <a:t>Linguistic </a:t>
            </a:r>
            <a:r>
              <a:rPr lang="en-US" dirty="0"/>
              <a:t>processing </a:t>
            </a:r>
            <a:r>
              <a:rPr lang="en-US" dirty="0" smtClean="0"/>
              <a:t>frameworks</a:t>
            </a:r>
          </a:p>
          <a:p>
            <a:r>
              <a:rPr lang="en-US" dirty="0" smtClean="0"/>
              <a:t>Dynamic data delivery</a:t>
            </a:r>
          </a:p>
          <a:p>
            <a:pPr lvl="1"/>
            <a:r>
              <a:rPr lang="en-US" dirty="0" smtClean="0"/>
              <a:t>Current implementation performs in bulk data transfer from server to client</a:t>
            </a:r>
          </a:p>
          <a:p>
            <a:pPr lvl="2"/>
            <a:r>
              <a:rPr lang="en-US" dirty="0" smtClean="0"/>
              <a:t>High startup delay (directly proportional to data set size)</a:t>
            </a:r>
          </a:p>
          <a:p>
            <a:pPr lvl="2"/>
            <a:r>
              <a:rPr lang="en-US" dirty="0" smtClean="0"/>
              <a:t>Suboptimal network bandwidth utilization</a:t>
            </a:r>
          </a:p>
          <a:p>
            <a:pPr lvl="1"/>
            <a:r>
              <a:rPr lang="en-US" dirty="0" smtClean="0"/>
              <a:t>Experiment with a demand-oriented </a:t>
            </a:r>
            <a:r>
              <a:rPr lang="en-US" dirty="0" err="1" smtClean="0"/>
              <a:t>tx</a:t>
            </a:r>
            <a:r>
              <a:rPr lang="en-US" dirty="0" smtClean="0"/>
              <a:t> scheme</a:t>
            </a:r>
          </a:p>
          <a:p>
            <a:pPr lvl="2"/>
            <a:r>
              <a:rPr lang="en-US" dirty="0" smtClean="0"/>
              <a:t>Relevant data is transmitted just-in-time</a:t>
            </a:r>
          </a:p>
        </p:txBody>
      </p:sp>
    </p:spTree>
    <p:extLst>
      <p:ext uri="{BB962C8B-B14F-4D97-AF65-F5344CB8AC3E}">
        <p14:creationId xmlns:p14="http://schemas.microsoft.com/office/powerpoint/2010/main" val="14560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Thank you for your attention!</a:t>
            </a:r>
          </a:p>
          <a:p>
            <a:pPr marL="0" indent="0" algn="ctr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en-US" dirty="0" smtClean="0"/>
              <a:t>Mining </a:t>
            </a:r>
            <a:r>
              <a:rPr lang="en-US" dirty="0"/>
              <a:t>and analyzing </a:t>
            </a:r>
            <a:r>
              <a:rPr lang="en-US" dirty="0" smtClean="0"/>
              <a:t>information shared </a:t>
            </a:r>
            <a:r>
              <a:rPr lang="en-US" dirty="0"/>
              <a:t>by end-users through </a:t>
            </a:r>
            <a:r>
              <a:rPr lang="en-US" dirty="0" smtClean="0"/>
              <a:t>Social Media leads </a:t>
            </a:r>
            <a:r>
              <a:rPr lang="en-US" dirty="0"/>
              <a:t>to </a:t>
            </a:r>
            <a:r>
              <a:rPr lang="en-US" dirty="0">
                <a:solidFill>
                  <a:srgbClr val="811A20"/>
                </a:solidFill>
              </a:rPr>
              <a:t>valuable insights and </a:t>
            </a:r>
            <a:r>
              <a:rPr lang="en-US" dirty="0" smtClean="0">
                <a:solidFill>
                  <a:srgbClr val="811A20"/>
                </a:solidFill>
              </a:rPr>
              <a:t>knowledge</a:t>
            </a:r>
          </a:p>
          <a:p>
            <a:pPr lvl="1"/>
            <a:r>
              <a:rPr lang="en-US" dirty="0" smtClean="0"/>
              <a:t>Revenue generation</a:t>
            </a:r>
          </a:p>
          <a:p>
            <a:r>
              <a:rPr lang="en-US" dirty="0" smtClean="0"/>
              <a:t>Potential application domains:</a:t>
            </a:r>
          </a:p>
          <a:p>
            <a:pPr lvl="1"/>
            <a:r>
              <a:rPr lang="en-US" dirty="0" smtClean="0"/>
              <a:t>Consumer behavior modeling, Consumer profiling</a:t>
            </a:r>
          </a:p>
          <a:p>
            <a:pPr lvl="1"/>
            <a:r>
              <a:rPr lang="en-US" dirty="0" smtClean="0"/>
              <a:t>Intelligent recommendation systems</a:t>
            </a:r>
          </a:p>
          <a:p>
            <a:pPr lvl="1"/>
            <a:r>
              <a:rPr lang="en-US" dirty="0" smtClean="0"/>
              <a:t>Population sentiment assessment</a:t>
            </a:r>
            <a:endParaRPr lang="en-US" dirty="0"/>
          </a:p>
          <a:p>
            <a:pPr lvl="1"/>
            <a:r>
              <a:rPr lang="en-US" dirty="0" smtClean="0"/>
              <a:t>Market analysis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039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en-US" dirty="0" err="1" smtClean="0"/>
              <a:t>TweetPos</a:t>
            </a:r>
            <a:endParaRPr lang="en-US" dirty="0" smtClean="0"/>
          </a:p>
          <a:p>
            <a:pPr lvl="1"/>
            <a:r>
              <a:rPr lang="en-US" dirty="0" smtClean="0"/>
              <a:t>Web-based tool for Twitter microblogging platform</a:t>
            </a:r>
          </a:p>
          <a:p>
            <a:pPr lvl="1"/>
            <a:r>
              <a:rPr lang="en-US" dirty="0" smtClean="0"/>
              <a:t>Display </a:t>
            </a:r>
            <a:r>
              <a:rPr lang="en-US" dirty="0"/>
              <a:t>and study </a:t>
            </a:r>
            <a:r>
              <a:rPr lang="en-US" dirty="0" smtClean="0"/>
              <a:t>geographic </a:t>
            </a:r>
            <a:r>
              <a:rPr lang="en-US" dirty="0"/>
              <a:t>origin of </a:t>
            </a:r>
            <a:r>
              <a:rPr lang="en-US" dirty="0" smtClean="0"/>
              <a:t>tweets</a:t>
            </a:r>
          </a:p>
          <a:p>
            <a:pPr lvl="1"/>
            <a:r>
              <a:rPr lang="en-US" dirty="0" smtClean="0"/>
              <a:t>Thorough </a:t>
            </a:r>
            <a:r>
              <a:rPr lang="en-US" dirty="0"/>
              <a:t>analysis and mining </a:t>
            </a:r>
            <a:r>
              <a:rPr lang="en-US" dirty="0" smtClean="0"/>
              <a:t>of geo-spatial </a:t>
            </a:r>
            <a:r>
              <a:rPr lang="en-US" dirty="0"/>
              <a:t>distribution of tweeted material over </a:t>
            </a:r>
            <a:r>
              <a:rPr lang="en-US" dirty="0" smtClean="0"/>
              <a:t>time</a:t>
            </a:r>
          </a:p>
          <a:p>
            <a:pPr lvl="2"/>
            <a:r>
              <a:rPr lang="en-US" dirty="0"/>
              <a:t>Uncover geographical evolution of tweet topic </a:t>
            </a:r>
            <a:r>
              <a:rPr lang="en-US" dirty="0" smtClean="0"/>
              <a:t>popularity</a:t>
            </a:r>
          </a:p>
          <a:p>
            <a:r>
              <a:rPr lang="en-US" dirty="0" err="1" smtClean="0"/>
              <a:t>TweetPos</a:t>
            </a:r>
            <a:r>
              <a:rPr lang="en-US" dirty="0" smtClean="0"/>
              <a:t> offers </a:t>
            </a:r>
            <a:r>
              <a:rPr lang="en-US" dirty="0"/>
              <a:t>all </a:t>
            </a:r>
            <a:r>
              <a:rPr lang="en-US" dirty="0" smtClean="0"/>
              <a:t>necessary measures </a:t>
            </a:r>
            <a:r>
              <a:rPr lang="en-US" dirty="0"/>
              <a:t>to perform significant research about </a:t>
            </a:r>
            <a:r>
              <a:rPr lang="en-US" dirty="0" smtClean="0"/>
              <a:t>the geographical </a:t>
            </a:r>
            <a:r>
              <a:rPr lang="en-US" dirty="0"/>
              <a:t>sources of Twitter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Experimental results illustrate comprehensiveness and extensive applicability</a:t>
            </a:r>
          </a:p>
          <a:p>
            <a:pPr lvl="1"/>
            <a:r>
              <a:rPr lang="en-US" dirty="0"/>
              <a:t>Generic methodology</a:t>
            </a:r>
          </a:p>
          <a:p>
            <a:pPr lvl="2"/>
            <a:r>
              <a:rPr lang="en-US" dirty="0"/>
              <a:t>Cater to demands of a vast variety of consumer profiles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22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BE" sz="2900" dirty="0" err="1" smtClean="0"/>
              <a:t>Outline</a:t>
            </a:r>
            <a:endParaRPr lang="nl-NL" sz="29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</a:p>
          <a:p>
            <a:r>
              <a:rPr lang="en-US" dirty="0" err="1" smtClean="0"/>
              <a:t>TweetPos</a:t>
            </a:r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Results of two prototypical analyses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50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</a:t>
            </a:r>
            <a:r>
              <a:rPr lang="en-US" dirty="0" smtClean="0"/>
              <a:t>Work – Commercial 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Trendsmap</a:t>
            </a:r>
            <a:r>
              <a:rPr lang="en-US" dirty="0"/>
              <a:t> (http://trendsmap.com/)</a:t>
            </a:r>
          </a:p>
          <a:p>
            <a:pPr lvl="1"/>
            <a:r>
              <a:rPr lang="en-US" dirty="0"/>
              <a:t>Real-time, localized </a:t>
            </a:r>
            <a:r>
              <a:rPr lang="en-US" dirty="0" err="1"/>
              <a:t>mashup</a:t>
            </a:r>
            <a:r>
              <a:rPr lang="en-US" dirty="0"/>
              <a:t> of currently trending Twitter themes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2132856"/>
            <a:ext cx="7380312" cy="41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Commercial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en-US" dirty="0" smtClean="0"/>
              <a:t>Real-time geographic visualization </a:t>
            </a:r>
            <a:r>
              <a:rPr lang="en-US" dirty="0"/>
              <a:t>of </a:t>
            </a:r>
            <a:r>
              <a:rPr lang="en-US" dirty="0" smtClean="0"/>
              <a:t>tweets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710"/>
            <a:ext cx="5580112" cy="313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57" y="4221089"/>
            <a:ext cx="4687843" cy="2636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40768"/>
            <a:ext cx="3171168" cy="27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</a:t>
            </a:r>
            <a:r>
              <a:rPr lang="en-US" dirty="0" smtClean="0"/>
              <a:t>Academic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en-US" dirty="0" smtClean="0"/>
              <a:t>Twitter </a:t>
            </a:r>
            <a:r>
              <a:rPr lang="en-US" dirty="0"/>
              <a:t>as </a:t>
            </a:r>
            <a:r>
              <a:rPr lang="en-US" dirty="0" smtClean="0">
                <a:solidFill>
                  <a:srgbClr val="811A20"/>
                </a:solidFill>
              </a:rPr>
              <a:t>distributed sensor </a:t>
            </a:r>
            <a:r>
              <a:rPr lang="en-US" dirty="0">
                <a:solidFill>
                  <a:srgbClr val="811A20"/>
                </a:solidFill>
              </a:rPr>
              <a:t>network</a:t>
            </a:r>
            <a:r>
              <a:rPr lang="en-US" dirty="0"/>
              <a:t> to </a:t>
            </a:r>
            <a:r>
              <a:rPr lang="en-US" dirty="0" smtClean="0"/>
              <a:t>identify &amp; locate </a:t>
            </a:r>
            <a:r>
              <a:rPr lang="en-US" dirty="0"/>
              <a:t>events in </a:t>
            </a:r>
            <a:r>
              <a:rPr lang="en-US" dirty="0" smtClean="0"/>
              <a:t>the physical world </a:t>
            </a:r>
            <a:r>
              <a:rPr lang="en-US" sz="1800" dirty="0" smtClean="0"/>
              <a:t>[Boettcher &amp; </a:t>
            </a:r>
            <a:r>
              <a:rPr lang="en-US" sz="1800" dirty="0"/>
              <a:t>Lee, </a:t>
            </a:r>
            <a:r>
              <a:rPr lang="en-US" sz="1800" dirty="0" smtClean="0"/>
              <a:t>2012] [Crooks </a:t>
            </a:r>
            <a:r>
              <a:rPr lang="en-US" sz="1800" dirty="0"/>
              <a:t>et al</a:t>
            </a:r>
            <a:r>
              <a:rPr lang="en-US" sz="1800" dirty="0" smtClean="0"/>
              <a:t>., </a:t>
            </a:r>
            <a:r>
              <a:rPr lang="da-DK" sz="1800" dirty="0" smtClean="0"/>
              <a:t>2013] [Takahashi </a:t>
            </a:r>
            <a:r>
              <a:rPr lang="da-DK" sz="1800" dirty="0"/>
              <a:t>et al., </a:t>
            </a:r>
            <a:r>
              <a:rPr lang="da-DK" sz="1800" dirty="0" smtClean="0"/>
              <a:t>2011]</a:t>
            </a:r>
          </a:p>
          <a:p>
            <a:pPr lvl="1"/>
            <a:r>
              <a:rPr lang="da-DK" dirty="0" smtClean="0"/>
              <a:t>Earthquake detection and </a:t>
            </a:r>
            <a:br>
              <a:rPr lang="da-DK" dirty="0" smtClean="0"/>
            </a:br>
            <a:r>
              <a:rPr lang="da-DK" dirty="0" smtClean="0"/>
              <a:t>location estimation </a:t>
            </a:r>
            <a:br>
              <a:rPr lang="da-DK" dirty="0" smtClean="0"/>
            </a:br>
            <a:r>
              <a:rPr lang="en-US" sz="1800" dirty="0" smtClean="0">
                <a:solidFill>
                  <a:prstClr val="black"/>
                </a:solidFill>
              </a:rPr>
              <a:t>[</a:t>
            </a:r>
            <a:r>
              <a:rPr lang="en-US" sz="1800" dirty="0" err="1">
                <a:solidFill>
                  <a:prstClr val="black"/>
                </a:solidFill>
              </a:rPr>
              <a:t>Sakaki</a:t>
            </a:r>
            <a:r>
              <a:rPr lang="en-US" sz="1800" dirty="0">
                <a:solidFill>
                  <a:prstClr val="black"/>
                </a:solidFill>
              </a:rPr>
              <a:t> et al., 2010</a:t>
            </a:r>
            <a:r>
              <a:rPr lang="en-US" sz="1800" dirty="0" smtClean="0">
                <a:solidFill>
                  <a:prstClr val="black"/>
                </a:solidFill>
              </a:rPr>
              <a:t>]</a:t>
            </a:r>
            <a:endParaRPr lang="da-DK" dirty="0" smtClean="0"/>
          </a:p>
          <a:p>
            <a:pPr lvl="1"/>
            <a:r>
              <a:rPr lang="da-DK" dirty="0" smtClean="0"/>
              <a:t>Social pixel/image/video </a:t>
            </a:r>
            <a:br>
              <a:rPr lang="da-DK" dirty="0" smtClean="0"/>
            </a:br>
            <a:r>
              <a:rPr lang="da-DK" dirty="0" smtClean="0"/>
              <a:t>approach </a:t>
            </a:r>
            <a:r>
              <a:rPr lang="da-DK" sz="1800" dirty="0" smtClean="0"/>
              <a:t>[Singh et al., 2010]</a:t>
            </a:r>
            <a:endParaRPr lang="da-DK" dirty="0" smtClean="0"/>
          </a:p>
          <a:p>
            <a:pPr lvl="2"/>
            <a:r>
              <a:rPr lang="en-US" dirty="0"/>
              <a:t>Twitter-powered situation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detection, </a:t>
            </a:r>
            <a:r>
              <a:rPr lang="en-US" dirty="0" err="1" smtClean="0"/>
              <a:t>spatio</a:t>
            </a:r>
            <a:r>
              <a:rPr lang="en-US" dirty="0" smtClean="0"/>
              <a:t>-temporal </a:t>
            </a:r>
            <a:br>
              <a:rPr lang="en-US" dirty="0" smtClean="0"/>
            </a:br>
            <a:r>
              <a:rPr lang="en-US" dirty="0" smtClean="0"/>
              <a:t>assessments and </a:t>
            </a:r>
            <a:br>
              <a:rPr lang="en-US" dirty="0" smtClean="0"/>
            </a:br>
            <a:r>
              <a:rPr lang="en-US" dirty="0" smtClean="0"/>
              <a:t>excitation energy capture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72741"/>
            <a:ext cx="4104456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60848"/>
            <a:ext cx="292305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TweetPos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5361459"/>
          </a:xfrm>
        </p:spPr>
        <p:txBody>
          <a:bodyPr/>
          <a:lstStyle/>
          <a:p>
            <a:r>
              <a:rPr lang="en-US" dirty="0" smtClean="0"/>
              <a:t>A web service for the analytical study of geographic tendencies in Twitter data feeds</a:t>
            </a:r>
          </a:p>
          <a:p>
            <a:pPr lvl="1"/>
            <a:r>
              <a:rPr lang="en-US" dirty="0" smtClean="0"/>
              <a:t>Keyword or </a:t>
            </a:r>
            <a:r>
              <a:rPr lang="en-US" i="1" dirty="0" smtClean="0"/>
              <a:t>hashtag</a:t>
            </a:r>
            <a:r>
              <a:rPr lang="en-US" dirty="0" smtClean="0"/>
              <a:t>-based topic selection</a:t>
            </a:r>
          </a:p>
          <a:p>
            <a:pPr lvl="1"/>
            <a:r>
              <a:rPr lang="en-US" dirty="0" smtClean="0"/>
              <a:t>Topic layering framework</a:t>
            </a:r>
          </a:p>
          <a:p>
            <a:pPr lvl="2"/>
            <a:r>
              <a:rPr lang="en-US" dirty="0" smtClean="0"/>
              <a:t>Easily compare geographic trends of multiple subjects</a:t>
            </a:r>
          </a:p>
          <a:p>
            <a:pPr lvl="1"/>
            <a:r>
              <a:rPr lang="en-US" dirty="0" smtClean="0"/>
              <a:t>Hybrid data harvest scheme</a:t>
            </a:r>
          </a:p>
          <a:p>
            <a:pPr lvl="2"/>
            <a:r>
              <a:rPr lang="en-US" dirty="0" smtClean="0"/>
              <a:t>Combines representative </a:t>
            </a:r>
            <a:r>
              <a:rPr lang="en-US" dirty="0"/>
              <a:t>sample of tweets from </a:t>
            </a:r>
            <a:r>
              <a:rPr lang="en-US" dirty="0" smtClean="0"/>
              <a:t>recent </a:t>
            </a:r>
            <a:r>
              <a:rPr lang="en-US" dirty="0"/>
              <a:t>past with </a:t>
            </a:r>
            <a:r>
              <a:rPr lang="en-US" dirty="0" smtClean="0"/>
              <a:t>completely accurate set of present-day messages captured </a:t>
            </a:r>
            <a:r>
              <a:rPr lang="en-US" dirty="0"/>
              <a:t>in real </a:t>
            </a:r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Grant insight </a:t>
            </a:r>
            <a:r>
              <a:rPr lang="en-US" dirty="0"/>
              <a:t>in </a:t>
            </a:r>
            <a:r>
              <a:rPr lang="en-US" dirty="0" smtClean="0"/>
              <a:t>both historical </a:t>
            </a:r>
            <a:r>
              <a:rPr lang="en-US" dirty="0"/>
              <a:t>and current tweet posting </a:t>
            </a:r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Analytical granularity</a:t>
            </a:r>
          </a:p>
          <a:p>
            <a:pPr lvl="2"/>
            <a:r>
              <a:rPr lang="en-US" dirty="0" smtClean="0"/>
              <a:t>Accumulated </a:t>
            </a:r>
            <a:r>
              <a:rPr lang="en-US" dirty="0"/>
              <a:t>data collections can be </a:t>
            </a:r>
            <a:r>
              <a:rPr lang="en-US" dirty="0" smtClean="0"/>
              <a:t>aggregated and </a:t>
            </a:r>
            <a:r>
              <a:rPr lang="en-US" dirty="0"/>
              <a:t>studied on either a per-day or per-hour basis</a:t>
            </a:r>
          </a:p>
        </p:txBody>
      </p:sp>
    </p:spTree>
    <p:extLst>
      <p:ext uri="{BB962C8B-B14F-4D97-AF65-F5344CB8AC3E}">
        <p14:creationId xmlns:p14="http://schemas.microsoft.com/office/powerpoint/2010/main" val="34668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</TotalTime>
  <Words>1035</Words>
  <Application>Microsoft Office PowerPoint</Application>
  <PresentationFormat>On-screen Show (4:3)</PresentationFormat>
  <Paragraphs>181</Paragraphs>
  <Slides>25</Slides>
  <Notes>23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TweetPos: A Tool to Study the Geographic Evolution of Twitter Topics</vt:lpstr>
      <vt:lpstr>Introduction</vt:lpstr>
      <vt:lpstr>Introduction</vt:lpstr>
      <vt:lpstr>Introduction</vt:lpstr>
      <vt:lpstr>Outline</vt:lpstr>
      <vt:lpstr>Related Work – Commercial Web Services</vt:lpstr>
      <vt:lpstr>Related Work – Commercial Web Services</vt:lpstr>
      <vt:lpstr>Related Work – Academic Research</vt:lpstr>
      <vt:lpstr>TweetPos</vt:lpstr>
      <vt:lpstr>TweetPos – Output Modalities</vt:lpstr>
      <vt:lpstr>TweetPos</vt:lpstr>
      <vt:lpstr>TweetPos - Scientific Contributions</vt:lpstr>
      <vt:lpstr>IMPLEMENTATION</vt:lpstr>
      <vt:lpstr>Web-compliance, System Architecture</vt:lpstr>
      <vt:lpstr>Data Ingestion, Data Storage</vt:lpstr>
      <vt:lpstr>EVALUATION</vt:lpstr>
      <vt:lpstr>Test Case 1 - 2014 FIFA World Cup Qualifiers</vt:lpstr>
      <vt:lpstr>Test Case 2 - Game Console Comparison</vt:lpstr>
      <vt:lpstr>Evaluation – Game Console Comparison</vt:lpstr>
      <vt:lpstr>Evaluation – Game Console Comparison</vt:lpstr>
      <vt:lpstr>Evaluation – Game Console Comparison</vt:lpstr>
      <vt:lpstr>Evaluation – Game Console Comparison</vt:lpstr>
      <vt:lpstr>Conclusions</vt:lpstr>
      <vt:lpstr>Future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Maarten Wijnants</dc:creator>
  <cp:lastModifiedBy>Maarten Wijnants</cp:lastModifiedBy>
  <cp:revision>295</cp:revision>
  <cp:lastPrinted>2014-03-31T12:25:58Z</cp:lastPrinted>
  <dcterms:created xsi:type="dcterms:W3CDTF">2009-12-01T15:52:26Z</dcterms:created>
  <dcterms:modified xsi:type="dcterms:W3CDTF">2014-04-06T12:04:14Z</dcterms:modified>
</cp:coreProperties>
</file>