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31" autoAdjust="0"/>
  </p:normalViewPr>
  <p:slideViewPr>
    <p:cSldViewPr>
      <p:cViewPr varScale="1">
        <p:scale>
          <a:sx n="75" d="100"/>
          <a:sy n="75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580402-BC28-4121-9393-BED993096E35}" type="datetimeFigureOut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69678-3223-4B2D-99B8-BC865B4F6C39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996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C83F9-7FF1-4DFF-83BC-2E410F2994D3}" type="datetimeFigureOut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3710B-BD53-4F62-B8C7-EC83F3494EA5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0598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775C9C5-DC2D-444A-A45A-BA2DAD54C064}" type="datetime1">
              <a:rPr lang="nl-BE" smtClean="0"/>
              <a:t>7/11/2012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635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00EE7B3-EA6E-4696-B8E7-31408B5B160D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085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DDD181-F4C1-4D1E-BFF8-9E22F681190A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415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25946C3-DE2F-44AC-AAAB-8B02852A94C5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230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120AD8-9C28-4503-9C53-36E5EA1A3D51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138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EB836E4-B911-4765-AEE1-CD43BF7B1C58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278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3ED129A-9B9B-4E9C-A1EA-9D63C6386724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976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B05877A-C16D-4A78-B99C-61BF657679F8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462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F9390B-3551-4908-836A-D36860867046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93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AE96A9-8AA9-4904-8C6E-20C331AEC039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498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FA89B4-EC59-4DD5-AF7F-204241D5ACEC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443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BFD4F44-947C-4C19-92E2-CEA4A525D048}" type="datetime1">
              <a:rPr lang="nl-BE" smtClean="0"/>
              <a:t>7/11/2012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211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98368" cy="2522711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216" y="4293096"/>
            <a:ext cx="2160240" cy="201622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29/10/2012</a:t>
            </a:r>
            <a:endParaRPr lang="nl-B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7C5C-1CA4-4C10-95CD-04C02C5D2F0E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dk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780928"/>
            <a:ext cx="8280920" cy="1296144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A3BB-5FA8-4AC7-BDB2-1B223AC98A06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C0D1-6B53-4495-AA75-753B5CE85ED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7EEF-DA5C-4516-BD1C-F1232AC92225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CD67-5A7C-4E66-BD02-FE135BE314A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D4C5-4CBA-4757-9341-ECBC6FBF442F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9687A-ABF6-4CF2-BD3F-B4F741F4F1A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9107-8E5E-46DE-944C-3CE8D8330B8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67969" y="6376243"/>
            <a:ext cx="100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l-BE" dirty="0" smtClean="0"/>
              <a:t>SAM 2012</a:t>
            </a:r>
            <a:endParaRPr lang="nl-BE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714" y="6356350"/>
            <a:ext cx="100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29/10/2012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C24A-6FED-4DCD-8954-F79073C3CA56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62ED-DB51-4124-AA86-275C9AB4C53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5A90-AA18-4E9B-A9F5-C96372219048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C4BD-D570-4AA5-8024-B530BBC7079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A117-50C8-46F5-A323-81B78CAABE4F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CAF0-1EC7-4EFB-B17B-01441FD110F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29/10/2012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F84D-2CFF-4778-84CD-34061DB9EEFB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29/10/2012</a:t>
            </a:r>
            <a:endParaRPr lang="nl-BE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2476-1F92-456F-81C2-A3A2C25B925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E0E7-D16A-4DC8-9F1C-E7053A66E156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3F5-23D5-433D-B56B-56C5F0784A2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3019-F2CD-4866-AB49-F571ED3D75FB}" type="datetime1">
              <a:rPr lang="nl-BE"/>
              <a:pPr>
                <a:defRPr/>
              </a:pPr>
              <a:t>7/11/2012</a:t>
            </a:fld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4173-5C4D-4F7E-A76D-1F2040CC756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29, 2012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SAM 2012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9802B-CE52-4909-A220-2846504C627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4534272" cy="2522711"/>
          </a:xfrm>
        </p:spPr>
        <p:txBody>
          <a:bodyPr/>
          <a:lstStyle/>
          <a:p>
            <a:r>
              <a:rPr lang="en-US" sz="3200" dirty="0"/>
              <a:t>Qualitative Assessment of Contemporary Media </a:t>
            </a:r>
            <a:r>
              <a:rPr lang="en-US" sz="3200" dirty="0" smtClean="0"/>
              <a:t>Sharing Practices </a:t>
            </a:r>
            <a:r>
              <a:rPr lang="en-US" sz="3200" dirty="0"/>
              <a:t>and Their Relationship to the </a:t>
            </a:r>
            <a:r>
              <a:rPr lang="en-US" sz="3200" dirty="0" err="1"/>
              <a:t>sMS</a:t>
            </a:r>
            <a:r>
              <a:rPr lang="en-US" sz="3200" dirty="0"/>
              <a:t> Platform</a:t>
            </a:r>
            <a:endParaRPr lang="nl-BE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4392488" cy="273630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Maarten </a:t>
            </a:r>
            <a:r>
              <a:rPr lang="en-US" sz="2000" dirty="0" err="1" smtClean="0">
                <a:solidFill>
                  <a:schemeClr val="accent2"/>
                </a:solidFill>
              </a:rPr>
              <a:t>Wijnants</a:t>
            </a:r>
            <a:r>
              <a:rPr lang="en-US" sz="2000" dirty="0" smtClean="0">
                <a:solidFill>
                  <a:schemeClr val="accent2"/>
                </a:solidFill>
              </a:rPr>
              <a:t> - </a:t>
            </a:r>
            <a:r>
              <a:rPr lang="en-US" sz="2000" dirty="0" err="1" smtClean="0">
                <a:solidFill>
                  <a:schemeClr val="accent2"/>
                </a:solidFill>
              </a:rPr>
              <a:t>Wim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Lamotte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nl-BE" sz="1600" dirty="0">
                <a:solidFill>
                  <a:schemeClr val="accent2"/>
                </a:solidFill>
              </a:rPr>
              <a:t>Hasselt University – </a:t>
            </a:r>
            <a:r>
              <a:rPr lang="nl-BE" sz="1600" dirty="0" err="1">
                <a:solidFill>
                  <a:schemeClr val="accent2"/>
                </a:solidFill>
              </a:rPr>
              <a:t>tUL</a:t>
            </a:r>
            <a:r>
              <a:rPr lang="nl-BE" sz="1600" dirty="0">
                <a:solidFill>
                  <a:schemeClr val="accent2"/>
                </a:solidFill>
              </a:rPr>
              <a:t> – </a:t>
            </a:r>
            <a:r>
              <a:rPr lang="nl-BE" sz="1600" dirty="0" err="1" smtClean="0">
                <a:solidFill>
                  <a:schemeClr val="accent2"/>
                </a:solidFill>
              </a:rPr>
              <a:t>iMinds</a:t>
            </a:r>
            <a:endParaRPr lang="nl-BE" sz="1600" dirty="0">
              <a:solidFill>
                <a:schemeClr val="accent2"/>
              </a:solidFill>
            </a:endParaRPr>
          </a:p>
          <a:p>
            <a:r>
              <a:rPr lang="nl-BE" sz="1600" dirty="0">
                <a:solidFill>
                  <a:schemeClr val="accent2"/>
                </a:solidFill>
              </a:rPr>
              <a:t>Expertise Centre </a:t>
            </a:r>
            <a:r>
              <a:rPr lang="nl-BE" sz="1600" dirty="0" err="1">
                <a:solidFill>
                  <a:schemeClr val="accent2"/>
                </a:solidFill>
              </a:rPr>
              <a:t>for</a:t>
            </a:r>
            <a:r>
              <a:rPr lang="nl-BE" sz="1600" dirty="0">
                <a:solidFill>
                  <a:schemeClr val="accent2"/>
                </a:solidFill>
              </a:rPr>
              <a:t> Digital Media</a:t>
            </a:r>
          </a:p>
          <a:p>
            <a:r>
              <a:rPr lang="nl-BE" sz="1600" dirty="0">
                <a:solidFill>
                  <a:schemeClr val="accent2"/>
                </a:solidFill>
              </a:rPr>
              <a:t>Wetenschapspark 2, 3590 Diepenbeek, Belgium</a:t>
            </a:r>
          </a:p>
          <a:p>
            <a:r>
              <a:rPr lang="nl-BE" sz="1600" dirty="0" smtClean="0">
                <a:solidFill>
                  <a:schemeClr val="accent2"/>
                </a:solidFill>
              </a:rPr>
              <a:t>firstname.lastname@uhasselt.be</a:t>
            </a:r>
          </a:p>
          <a:p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nl-BE" sz="2000" dirty="0">
                <a:solidFill>
                  <a:schemeClr val="accent2"/>
                </a:solidFill>
              </a:rPr>
              <a:t>Jonas De </a:t>
            </a:r>
            <a:r>
              <a:rPr lang="nl-BE" sz="2000" dirty="0" err="1">
                <a:solidFill>
                  <a:schemeClr val="accent2"/>
                </a:solidFill>
              </a:rPr>
              <a:t>Meulenaere</a:t>
            </a:r>
            <a:r>
              <a:rPr lang="nl-BE" sz="2000" dirty="0">
                <a:solidFill>
                  <a:schemeClr val="accent2"/>
                </a:solidFill>
              </a:rPr>
              <a:t> </a:t>
            </a:r>
            <a:r>
              <a:rPr lang="nl-BE" sz="2000" dirty="0" smtClean="0">
                <a:solidFill>
                  <a:schemeClr val="accent2"/>
                </a:solidFill>
              </a:rPr>
              <a:t>– </a:t>
            </a:r>
          </a:p>
          <a:p>
            <a:r>
              <a:rPr lang="nl-BE" sz="2000" dirty="0" smtClean="0">
                <a:solidFill>
                  <a:schemeClr val="accent2"/>
                </a:solidFill>
              </a:rPr>
              <a:t>Wendy Van den Broeck</a:t>
            </a:r>
          </a:p>
          <a:p>
            <a:r>
              <a:rPr lang="nl-BE" sz="1600" smtClean="0">
                <a:solidFill>
                  <a:schemeClr val="accent2"/>
                </a:solidFill>
              </a:rPr>
              <a:t>iMinds-SMIT </a:t>
            </a:r>
            <a:r>
              <a:rPr lang="nl-BE" sz="1600" dirty="0">
                <a:solidFill>
                  <a:schemeClr val="accent2"/>
                </a:solidFill>
              </a:rPr>
              <a:t>– Vrije Universiteit Brussel</a:t>
            </a:r>
          </a:p>
          <a:p>
            <a:r>
              <a:rPr lang="nl-BE" sz="1600" dirty="0">
                <a:solidFill>
                  <a:schemeClr val="accent2"/>
                </a:solidFill>
              </a:rPr>
              <a:t>Pleinlaan 9, 1050 Brussels, Belgium</a:t>
            </a:r>
          </a:p>
          <a:p>
            <a:r>
              <a:rPr lang="nl-BE" sz="1600" dirty="0" err="1">
                <a:solidFill>
                  <a:schemeClr val="accent2"/>
                </a:solidFill>
              </a:rPr>
              <a:t>jdemeule,wvdbroec@vub.ac.be</a:t>
            </a:r>
            <a:endParaRPr lang="nl-BE" sz="1600" dirty="0">
              <a:solidFill>
                <a:schemeClr val="accent2"/>
              </a:solidFill>
            </a:endParaRPr>
          </a:p>
        </p:txBody>
      </p:sp>
      <p:sp>
        <p:nvSpPr>
          <p:cNvPr id="16387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dirty="0" smtClean="0"/>
              <a:t>29/10/2012</a:t>
            </a:r>
            <a:endParaRPr lang="nl-BE" dirty="0"/>
          </a:p>
        </p:txBody>
      </p:sp>
      <p:sp>
        <p:nvSpPr>
          <p:cNvPr id="16388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F82B0-671F-4B0E-8076-8EBC277EE8AE}" type="slidenum">
              <a:rPr lang="nl-BE" smtClean="0"/>
              <a:pPr/>
              <a:t>1</a:t>
            </a:fld>
            <a:endParaRPr lang="nl-BE"/>
          </a:p>
        </p:txBody>
      </p:sp>
      <p:pic>
        <p:nvPicPr>
          <p:cNvPr id="1026" name="Picture 2" descr="D:\WORK\Publicaties\WSSAM2012\presentation\logo-UHasselt_ED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69" y="2327035"/>
            <a:ext cx="2540570" cy="16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Publicaties\WSSAM2012\presentation\smi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3" y="4077072"/>
            <a:ext cx="25909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WORK\Publicaties\WSSAM2012\presentation\VUB_logo_compa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3" y="4797152"/>
            <a:ext cx="2541781" cy="8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Focus Group Research</a:t>
            </a:r>
            <a:br>
              <a:rPr lang="en-US" dirty="0"/>
            </a:br>
            <a:r>
              <a:rPr lang="en-US" sz="2400" dirty="0" smtClean="0">
                <a:solidFill>
                  <a:schemeClr val="accent4"/>
                </a:solidFill>
              </a:rPr>
              <a:t>Findings related to the affordances of </a:t>
            </a:r>
            <a:r>
              <a:rPr lang="en-US" sz="2400" dirty="0">
                <a:solidFill>
                  <a:schemeClr val="accent4"/>
                </a:solidFill>
              </a:rPr>
              <a:t>the </a:t>
            </a:r>
            <a:r>
              <a:rPr lang="en-US" sz="2400" dirty="0" err="1">
                <a:solidFill>
                  <a:schemeClr val="accent4"/>
                </a:solidFill>
              </a:rPr>
              <a:t>sMS</a:t>
            </a:r>
            <a:r>
              <a:rPr lang="en-US" sz="2400" dirty="0">
                <a:solidFill>
                  <a:schemeClr val="accent4"/>
                </a:solidFill>
              </a:rPr>
              <a:t>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Participant selection:</a:t>
            </a:r>
            <a:r>
              <a:rPr lang="en-US" dirty="0"/>
              <a:t> </a:t>
            </a:r>
            <a:r>
              <a:rPr lang="en-US" dirty="0" smtClean="0"/>
              <a:t>Respondents </a:t>
            </a:r>
            <a:r>
              <a:rPr lang="en-US" dirty="0"/>
              <a:t>nearly </a:t>
            </a:r>
            <a:r>
              <a:rPr lang="en-US" dirty="0" smtClean="0"/>
              <a:t>exclusively </a:t>
            </a:r>
            <a:r>
              <a:rPr lang="en-US" dirty="0"/>
              <a:t>envisaged themselves </a:t>
            </a:r>
            <a:r>
              <a:rPr lang="en-US" dirty="0" smtClean="0"/>
              <a:t>using </a:t>
            </a:r>
            <a:r>
              <a:rPr lang="en-US" dirty="0" err="1" smtClean="0"/>
              <a:t>sMS</a:t>
            </a:r>
            <a:r>
              <a:rPr lang="en-US" dirty="0" smtClean="0"/>
              <a:t> with </a:t>
            </a:r>
            <a:r>
              <a:rPr lang="en-US" dirty="0"/>
              <a:t>people </a:t>
            </a:r>
            <a:r>
              <a:rPr lang="en-US" dirty="0" smtClean="0"/>
              <a:t>with direct </a:t>
            </a:r>
            <a:r>
              <a:rPr lang="en-US" dirty="0"/>
              <a:t>interest in the shared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Geographically </a:t>
            </a:r>
            <a:r>
              <a:rPr lang="en-US" dirty="0"/>
              <a:t>dislocated family </a:t>
            </a:r>
            <a:r>
              <a:rPr lang="en-US" dirty="0" smtClean="0"/>
              <a:t>members or close friends most valuable session participants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Content compatibility:</a:t>
            </a:r>
            <a:r>
              <a:rPr lang="en-US" dirty="0" smtClean="0"/>
              <a:t> </a:t>
            </a:r>
            <a:r>
              <a:rPr lang="en-US" dirty="0"/>
              <a:t>Content </a:t>
            </a:r>
            <a:r>
              <a:rPr lang="en-US" dirty="0" smtClean="0"/>
              <a:t>that demands </a:t>
            </a:r>
            <a:r>
              <a:rPr lang="en-US" dirty="0"/>
              <a:t>further </a:t>
            </a:r>
            <a:r>
              <a:rPr lang="en-US" dirty="0" smtClean="0"/>
              <a:t>discussion/elaboration most </a:t>
            </a:r>
            <a:r>
              <a:rPr lang="en-US" dirty="0" err="1" smtClean="0"/>
              <a:t>sMS</a:t>
            </a:r>
            <a:r>
              <a:rPr lang="en-US" dirty="0" smtClean="0"/>
              <a:t>-suitable</a:t>
            </a:r>
          </a:p>
          <a:p>
            <a:pPr lvl="1"/>
            <a:r>
              <a:rPr lang="en-US" dirty="0" smtClean="0"/>
              <a:t>E.g., so-called “Kodak Culture” content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Content privacy:</a:t>
            </a:r>
            <a:r>
              <a:rPr lang="en-US" dirty="0" smtClean="0"/>
              <a:t> Users appreciated the level of </a:t>
            </a:r>
            <a:r>
              <a:rPr lang="en-US" dirty="0"/>
              <a:t>(session-based) </a:t>
            </a:r>
            <a:r>
              <a:rPr lang="en-US" dirty="0" smtClean="0"/>
              <a:t>control the </a:t>
            </a:r>
            <a:r>
              <a:rPr lang="en-US" dirty="0" err="1" smtClean="0"/>
              <a:t>sMS</a:t>
            </a:r>
            <a:r>
              <a:rPr lang="en-US" dirty="0" smtClean="0"/>
              <a:t> service offers</a:t>
            </a:r>
          </a:p>
          <a:p>
            <a:pPr lvl="1"/>
            <a:r>
              <a:rPr lang="en-US" dirty="0" smtClean="0"/>
              <a:t>Precisely </a:t>
            </a:r>
            <a:r>
              <a:rPr lang="en-US" dirty="0"/>
              <a:t>decide with whom </a:t>
            </a:r>
            <a:r>
              <a:rPr lang="en-US" dirty="0" smtClean="0"/>
              <a:t>(private) content </a:t>
            </a:r>
            <a:r>
              <a:rPr lang="en-US" dirty="0"/>
              <a:t>is </a:t>
            </a:r>
            <a:r>
              <a:rPr lang="en-US" dirty="0" smtClean="0"/>
              <a:t>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02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Focus Group Research</a:t>
            </a:r>
            <a:br>
              <a:rPr lang="en-US" dirty="0"/>
            </a:br>
            <a:r>
              <a:rPr lang="en-US" sz="2400" dirty="0">
                <a:solidFill>
                  <a:schemeClr val="accent4"/>
                </a:solidFill>
              </a:rPr>
              <a:t>Findings related to the affordances of the </a:t>
            </a:r>
            <a:r>
              <a:rPr lang="en-US" sz="2400" dirty="0" err="1">
                <a:solidFill>
                  <a:schemeClr val="accent4"/>
                </a:solidFill>
              </a:rPr>
              <a:t>sMS</a:t>
            </a:r>
            <a:r>
              <a:rPr lang="en-US" sz="2400" dirty="0">
                <a:solidFill>
                  <a:schemeClr val="accent4"/>
                </a:solidFill>
              </a:rPr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Session initiation motivations: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/>
              <a:t>sMS</a:t>
            </a:r>
            <a:r>
              <a:rPr lang="en-US" dirty="0"/>
              <a:t> session will either be set up because of the content itself (motivational sharing) or will emerge from a particular situation (contextual sharing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Former is appointment-driven, latter regards </a:t>
            </a:r>
            <a:r>
              <a:rPr lang="en-US" dirty="0" err="1"/>
              <a:t>sMS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extension of </a:t>
            </a:r>
            <a:r>
              <a:rPr lang="en-US" dirty="0" smtClean="0"/>
              <a:t>on-line voice </a:t>
            </a:r>
            <a:r>
              <a:rPr lang="en-US" dirty="0"/>
              <a:t>or </a:t>
            </a:r>
            <a:r>
              <a:rPr lang="en-US" dirty="0" smtClean="0"/>
              <a:t>text </a:t>
            </a:r>
            <a:r>
              <a:rPr lang="en-US" dirty="0"/>
              <a:t>chat </a:t>
            </a:r>
            <a:r>
              <a:rPr lang="en-US" dirty="0" smtClean="0"/>
              <a:t>practices</a:t>
            </a:r>
          </a:p>
          <a:p>
            <a:pPr lvl="2"/>
            <a:r>
              <a:rPr lang="en-US" dirty="0" smtClean="0"/>
              <a:t>Adequate </a:t>
            </a:r>
            <a:r>
              <a:rPr lang="en-US" dirty="0"/>
              <a:t>means to schedule </a:t>
            </a:r>
            <a:r>
              <a:rPr lang="en-US" dirty="0" err="1"/>
              <a:t>sMS</a:t>
            </a:r>
            <a:r>
              <a:rPr lang="en-US" dirty="0"/>
              <a:t> sessions </a:t>
            </a:r>
            <a:r>
              <a:rPr lang="en-US" dirty="0" smtClean="0"/>
              <a:t>is </a:t>
            </a:r>
            <a:r>
              <a:rPr lang="en-US" dirty="0"/>
              <a:t>highly advisable and is a good example of </a:t>
            </a:r>
            <a:r>
              <a:rPr lang="en-US" dirty="0" smtClean="0"/>
              <a:t>an identified hiatus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Complementarity:</a:t>
            </a:r>
            <a:r>
              <a:rPr lang="en-US" dirty="0" smtClean="0"/>
              <a:t> </a:t>
            </a:r>
            <a:r>
              <a:rPr lang="en-US" dirty="0" err="1" smtClean="0"/>
              <a:t>sMS</a:t>
            </a:r>
            <a:r>
              <a:rPr lang="en-US" dirty="0" smtClean="0"/>
              <a:t> is largely supplementary </a:t>
            </a:r>
            <a:r>
              <a:rPr lang="en-US" dirty="0"/>
              <a:t>to </a:t>
            </a:r>
            <a:r>
              <a:rPr lang="en-US" dirty="0" smtClean="0"/>
              <a:t>existing </a:t>
            </a:r>
            <a:r>
              <a:rPr lang="en-US" dirty="0"/>
              <a:t>media sharing practices and currently employed digital content dissemination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Primarily </a:t>
            </a:r>
            <a:r>
              <a:rPr lang="en-US" dirty="0"/>
              <a:t>due to </a:t>
            </a:r>
            <a:r>
              <a:rPr lang="en-US" dirty="0" err="1" smtClean="0"/>
              <a:t>sMS’s</a:t>
            </a:r>
            <a:r>
              <a:rPr lang="en-US" dirty="0" smtClean="0"/>
              <a:t> </a:t>
            </a:r>
            <a:r>
              <a:rPr lang="en-US" dirty="0"/>
              <a:t>synchronous </a:t>
            </a:r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18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785395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sers recognize the need </a:t>
            </a:r>
            <a:r>
              <a:rPr lang="en-US" dirty="0"/>
              <a:t>for an </a:t>
            </a:r>
            <a:r>
              <a:rPr lang="en-US" dirty="0" err="1"/>
              <a:t>sMS</a:t>
            </a:r>
            <a:r>
              <a:rPr lang="en-US" dirty="0"/>
              <a:t>-like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sharing of media content </a:t>
            </a:r>
            <a:r>
              <a:rPr lang="en-US" dirty="0" smtClean="0"/>
              <a:t>was recognized to </a:t>
            </a:r>
            <a:r>
              <a:rPr lang="en-US" dirty="0"/>
              <a:t>be </a:t>
            </a:r>
            <a:r>
              <a:rPr lang="en-US" dirty="0" err="1" smtClean="0"/>
              <a:t>sMS</a:t>
            </a:r>
            <a:r>
              <a:rPr lang="en-US" dirty="0" smtClean="0"/>
              <a:t>’ </a:t>
            </a:r>
            <a:r>
              <a:rPr lang="en-US" dirty="0"/>
              <a:t>fundamental quality </a:t>
            </a:r>
            <a:endParaRPr lang="en-US" dirty="0" smtClean="0"/>
          </a:p>
          <a:p>
            <a:pPr lvl="1"/>
            <a:r>
              <a:rPr lang="en-US" dirty="0" smtClean="0"/>
              <a:t>Clearly </a:t>
            </a:r>
            <a:r>
              <a:rPr lang="en-US" dirty="0"/>
              <a:t>distinguishes </a:t>
            </a:r>
            <a:r>
              <a:rPr lang="en-US" dirty="0" err="1" smtClean="0"/>
              <a:t>sMS</a:t>
            </a:r>
            <a:r>
              <a:rPr lang="en-US" dirty="0" smtClean="0"/>
              <a:t> </a:t>
            </a:r>
            <a:r>
              <a:rPr lang="en-US" dirty="0"/>
              <a:t>from currently used digital media sharing </a:t>
            </a:r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Downside: It is expected to raise </a:t>
            </a:r>
            <a:r>
              <a:rPr lang="en-US" dirty="0"/>
              <a:t>restrictions in terms of </a:t>
            </a:r>
            <a:r>
              <a:rPr lang="en-US" dirty="0" smtClean="0"/>
              <a:t>the profile </a:t>
            </a:r>
            <a:r>
              <a:rPr lang="en-US" dirty="0"/>
              <a:t>of appropriate </a:t>
            </a:r>
            <a:r>
              <a:rPr lang="en-US" dirty="0" err="1"/>
              <a:t>sMS</a:t>
            </a:r>
            <a:r>
              <a:rPr lang="en-US" dirty="0"/>
              <a:t> session participants and the types of content that are </a:t>
            </a:r>
            <a:r>
              <a:rPr lang="en-US" dirty="0" smtClean="0"/>
              <a:t>esteemed share-worthy</a:t>
            </a:r>
          </a:p>
          <a:p>
            <a:r>
              <a:rPr lang="en-US" dirty="0" err="1"/>
              <a:t>sMS</a:t>
            </a:r>
            <a:r>
              <a:rPr lang="en-US" dirty="0"/>
              <a:t> application is </a:t>
            </a:r>
            <a:r>
              <a:rPr lang="en-US" dirty="0" smtClean="0"/>
              <a:t>deemed largely </a:t>
            </a:r>
            <a:r>
              <a:rPr lang="en-US" dirty="0"/>
              <a:t>compatible with or supplementary to </a:t>
            </a:r>
            <a:r>
              <a:rPr lang="en-US" dirty="0" smtClean="0"/>
              <a:t>users’ </a:t>
            </a:r>
            <a:r>
              <a:rPr lang="en-US" dirty="0"/>
              <a:t>current habits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subjects </a:t>
            </a:r>
            <a:r>
              <a:rPr lang="en-US" dirty="0" smtClean="0"/>
              <a:t>would </a:t>
            </a:r>
            <a:r>
              <a:rPr lang="en-US" dirty="0"/>
              <a:t>consider utilizing </a:t>
            </a:r>
            <a:r>
              <a:rPr lang="en-US" dirty="0" smtClean="0"/>
              <a:t>it in </a:t>
            </a:r>
            <a:r>
              <a:rPr lang="en-US" dirty="0"/>
              <a:t>certain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55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800" b="1" dirty="0" smtClean="0"/>
              <a:t>Questions?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6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synchronous </a:t>
            </a:r>
            <a:r>
              <a:rPr lang="en-US" dirty="0" err="1" smtClean="0"/>
              <a:t>MediaSharing</a:t>
            </a:r>
            <a:r>
              <a:rPr lang="en-US" dirty="0" smtClean="0"/>
              <a:t> (</a:t>
            </a:r>
            <a:r>
              <a:rPr lang="en-US" dirty="0" err="1" smtClean="0"/>
              <a:t>sMS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Qualitative Focus Group Research</a:t>
            </a:r>
          </a:p>
          <a:p>
            <a:pPr lvl="1"/>
            <a:r>
              <a:rPr lang="en-US" dirty="0" smtClean="0"/>
              <a:t>Participant Demography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Observations and Findings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89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en-US" dirty="0" smtClean="0"/>
              <a:t>As a social </a:t>
            </a:r>
            <a:r>
              <a:rPr lang="en-US" dirty="0"/>
              <a:t>species, humans </a:t>
            </a:r>
            <a:r>
              <a:rPr lang="en-US" dirty="0" smtClean="0"/>
              <a:t>desire </a:t>
            </a:r>
            <a:r>
              <a:rPr lang="en-US" dirty="0"/>
              <a:t>to </a:t>
            </a:r>
            <a:r>
              <a:rPr lang="en-US" dirty="0" smtClean="0"/>
              <a:t>share content and </a:t>
            </a:r>
            <a:r>
              <a:rPr lang="en-US" dirty="0"/>
              <a:t>to consume </a:t>
            </a:r>
            <a:r>
              <a:rPr lang="en-US" dirty="0" smtClean="0"/>
              <a:t>it as </a:t>
            </a:r>
            <a:r>
              <a:rPr lang="en-US" dirty="0"/>
              <a:t>part of a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Traditionally requires physical co-location</a:t>
            </a:r>
          </a:p>
          <a:p>
            <a:r>
              <a:rPr lang="en-US" dirty="0"/>
              <a:t>A myriad of practical issues might however prevent </a:t>
            </a:r>
            <a:r>
              <a:rPr lang="en-US" dirty="0" smtClean="0"/>
              <a:t>people from </a:t>
            </a:r>
            <a:r>
              <a:rPr lang="en-US" dirty="0"/>
              <a:t>physically </a:t>
            </a:r>
            <a:r>
              <a:rPr lang="en-US" dirty="0" smtClean="0"/>
              <a:t>congregating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synchronous </a:t>
            </a:r>
            <a:r>
              <a:rPr lang="en-US" dirty="0" err="1" smtClean="0">
                <a:solidFill>
                  <a:schemeClr val="accent1"/>
                </a:solidFill>
              </a:rPr>
              <a:t>MediaSharing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sMS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Internet-based solution that realizes real-time synchronization of pictures and video clips across geographically dispersed locations</a:t>
            </a:r>
          </a:p>
          <a:p>
            <a:pPr lvl="1"/>
            <a:r>
              <a:rPr lang="en-US" dirty="0" smtClean="0"/>
              <a:t>Participants view the same </a:t>
            </a:r>
            <a:r>
              <a:rPr lang="en-US" dirty="0"/>
              <a:t>content at (approximately) </a:t>
            </a:r>
            <a:r>
              <a:rPr lang="en-US" dirty="0" smtClean="0"/>
              <a:t>same time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Emulates physical and social co-location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15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</a:t>
            </a:r>
            <a:r>
              <a:rPr lang="en-US" dirty="0" err="1" smtClean="0"/>
              <a:t>MediaSharing</a:t>
            </a:r>
            <a:r>
              <a:rPr lang="en-US" dirty="0" smtClean="0"/>
              <a:t> (</a:t>
            </a:r>
            <a:r>
              <a:rPr lang="en-US" dirty="0" err="1" smtClean="0"/>
              <a:t>sMS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4"/>
                </a:solidFill>
              </a:rPr>
              <a:t>Implementation and Features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Implementation-wise </a:t>
            </a:r>
            <a:r>
              <a:rPr lang="en-US" dirty="0" smtClean="0"/>
              <a:t>exclusive reliance </a:t>
            </a:r>
            <a:r>
              <a:rPr lang="en-US" dirty="0"/>
              <a:t>on open, standardized web </a:t>
            </a:r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E.g., JavaScript, PHP, AJAX, Media RSS</a:t>
            </a:r>
          </a:p>
          <a:p>
            <a:pPr lvl="1"/>
            <a:r>
              <a:rPr lang="en-US" dirty="0" smtClean="0"/>
              <a:t>Maximizes market </a:t>
            </a:r>
            <a:r>
              <a:rPr lang="en-US" dirty="0"/>
              <a:t>penetration and adoption </a:t>
            </a:r>
            <a:r>
              <a:rPr lang="en-US" dirty="0" smtClean="0"/>
              <a:t>potential</a:t>
            </a:r>
          </a:p>
          <a:p>
            <a:pPr lvl="1"/>
            <a:r>
              <a:rPr lang="en-US" dirty="0" smtClean="0"/>
              <a:t>Unlocks cross-platform </a:t>
            </a:r>
            <a:r>
              <a:rPr lang="en-US" dirty="0"/>
              <a:t>media sharing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Enables </a:t>
            </a:r>
            <a:r>
              <a:rPr lang="en-US" dirty="0"/>
              <a:t>integration in arbitrary digital environments and </a:t>
            </a:r>
            <a:r>
              <a:rPr lang="en-US" dirty="0" smtClean="0"/>
              <a:t>software as long as HTML browsing is supported</a:t>
            </a:r>
          </a:p>
          <a:p>
            <a:pPr lvl="2"/>
            <a:r>
              <a:rPr lang="en-US" dirty="0" smtClean="0"/>
              <a:t>Seamless </a:t>
            </a:r>
            <a:r>
              <a:rPr lang="en-US" dirty="0"/>
              <a:t>content </a:t>
            </a:r>
            <a:r>
              <a:rPr lang="en-US" dirty="0" smtClean="0"/>
              <a:t>sync across physical and </a:t>
            </a:r>
            <a:r>
              <a:rPr lang="en-US" dirty="0"/>
              <a:t>virtual </a:t>
            </a:r>
            <a:r>
              <a:rPr lang="en-US" dirty="0" smtClean="0"/>
              <a:t>spaces</a:t>
            </a:r>
          </a:p>
          <a:p>
            <a:r>
              <a:rPr lang="en-US" dirty="0" smtClean="0"/>
              <a:t>Socially-inspired </a:t>
            </a:r>
            <a:r>
              <a:rPr lang="en-US" dirty="0"/>
              <a:t>measures </a:t>
            </a:r>
            <a:r>
              <a:rPr lang="en-US" dirty="0" smtClean="0"/>
              <a:t>enhance the sense </a:t>
            </a:r>
            <a:r>
              <a:rPr lang="en-US" dirty="0"/>
              <a:t>of connectedness and presence for </a:t>
            </a:r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E.g., interfaces with Social Networking Sites (SNSs)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21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err="1"/>
              <a:t>MediaSharing</a:t>
            </a:r>
            <a:r>
              <a:rPr lang="en-US" dirty="0"/>
              <a:t> (</a:t>
            </a:r>
            <a:r>
              <a:rPr lang="en-US" dirty="0" err="1"/>
              <a:t>sMS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4"/>
                </a:solidFill>
              </a:rPr>
              <a:t>Cross-platform </a:t>
            </a:r>
            <a:r>
              <a:rPr lang="en-US" sz="2400" dirty="0">
                <a:solidFill>
                  <a:schemeClr val="accent4"/>
                </a:solidFill>
              </a:rPr>
              <a:t>picture sharing </a:t>
            </a:r>
            <a:r>
              <a:rPr lang="en-US" sz="2400" dirty="0" smtClean="0">
                <a:solidFill>
                  <a:schemeClr val="accent4"/>
                </a:solidFill>
              </a:rPr>
              <a:t>using diverse front-ends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4" y="1341438"/>
            <a:ext cx="7218792" cy="4784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07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21602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How does </a:t>
            </a:r>
            <a:r>
              <a:rPr lang="en-US" sz="4000" dirty="0" err="1" smtClean="0">
                <a:solidFill>
                  <a:schemeClr val="accent1"/>
                </a:solidFill>
              </a:rPr>
              <a:t>sMS</a:t>
            </a:r>
            <a:r>
              <a:rPr lang="en-US" sz="4000" dirty="0" smtClean="0">
                <a:solidFill>
                  <a:schemeClr val="accent1"/>
                </a:solidFill>
              </a:rPr>
              <a:t> platform fit in with the present-day </a:t>
            </a:r>
            <a:r>
              <a:rPr lang="en-US" sz="4000" dirty="0">
                <a:solidFill>
                  <a:schemeClr val="accent1"/>
                </a:solidFill>
              </a:rPr>
              <a:t>multimedia </a:t>
            </a:r>
            <a:r>
              <a:rPr lang="en-US" sz="4000" dirty="0" smtClean="0">
                <a:solidFill>
                  <a:schemeClr val="accent1"/>
                </a:solidFill>
              </a:rPr>
              <a:t>behaviors and habits of (non-professional) end-users?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64904"/>
            <a:ext cx="8229600" cy="334523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Two-fold qualitative </a:t>
            </a:r>
            <a:r>
              <a:rPr lang="en-US" dirty="0" smtClean="0"/>
              <a:t>assessment</a:t>
            </a:r>
          </a:p>
          <a:p>
            <a:r>
              <a:rPr lang="en-US" dirty="0" smtClean="0">
                <a:sym typeface="Wingdings" pitchFamily="2" charset="2"/>
              </a:rPr>
              <a:t>Exploratory </a:t>
            </a:r>
            <a:r>
              <a:rPr lang="en-US" dirty="0">
                <a:sym typeface="Wingdings" pitchFamily="2" charset="2"/>
              </a:rPr>
              <a:t>literature review and desk study of contemporary end-user practices </a:t>
            </a:r>
            <a:r>
              <a:rPr lang="en-US" dirty="0" smtClean="0">
                <a:sym typeface="Wingdings" pitchFamily="2" charset="2"/>
              </a:rPr>
              <a:t>concerning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Content </a:t>
            </a:r>
            <a:r>
              <a:rPr lang="en-US" sz="2400" dirty="0">
                <a:sym typeface="Wingdings" pitchFamily="2" charset="2"/>
              </a:rPr>
              <a:t>authoring, sharing and </a:t>
            </a:r>
            <a:r>
              <a:rPr lang="en-US" sz="2400" dirty="0" smtClean="0">
                <a:sym typeface="Wingdings" pitchFamily="2" charset="2"/>
              </a:rPr>
              <a:t>consumption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 </a:t>
            </a:r>
            <a:r>
              <a:rPr lang="en-US" dirty="0">
                <a:sym typeface="Wingdings" pitchFamily="2" charset="2"/>
              </a:rPr>
              <a:t>of digital social services like </a:t>
            </a:r>
            <a:r>
              <a:rPr lang="en-US" dirty="0" smtClean="0">
                <a:sym typeface="Wingdings" pitchFamily="2" charset="2"/>
              </a:rPr>
              <a:t>SNSs</a:t>
            </a:r>
          </a:p>
          <a:p>
            <a:r>
              <a:rPr lang="en-US" dirty="0" smtClean="0">
                <a:sym typeface="Wingdings" pitchFamily="2" charset="2"/>
              </a:rPr>
              <a:t>Focus </a:t>
            </a:r>
            <a:r>
              <a:rPr lang="en-US" dirty="0">
                <a:sym typeface="Wingdings" pitchFamily="2" charset="2"/>
              </a:rPr>
              <a:t>group research </a:t>
            </a:r>
            <a:r>
              <a:rPr lang="en-US" dirty="0" smtClean="0">
                <a:sym typeface="Wingdings" pitchFamily="2" charset="2"/>
              </a:rPr>
              <a:t>to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Representatively </a:t>
            </a:r>
            <a:r>
              <a:rPr lang="en-US" sz="2400" dirty="0">
                <a:sym typeface="Wingdings" pitchFamily="2" charset="2"/>
              </a:rPr>
              <a:t>verify desk research </a:t>
            </a:r>
            <a:r>
              <a:rPr lang="en-US" sz="2400" dirty="0" smtClean="0">
                <a:sym typeface="Wingdings" pitchFamily="2" charset="2"/>
              </a:rPr>
              <a:t>findings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Relate </a:t>
            </a:r>
            <a:r>
              <a:rPr lang="en-US" dirty="0">
                <a:sym typeface="Wingdings" pitchFamily="2" charset="2"/>
              </a:rPr>
              <a:t>these findings to the </a:t>
            </a:r>
            <a:r>
              <a:rPr lang="en-US" dirty="0" err="1">
                <a:sym typeface="Wingdings" pitchFamily="2" charset="2"/>
              </a:rPr>
              <a:t>sMS</a:t>
            </a:r>
            <a:r>
              <a:rPr lang="en-US" dirty="0">
                <a:sym typeface="Wingdings" pitchFamily="2" charset="2"/>
              </a:rPr>
              <a:t> 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1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Focus Group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r>
              <a:rPr lang="en-US" dirty="0"/>
              <a:t>A focus </a:t>
            </a:r>
            <a:r>
              <a:rPr lang="en-US" dirty="0" smtClean="0"/>
              <a:t>group (FG) </a:t>
            </a:r>
            <a:r>
              <a:rPr lang="en-US" dirty="0"/>
              <a:t>is </a:t>
            </a:r>
            <a:r>
              <a:rPr lang="en-US" dirty="0" smtClean="0"/>
              <a:t>a qualitative </a:t>
            </a:r>
            <a:r>
              <a:rPr lang="en-US" dirty="0"/>
              <a:t>research method </a:t>
            </a:r>
            <a:r>
              <a:rPr lang="en-US" dirty="0" smtClean="0"/>
              <a:t>where test </a:t>
            </a:r>
            <a:r>
              <a:rPr lang="en-US" dirty="0"/>
              <a:t>subjects are asked to discuss a particular topic in </a:t>
            </a:r>
            <a:r>
              <a:rPr lang="en-US" dirty="0" smtClean="0"/>
              <a:t>an interactive </a:t>
            </a:r>
            <a:r>
              <a:rPr lang="en-US" dirty="0"/>
              <a:t>group </a:t>
            </a:r>
            <a:r>
              <a:rPr lang="en-US" dirty="0" smtClean="0"/>
              <a:t>setting</a:t>
            </a:r>
          </a:p>
          <a:p>
            <a:r>
              <a:rPr lang="en-US" dirty="0" smtClean="0"/>
              <a:t>3 low-level objectives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whether and how </a:t>
            </a:r>
            <a:r>
              <a:rPr lang="en-US" dirty="0" err="1" smtClean="0"/>
              <a:t>sMS</a:t>
            </a:r>
            <a:r>
              <a:rPr lang="en-US" dirty="0" smtClean="0"/>
              <a:t> fits </a:t>
            </a:r>
            <a:r>
              <a:rPr lang="en-US" dirty="0"/>
              <a:t>in with prevailing media sharing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err="1" smtClean="0"/>
              <a:t>sMS</a:t>
            </a:r>
            <a:r>
              <a:rPr lang="en-US" dirty="0" smtClean="0"/>
              <a:t>-specific open research questions</a:t>
            </a:r>
          </a:p>
          <a:p>
            <a:pPr lvl="1"/>
            <a:r>
              <a:rPr lang="en-US" dirty="0" smtClean="0"/>
              <a:t>Identify functional </a:t>
            </a:r>
            <a:r>
              <a:rPr lang="en-US" dirty="0"/>
              <a:t>and social requirements that will </a:t>
            </a:r>
            <a:r>
              <a:rPr lang="en-US" dirty="0" smtClean="0"/>
              <a:t>be taken </a:t>
            </a:r>
            <a:r>
              <a:rPr lang="en-US" dirty="0"/>
              <a:t>into account in future revisions of the </a:t>
            </a:r>
            <a:r>
              <a:rPr lang="en-US" dirty="0" smtClean="0"/>
              <a:t>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712476-1F92-456F-81C2-A3A2C25B9253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00806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29/10/2012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4893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Focus Group </a:t>
            </a: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sz="2400" dirty="0">
                <a:solidFill>
                  <a:schemeClr val="accent4"/>
                </a:solidFill>
              </a:rPr>
              <a:t>Participant demography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/>
          <a:lstStyle/>
          <a:p>
            <a:r>
              <a:rPr lang="en-US" dirty="0"/>
              <a:t>Participant </a:t>
            </a:r>
            <a:r>
              <a:rPr lang="en-US" dirty="0" smtClean="0"/>
              <a:t>demography</a:t>
            </a:r>
          </a:p>
          <a:p>
            <a:pPr lvl="1"/>
            <a:r>
              <a:rPr lang="en-US" dirty="0"/>
              <a:t>23 test subjects (</a:t>
            </a:r>
            <a:r>
              <a:rPr lang="en-US" dirty="0" smtClean="0"/>
              <a:t>12 male</a:t>
            </a:r>
            <a:r>
              <a:rPr lang="en-US" dirty="0"/>
              <a:t>, 11 female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Evenly </a:t>
            </a:r>
            <a:r>
              <a:rPr lang="en-US" dirty="0"/>
              <a:t>divided over </a:t>
            </a:r>
            <a:r>
              <a:rPr lang="en-US" dirty="0" smtClean="0"/>
              <a:t>3 separately </a:t>
            </a:r>
            <a:r>
              <a:rPr lang="en-US" dirty="0"/>
              <a:t>organized </a:t>
            </a:r>
            <a:r>
              <a:rPr lang="en-US" dirty="0" smtClean="0"/>
              <a:t>FG sessions</a:t>
            </a:r>
          </a:p>
          <a:p>
            <a:pPr lvl="1"/>
            <a:r>
              <a:rPr lang="en-US" dirty="0" smtClean="0"/>
              <a:t>Average age </a:t>
            </a:r>
            <a:r>
              <a:rPr lang="en-US" dirty="0"/>
              <a:t>per focus group was 21.9, 28.9 and </a:t>
            </a:r>
            <a:r>
              <a:rPr lang="en-US" dirty="0" smtClean="0"/>
              <a:t>43.4</a:t>
            </a:r>
          </a:p>
          <a:p>
            <a:pPr lvl="1"/>
            <a:r>
              <a:rPr lang="en-US" dirty="0" smtClean="0"/>
              <a:t>Overall </a:t>
            </a:r>
            <a:r>
              <a:rPr lang="en-US" dirty="0"/>
              <a:t>average age of </a:t>
            </a:r>
            <a:r>
              <a:rPr lang="en-US" dirty="0" smtClean="0"/>
              <a:t>31.4</a:t>
            </a:r>
          </a:p>
          <a:p>
            <a:r>
              <a:rPr lang="en-US" dirty="0" smtClean="0"/>
              <a:t>Recruitment via purposeful sampling method on the basis of a number of criteria</a:t>
            </a:r>
          </a:p>
          <a:p>
            <a:pPr lvl="1"/>
            <a:r>
              <a:rPr lang="en-US" dirty="0" smtClean="0"/>
              <a:t>Heterogeneity among user profiles deliberately targeted</a:t>
            </a:r>
          </a:p>
          <a:p>
            <a:pPr lvl="2"/>
            <a:r>
              <a:rPr lang="en-US" dirty="0" smtClean="0"/>
              <a:t>Gain </a:t>
            </a:r>
            <a:r>
              <a:rPr lang="en-US" dirty="0"/>
              <a:t>insights in </a:t>
            </a:r>
            <a:r>
              <a:rPr lang="en-US" dirty="0" smtClean="0"/>
              <a:t>current </a:t>
            </a:r>
            <a:r>
              <a:rPr lang="en-US" dirty="0"/>
              <a:t>practices and expectations of </a:t>
            </a:r>
            <a:r>
              <a:rPr lang="en-US" dirty="0" smtClean="0"/>
              <a:t>wide </a:t>
            </a:r>
            <a:r>
              <a:rPr lang="en-US" dirty="0"/>
              <a:t>range </a:t>
            </a:r>
            <a:r>
              <a:rPr lang="en-US" dirty="0" smtClean="0"/>
              <a:t>of </a:t>
            </a:r>
            <a:r>
              <a:rPr lang="en-US" dirty="0"/>
              <a:t>(non-professional)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Contributes </a:t>
            </a:r>
            <a:r>
              <a:rPr lang="en-US" dirty="0"/>
              <a:t>to </a:t>
            </a:r>
            <a:r>
              <a:rPr lang="en-US" dirty="0" smtClean="0"/>
              <a:t>representativeness </a:t>
            </a:r>
            <a:r>
              <a:rPr lang="en-US" dirty="0"/>
              <a:t>of </a:t>
            </a:r>
            <a:r>
              <a:rPr lang="en-US" dirty="0" smtClean="0"/>
              <a:t>obtained </a:t>
            </a:r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79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Focus Group Research</a:t>
            </a:r>
            <a:br>
              <a:rPr lang="en-US" dirty="0"/>
            </a:br>
            <a:r>
              <a:rPr lang="en-US" sz="2400" dirty="0" smtClean="0">
                <a:solidFill>
                  <a:schemeClr val="accent4"/>
                </a:solidFill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en-US" dirty="0" smtClean="0"/>
              <a:t>Findings </a:t>
            </a:r>
            <a:r>
              <a:rPr lang="en-US" dirty="0"/>
              <a:t>from </a:t>
            </a:r>
            <a:r>
              <a:rPr lang="en-US" dirty="0" smtClean="0"/>
              <a:t>literature </a:t>
            </a:r>
            <a:r>
              <a:rPr lang="en-US" dirty="0"/>
              <a:t>study </a:t>
            </a:r>
            <a:r>
              <a:rPr lang="en-US" dirty="0" smtClean="0"/>
              <a:t>formed staring point to formulate the FG topic list</a:t>
            </a:r>
          </a:p>
          <a:p>
            <a:r>
              <a:rPr lang="en-US" dirty="0" smtClean="0"/>
              <a:t>Each focus group session </a:t>
            </a:r>
            <a:r>
              <a:rPr lang="en-US" dirty="0"/>
              <a:t>lasted 2 hours </a:t>
            </a:r>
            <a:r>
              <a:rPr lang="en-US" dirty="0" smtClean="0"/>
              <a:t>and conceptually </a:t>
            </a:r>
            <a:r>
              <a:rPr lang="en-US" dirty="0"/>
              <a:t>comprised 2 </a:t>
            </a:r>
            <a:r>
              <a:rPr lang="en-US" dirty="0" smtClean="0"/>
              <a:t>one-hour discussions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practices related to content </a:t>
            </a:r>
            <a:r>
              <a:rPr lang="en-US" dirty="0" smtClean="0"/>
              <a:t>authoring, </a:t>
            </a:r>
            <a:r>
              <a:rPr lang="en-US" dirty="0"/>
              <a:t>social media </a:t>
            </a:r>
            <a:r>
              <a:rPr lang="en-US" dirty="0" smtClean="0"/>
              <a:t>usage and multimedia content sharing</a:t>
            </a:r>
          </a:p>
          <a:p>
            <a:pPr lvl="1"/>
            <a:r>
              <a:rPr lang="en-US" dirty="0" err="1" smtClean="0"/>
              <a:t>sMS</a:t>
            </a:r>
            <a:r>
              <a:rPr lang="en-US" dirty="0" smtClean="0"/>
              <a:t>-specific topics with emphasis on test </a:t>
            </a:r>
            <a:r>
              <a:rPr lang="en-US" dirty="0"/>
              <a:t>subjects' opinions and </a:t>
            </a:r>
            <a:r>
              <a:rPr lang="en-US" dirty="0" smtClean="0"/>
              <a:t>expectations regarding </a:t>
            </a:r>
            <a:r>
              <a:rPr lang="en-US" dirty="0"/>
              <a:t>the utilization of the </a:t>
            </a:r>
            <a:r>
              <a:rPr lang="en-US" dirty="0" err="1"/>
              <a:t>sMS</a:t>
            </a:r>
            <a:r>
              <a:rPr lang="en-US" dirty="0"/>
              <a:t> framework and how </a:t>
            </a:r>
            <a:r>
              <a:rPr lang="en-US" dirty="0" smtClean="0"/>
              <a:t>this would </a:t>
            </a:r>
            <a:r>
              <a:rPr lang="en-US" dirty="0"/>
              <a:t>align with their present </a:t>
            </a:r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42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inds">
  <a:themeElements>
    <a:clrScheme name="IBBT_set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E20177"/>
      </a:accent1>
      <a:accent2>
        <a:srgbClr val="262626"/>
      </a:accent2>
      <a:accent3>
        <a:srgbClr val="3F3F3F"/>
      </a:accent3>
      <a:accent4>
        <a:srgbClr val="7F7F7F"/>
      </a:accent4>
      <a:accent5>
        <a:srgbClr val="A5A5A5"/>
      </a:accent5>
      <a:accent6>
        <a:srgbClr val="BFBFBF"/>
      </a:accent6>
      <a:hlink>
        <a:srgbClr val="000000"/>
      </a:hlink>
      <a:folHlink>
        <a:srgbClr val="FE55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iMinds</Template>
  <TotalTime>327</TotalTime>
  <Words>815</Words>
  <Application>Microsoft Office PowerPoint</Application>
  <PresentationFormat>On-screen Show (4:3)</PresentationFormat>
  <Paragraphs>127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iMinds</vt:lpstr>
      <vt:lpstr>Qualitative Assessment of Contemporary Media Sharing Practices and Their Relationship to the sMS Platform</vt:lpstr>
      <vt:lpstr>Outline</vt:lpstr>
      <vt:lpstr>Introduction</vt:lpstr>
      <vt:lpstr>synchronous MediaSharing (sMS) Implementation and Features</vt:lpstr>
      <vt:lpstr>synchronous MediaSharing (sMS) Cross-platform picture sharing using diverse front-ends</vt:lpstr>
      <vt:lpstr>How does sMS platform fit in with the present-day multimedia behaviors and habits of (non-professional) end-users?</vt:lpstr>
      <vt:lpstr>Qualitative Focus Group Research</vt:lpstr>
      <vt:lpstr>Qualitative Focus Group Research Participant demography</vt:lpstr>
      <vt:lpstr>Qualitative Focus Group Research Methodology</vt:lpstr>
      <vt:lpstr>Qualitative Focus Group Research Findings related to the affordances of the sMS service </vt:lpstr>
      <vt:lpstr>Qualitative Focus Group Research Findings related to the affordances of the sMS service</vt:lpstr>
      <vt:lpstr>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sam2012_mwijnants - Qualitative Assessment of Contemporary Media Sharing Practices and Their Relationship to the sMS Platform</dc:title>
  <dc:creator>Maarten Wijnants</dc:creator>
  <cp:lastModifiedBy>Maarten Wijnants</cp:lastModifiedBy>
  <cp:revision>85</cp:revision>
  <dcterms:created xsi:type="dcterms:W3CDTF">2012-10-19T11:13:26Z</dcterms:created>
  <dcterms:modified xsi:type="dcterms:W3CDTF">2012-11-07T16:27:55Z</dcterms:modified>
</cp:coreProperties>
</file>