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6"/>
  </p:notesMasterIdLst>
  <p:handoutMasterIdLst>
    <p:handoutMasterId r:id="rId37"/>
  </p:handoutMasterIdLst>
  <p:sldIdLst>
    <p:sldId id="256" r:id="rId2"/>
    <p:sldId id="259" r:id="rId3"/>
    <p:sldId id="260" r:id="rId4"/>
    <p:sldId id="262" r:id="rId5"/>
    <p:sldId id="265" r:id="rId6"/>
    <p:sldId id="334" r:id="rId7"/>
    <p:sldId id="264" r:id="rId8"/>
    <p:sldId id="267" r:id="rId9"/>
    <p:sldId id="335" r:id="rId10"/>
    <p:sldId id="270" r:id="rId11"/>
    <p:sldId id="269" r:id="rId12"/>
    <p:sldId id="272" r:id="rId13"/>
    <p:sldId id="273" r:id="rId14"/>
    <p:sldId id="336" r:id="rId15"/>
    <p:sldId id="275" r:id="rId16"/>
    <p:sldId id="279" r:id="rId17"/>
    <p:sldId id="337" r:id="rId18"/>
    <p:sldId id="277" r:id="rId19"/>
    <p:sldId id="283" r:id="rId20"/>
    <p:sldId id="284" r:id="rId21"/>
    <p:sldId id="280" r:id="rId22"/>
    <p:sldId id="287" r:id="rId23"/>
    <p:sldId id="289" r:id="rId24"/>
    <p:sldId id="291" r:id="rId25"/>
    <p:sldId id="292" r:id="rId26"/>
    <p:sldId id="338" r:id="rId27"/>
    <p:sldId id="329" r:id="rId28"/>
    <p:sldId id="331" r:id="rId29"/>
    <p:sldId id="332" r:id="rId30"/>
    <p:sldId id="333" r:id="rId31"/>
    <p:sldId id="339" r:id="rId32"/>
    <p:sldId id="311" r:id="rId33"/>
    <p:sldId id="312" r:id="rId34"/>
    <p:sldId id="340" r:id="rId35"/>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8187C"/>
    <a:srgbClr val="C81E73"/>
    <a:srgbClr val="CA7500"/>
    <a:srgbClr val="1D224B"/>
    <a:srgbClr val="00B050"/>
    <a:srgbClr val="00DA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84688" autoAdjust="0"/>
  </p:normalViewPr>
  <p:slideViewPr>
    <p:cSldViewPr>
      <p:cViewPr varScale="1">
        <p:scale>
          <a:sx n="75" d="100"/>
          <a:sy n="75" d="100"/>
        </p:scale>
        <p:origin x="-1860"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76" d="100"/>
          <a:sy n="76" d="100"/>
        </p:scale>
        <p:origin x="-3312" y="-102"/>
      </p:cViewPr>
      <p:guideLst>
        <p:guide orient="horz" pos="3127"/>
        <p:guide pos="214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39C60FDC-C0E1-4BF1-878A-3C6A555CC544}" srcId="{72607E13-7648-4534-BBF9-D0D893D0FC57}" destId="{F3CBF9C7-7AB5-4AFF-A62C-74165684766B}" srcOrd="1" destOrd="0" parTransId="{8C02774C-3AF3-4FE5-8F36-FAE6B00071FC}" sibTransId="{E8B520B6-59D5-49F7-AA22-AC3E6B24A83E}"/>
    <dgm:cxn modelId="{C17361AF-4C1D-4D36-AA91-D5CDAB95162A}" srcId="{CCCEC732-C4C4-4229-9FA0-A3BDFD65B3A7}" destId="{D5895202-4059-4D94-858C-F19E20A26957}" srcOrd="1" destOrd="0" parTransId="{9649CCF2-29DF-4DFB-AFE5-036E73AF5043}" sibTransId="{8C9D6AE7-0B13-47B7-BE22-67A225880D3E}"/>
    <dgm:cxn modelId="{8414AE80-CD97-40AB-8DDD-9CC60AB6A71B}" type="presOf" srcId="{72607E13-7648-4534-BBF9-D0D893D0FC57}" destId="{A1FC93B4-8BA1-4ACE-86AB-35698709F57A}" srcOrd="0" destOrd="0"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33CD52C1-54EA-4BC1-93AA-33E9538A0077}" srcId="{4993B3E5-8AB1-4104-A4B8-6A503F83F256}" destId="{F84997BB-E9ED-4903-A971-E29EA6A1C8CA}" srcOrd="1" destOrd="0" parTransId="{39AE8465-C4CC-4293-A233-464A6F02255D}" sibTransId="{EED6035F-DD4E-4E95-8D7E-F18CB4270ED9}"/>
    <dgm:cxn modelId="{8A345412-8EE5-4E90-A8EF-89194364CC68}" type="presOf" srcId="{65ABF296-02EB-426A-BBD6-7A166AD8FEBC}" destId="{58688B5F-7FF9-4A8C-9D78-C9897C25931D}" srcOrd="0" destOrd="1" presId="urn:microsoft.com/office/officeart/2005/8/layout/vList5"/>
    <dgm:cxn modelId="{32A8D0EF-83E5-4640-B78C-D69C117F6186}" srcId="{F3CBF9C7-7AB5-4AFF-A62C-74165684766B}" destId="{1B5CEBCA-588C-454E-A3F7-69319F1C42F2}" srcOrd="2" destOrd="0" parTransId="{6512B8AF-3513-46EF-AB18-C4949E442426}" sibTransId="{265E9D4E-75FA-4243-B643-60CAA20E7696}"/>
    <dgm:cxn modelId="{69480DC8-5E4F-4308-A30E-6F44F433CCB2}" srcId="{72607E13-7648-4534-BBF9-D0D893D0FC57}" destId="{CCCEC732-C4C4-4229-9FA0-A3BDFD65B3A7}" srcOrd="0" destOrd="0" parTransId="{57428B39-E10B-4E2B-99B6-DE09F8D8FF26}" sibTransId="{21C80A6A-6F8E-4C2A-9771-4EC91EA1178F}"/>
    <dgm:cxn modelId="{8083E1E6-8268-40FD-95AC-D88433799541}" type="presOf" srcId="{D5895202-4059-4D94-858C-F19E20A26957}" destId="{84EBE0F8-528B-4068-A152-78602A79DF26}" srcOrd="0" destOrd="1" presId="urn:microsoft.com/office/officeart/2005/8/layout/vList5"/>
    <dgm:cxn modelId="{46DA3CCB-B781-48B4-B1F5-CBBF88065395}" srcId="{F3CBF9C7-7AB5-4AFF-A62C-74165684766B}" destId="{CEBE90BE-534D-4200-9EE5-BCEB011800F8}" srcOrd="1" destOrd="0" parTransId="{5F11E899-0AB0-434D-97D5-0984B40EB814}" sibTransId="{EB940B87-D3DC-4AB2-ACC2-C2C39F99C6B6}"/>
    <dgm:cxn modelId="{471BF717-697C-4565-B1D0-FB56401EE432}" type="presOf" srcId="{CCCEC732-C4C4-4229-9FA0-A3BDFD65B3A7}" destId="{9646B9D4-70B9-48A5-9410-9C793A961674}" srcOrd="0" destOrd="0" presId="urn:microsoft.com/office/officeart/2005/8/layout/vList5"/>
    <dgm:cxn modelId="{B46BAB08-0D92-4761-8F22-1DC23E2F5143}" type="presOf" srcId="{25E16E6A-A069-4E88-9090-84CA99CEC5DF}" destId="{169408C9-3B20-4CB8-8D38-F750AA0AA3D4}" srcOrd="0" destOrd="3" presId="urn:microsoft.com/office/officeart/2005/8/layout/vList5"/>
    <dgm:cxn modelId="{4DBBCAC7-A315-4083-98AF-7D58C8B98398}" srcId="{4993B3E5-8AB1-4104-A4B8-6A503F83F256}" destId="{7F471F0B-0412-48AF-9FD1-163FF66A942A}" srcOrd="3" destOrd="0" parTransId="{2A55EDAA-C0E3-4B40-8575-B699D4CFF707}" sibTransId="{A470C3F4-7149-48BA-A004-973612282D57}"/>
    <dgm:cxn modelId="{354E0851-5B28-4F33-886C-78D0FA166D17}" srcId="{4993B3E5-8AB1-4104-A4B8-6A503F83F256}" destId="{1D0FC62F-FB1B-45D2-B9D4-AB8E8F335A9C}" srcOrd="2" destOrd="0" parTransId="{533B310C-18FC-4AA0-ABF6-CC16AA6BAF13}" sibTransId="{8AB70F7F-4EE0-4910-A515-A2B7A8B83120}"/>
    <dgm:cxn modelId="{B60E2025-6DC7-4AEE-90AD-0157EBA76D33}" srcId="{F5BA784F-F788-45A5-9D44-5C5AD797CA53}" destId="{65ABF296-02EB-426A-BBD6-7A166AD8FEBC}" srcOrd="1" destOrd="0" parTransId="{DCF08820-2374-40B2-9DFE-CF92129606D8}" sibTransId="{8D2D1F55-7D4B-422C-8BD6-DA23DFF4D804}"/>
    <dgm:cxn modelId="{24CBA480-3FAE-4BCC-A03D-5887641680AB}" srcId="{72607E13-7648-4534-BBF9-D0D893D0FC57}" destId="{1ED13CD1-0026-41BA-81DB-F50E31666786}" srcOrd="4" destOrd="0" parTransId="{7FE1E24B-920D-4148-98FF-E00C6B5B2253}" sibTransId="{FB029494-1388-4281-8474-9F750B7EEDC9}"/>
    <dgm:cxn modelId="{AD6CA73A-D5F6-423C-8EDC-781EA19D41CF}" type="presOf" srcId="{7F471F0B-0412-48AF-9FD1-163FF66A942A}" destId="{E5A8AF75-10F0-4B4F-BD69-40B2EA621F82}" srcOrd="0" destOrd="3" presId="urn:microsoft.com/office/officeart/2005/8/layout/vList5"/>
    <dgm:cxn modelId="{E5095A03-9DA8-4E3D-AAA9-1D666A32B279}" type="presOf" srcId="{1B5CEBCA-588C-454E-A3F7-69319F1C42F2}" destId="{169408C9-3B20-4CB8-8D38-F750AA0AA3D4}" srcOrd="0" destOrd="2" presId="urn:microsoft.com/office/officeart/2005/8/layout/vList5"/>
    <dgm:cxn modelId="{A54E53D7-E072-467F-AC15-6D77936D487F}" type="presOf" srcId="{F3CBF9C7-7AB5-4AFF-A62C-74165684766B}" destId="{0EC85DBB-4F92-4C6E-BF2E-A84093187562}" srcOrd="0" destOrd="0" presId="urn:microsoft.com/office/officeart/2005/8/layout/vList5"/>
    <dgm:cxn modelId="{C69D7326-79EF-4F13-893F-CF5754772000}" srcId="{4993B3E5-8AB1-4104-A4B8-6A503F83F256}" destId="{B80755D3-4995-4EBF-972B-DCD4210B0806}" srcOrd="0" destOrd="0" parTransId="{5B3B5F50-57AD-4774-87CC-7CC4C95CA588}" sibTransId="{10442040-E9CC-47C0-A956-4985833A8C2C}"/>
    <dgm:cxn modelId="{60B6DB19-C984-4135-A873-5CF657823E9E}" type="presOf" srcId="{08508ADB-3397-42D1-AA2F-339F9528874D}" destId="{58688B5F-7FF9-4A8C-9D78-C9897C25931D}" srcOrd="0" destOrd="0" presId="urn:microsoft.com/office/officeart/2005/8/layout/vList5"/>
    <dgm:cxn modelId="{46482A9A-FB6E-4F44-B80D-090A421B66E5}" type="presOf" srcId="{CEBE90BE-534D-4200-9EE5-BCEB011800F8}" destId="{169408C9-3B20-4CB8-8D38-F750AA0AA3D4}" srcOrd="0" destOrd="1" presId="urn:microsoft.com/office/officeart/2005/8/layout/vList5"/>
    <dgm:cxn modelId="{6AFC6188-D151-4855-936E-B7A9ECB9BFE0}" type="presOf" srcId="{1D0FC62F-FB1B-45D2-B9D4-AB8E8F335A9C}" destId="{E5A8AF75-10F0-4B4F-BD69-40B2EA621F82}" srcOrd="0" destOrd="2" presId="urn:microsoft.com/office/officeart/2005/8/layout/vList5"/>
    <dgm:cxn modelId="{BD57B722-6CBC-4307-8665-11D74694E3EF}" type="presOf" srcId="{EDF104EA-4F73-4D5F-BCC3-F879CE35BDD1}" destId="{092F2DA5-FD89-4006-A175-FD8E12F8760E}" srcOrd="0" destOrd="0" presId="urn:microsoft.com/office/officeart/2005/8/layout/vList5"/>
    <dgm:cxn modelId="{6DBFCFA7-2CF2-4E03-9AA9-6D309B01706F}" srcId="{F5BA784F-F788-45A5-9D44-5C5AD797CA53}" destId="{08508ADB-3397-42D1-AA2F-339F9528874D}" srcOrd="0" destOrd="0" parTransId="{2A8A3808-78E2-40F9-8525-43E8E079E150}" sibTransId="{3BF84FB9-722C-4D8F-A65B-B06A0A9FFF0D}"/>
    <dgm:cxn modelId="{8DC77D19-A3B2-4309-929A-8518626ACFC4}" type="presOf" srcId="{AD313897-BCAE-4DCF-8AF0-A05CBC374499}" destId="{84EBE0F8-528B-4068-A152-78602A79DF26}" srcOrd="0" destOrd="0" presId="urn:microsoft.com/office/officeart/2005/8/layout/vList5"/>
    <dgm:cxn modelId="{C9F00383-12B3-40C1-A86F-BEC9CEFBCE58}" type="presOf" srcId="{0441790C-D707-40C0-9B33-6E39113B0DF0}" destId="{169408C9-3B20-4CB8-8D38-F750AA0AA3D4}" srcOrd="0" destOrd="0" presId="urn:microsoft.com/office/officeart/2005/8/layout/vList5"/>
    <dgm:cxn modelId="{5B398AC9-7464-40E7-B0E6-3D8E5BF8D020}" srcId="{1ED13CD1-0026-41BA-81DB-F50E31666786}" destId="{D7C84723-56E3-4B26-B739-4124B11C804C}" srcOrd="2" destOrd="0" parTransId="{480EC032-512F-420E-B77C-5EC6C63C9AE4}" sibTransId="{AEDE6735-C3FC-43B5-9248-C715114AC8DB}"/>
    <dgm:cxn modelId="{98C61AC0-DB6A-4334-A4AE-D38F111549D0}" type="presOf" srcId="{4993B3E5-8AB1-4104-A4B8-6A503F83F256}" destId="{8FC4EB2F-58D7-4F52-BF60-FBCF994E69E0}" srcOrd="0" destOrd="0" presId="urn:microsoft.com/office/officeart/2005/8/layout/vList5"/>
    <dgm:cxn modelId="{B9F71E08-1799-4D99-89B2-B4548931458A}" type="presOf" srcId="{F84997BB-E9ED-4903-A971-E29EA6A1C8CA}" destId="{E5A8AF75-10F0-4B4F-BD69-40B2EA621F82}" srcOrd="0" destOrd="1" presId="urn:microsoft.com/office/officeart/2005/8/layout/vList5"/>
    <dgm:cxn modelId="{C914A5AA-0533-41C0-8766-ABB87980498E}" type="presOf" srcId="{B80755D3-4995-4EBF-972B-DCD4210B0806}" destId="{E5A8AF75-10F0-4B4F-BD69-40B2EA621F82}" srcOrd="0" destOrd="0" presId="urn:microsoft.com/office/officeart/2005/8/layout/vList5"/>
    <dgm:cxn modelId="{40B77254-4823-4D0C-979E-A611E68806EA}" srcId="{72607E13-7648-4534-BBF9-D0D893D0FC57}" destId="{EDF104EA-4F73-4D5F-BCC3-F879CE35BDD1}" srcOrd="5" destOrd="0" parTransId="{2BEA1A45-8627-4094-B600-5F68F9A4B6C2}" sibTransId="{8201D794-3293-4DB4-AD45-33FAF5AD3C9C}"/>
    <dgm:cxn modelId="{5EB53920-A9C2-45E0-8B0F-9F707DC66B47}" type="presOf" srcId="{08351CB8-6BB9-4A70-9345-67122CCB7A02}" destId="{AF037342-EF7B-456A-8CCC-E5D7C0938EA6}" srcOrd="0" destOrd="1"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539D6E33-FF8C-4363-B62D-0D490C254EC0}" type="presOf" srcId="{F5BA784F-F788-45A5-9D44-5C5AD797CA53}" destId="{1D55190F-7570-4B06-8E71-2690CFFB39D3}" srcOrd="0" destOrd="0" presId="urn:microsoft.com/office/officeart/2005/8/layout/vList5"/>
    <dgm:cxn modelId="{18EEEFB0-56E3-4A1D-8EF4-26E001C6A614}" srcId="{1ED13CD1-0026-41BA-81DB-F50E31666786}" destId="{F1A82F4E-AF1F-49FD-93EF-B2B40EF2FEF1}" srcOrd="0" destOrd="0" parTransId="{7680DE3A-50F4-4E00-BE67-1207042A8CD9}" sibTransId="{962F6AA2-3673-4ABA-886F-02DBD33016D9}"/>
    <dgm:cxn modelId="{862AEC24-E869-4E9B-A053-8161370AEF79}" srcId="{72607E13-7648-4534-BBF9-D0D893D0FC57}" destId="{4993B3E5-8AB1-4104-A4B8-6A503F83F256}" srcOrd="3" destOrd="0" parTransId="{FDD7000B-BA65-43C0-A80C-3FC2121C7563}" sibTransId="{800D2C73-261B-4CE5-9F18-609B5F4DAA2C}"/>
    <dgm:cxn modelId="{2A5713A0-B0C3-4D0E-868C-C4EC89764089}" srcId="{1ED13CD1-0026-41BA-81DB-F50E31666786}" destId="{08351CB8-6BB9-4A70-9345-67122CCB7A02}" srcOrd="1" destOrd="0" parTransId="{F068E77F-9B08-40A5-9671-3F915DB8102F}" sibTransId="{1F3BCEBF-7605-4D18-8771-A2207440AE97}"/>
    <dgm:cxn modelId="{188A0CEC-B062-48FD-A52A-F3EB16E5CDCF}" type="presOf" srcId="{1ED13CD1-0026-41BA-81DB-F50E31666786}" destId="{22990D15-00E8-4E6D-96F2-BE58C24C7DFB}" srcOrd="0" destOrd="0" presId="urn:microsoft.com/office/officeart/2005/8/layout/vList5"/>
    <dgm:cxn modelId="{26B85455-3E6F-487C-BB26-D406BB45309C}" srcId="{F3CBF9C7-7AB5-4AFF-A62C-74165684766B}" destId="{0441790C-D707-40C0-9B33-6E39113B0DF0}" srcOrd="0" destOrd="0" parTransId="{B556F40F-D46E-45E8-AB50-80B639FAB11B}" sibTransId="{35D92EBC-9DCE-4C4D-9D86-D35EC00F9CD2}"/>
    <dgm:cxn modelId="{1AF3CFE5-CF91-4650-A339-AA95CFFB77B3}" type="presOf" srcId="{D7C84723-56E3-4B26-B739-4124B11C804C}" destId="{AF037342-EF7B-456A-8CCC-E5D7C0938EA6}" srcOrd="0" destOrd="2" presId="urn:microsoft.com/office/officeart/2005/8/layout/vList5"/>
    <dgm:cxn modelId="{CF450ED5-2880-40D5-BAFE-5CA89A2A681F}" type="presOf" srcId="{F1A82F4E-AF1F-49FD-93EF-B2B40EF2FEF1}" destId="{AF037342-EF7B-456A-8CCC-E5D7C0938EA6}" srcOrd="0" destOrd="0"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B3C9006E-B6DF-4995-A7E0-FE02C8081F1C}" type="presParOf" srcId="{A1FC93B4-8BA1-4ACE-86AB-35698709F57A}" destId="{94A1263D-EEED-4203-A468-39EC651C1CD1}" srcOrd="0" destOrd="0" presId="urn:microsoft.com/office/officeart/2005/8/layout/vList5"/>
    <dgm:cxn modelId="{E196CE54-380E-47A9-9911-506549D4A391}" type="presParOf" srcId="{94A1263D-EEED-4203-A468-39EC651C1CD1}" destId="{9646B9D4-70B9-48A5-9410-9C793A961674}" srcOrd="0" destOrd="0" presId="urn:microsoft.com/office/officeart/2005/8/layout/vList5"/>
    <dgm:cxn modelId="{0692A19A-A318-4798-A8A9-7905AD20A7F5}" type="presParOf" srcId="{94A1263D-EEED-4203-A468-39EC651C1CD1}" destId="{84EBE0F8-528B-4068-A152-78602A79DF26}" srcOrd="1" destOrd="0" presId="urn:microsoft.com/office/officeart/2005/8/layout/vList5"/>
    <dgm:cxn modelId="{3EBF43FF-9A41-4AB8-8B69-F0E40C32165F}" type="presParOf" srcId="{A1FC93B4-8BA1-4ACE-86AB-35698709F57A}" destId="{C9691EDE-3F2E-4FBE-8BEE-E3E97177E7C9}" srcOrd="1" destOrd="0" presId="urn:microsoft.com/office/officeart/2005/8/layout/vList5"/>
    <dgm:cxn modelId="{F9F63E63-DA26-480C-A0A8-1621513C6D38}" type="presParOf" srcId="{A1FC93B4-8BA1-4ACE-86AB-35698709F57A}" destId="{86511FB6-DC4E-4F14-B148-86CFAA078C6A}" srcOrd="2" destOrd="0" presId="urn:microsoft.com/office/officeart/2005/8/layout/vList5"/>
    <dgm:cxn modelId="{D016FEDE-9479-4432-A43C-0ADAA4B6E479}" type="presParOf" srcId="{86511FB6-DC4E-4F14-B148-86CFAA078C6A}" destId="{0EC85DBB-4F92-4C6E-BF2E-A84093187562}" srcOrd="0" destOrd="0" presId="urn:microsoft.com/office/officeart/2005/8/layout/vList5"/>
    <dgm:cxn modelId="{0CAAC32B-2392-4D08-B829-59DEA3641BF5}" type="presParOf" srcId="{86511FB6-DC4E-4F14-B148-86CFAA078C6A}" destId="{169408C9-3B20-4CB8-8D38-F750AA0AA3D4}" srcOrd="1" destOrd="0" presId="urn:microsoft.com/office/officeart/2005/8/layout/vList5"/>
    <dgm:cxn modelId="{AF64B404-C82B-4507-9E5A-1955050497EE}" type="presParOf" srcId="{A1FC93B4-8BA1-4ACE-86AB-35698709F57A}" destId="{BB3C39AE-59FC-43E0-B37F-5579279C7A3C}" srcOrd="3" destOrd="0" presId="urn:microsoft.com/office/officeart/2005/8/layout/vList5"/>
    <dgm:cxn modelId="{7E3963E0-3507-4A7A-885A-99DA49C0F9F1}" type="presParOf" srcId="{A1FC93B4-8BA1-4ACE-86AB-35698709F57A}" destId="{BCF9168F-65E8-449D-8EDD-84B4ED483650}" srcOrd="4" destOrd="0" presId="urn:microsoft.com/office/officeart/2005/8/layout/vList5"/>
    <dgm:cxn modelId="{EBD8C6F8-4265-43AD-ACE7-186A475814EA}" type="presParOf" srcId="{BCF9168F-65E8-449D-8EDD-84B4ED483650}" destId="{1D55190F-7570-4B06-8E71-2690CFFB39D3}" srcOrd="0" destOrd="0" presId="urn:microsoft.com/office/officeart/2005/8/layout/vList5"/>
    <dgm:cxn modelId="{0D5FBEFA-2773-475B-9F82-B79B42062E5C}" type="presParOf" srcId="{BCF9168F-65E8-449D-8EDD-84B4ED483650}" destId="{58688B5F-7FF9-4A8C-9D78-C9897C25931D}" srcOrd="1" destOrd="0" presId="urn:microsoft.com/office/officeart/2005/8/layout/vList5"/>
    <dgm:cxn modelId="{C5EB109C-B3C8-4236-943E-4948AE3E594F}" type="presParOf" srcId="{A1FC93B4-8BA1-4ACE-86AB-35698709F57A}" destId="{28688C3C-8048-467E-9A28-4CA89CE609FE}" srcOrd="5" destOrd="0" presId="urn:microsoft.com/office/officeart/2005/8/layout/vList5"/>
    <dgm:cxn modelId="{8F0E98FA-BF78-4B32-9C38-2A057BC920E7}" type="presParOf" srcId="{A1FC93B4-8BA1-4ACE-86AB-35698709F57A}" destId="{C2670A63-A7FF-4A85-9ED9-B3EE24992FB4}" srcOrd="6" destOrd="0" presId="urn:microsoft.com/office/officeart/2005/8/layout/vList5"/>
    <dgm:cxn modelId="{84B6880B-DCCD-44CD-AE91-2561141BDCC7}" type="presParOf" srcId="{C2670A63-A7FF-4A85-9ED9-B3EE24992FB4}" destId="{8FC4EB2F-58D7-4F52-BF60-FBCF994E69E0}" srcOrd="0" destOrd="0" presId="urn:microsoft.com/office/officeart/2005/8/layout/vList5"/>
    <dgm:cxn modelId="{55D1483D-FBF9-49DC-9800-0F27E28EA630}" type="presParOf" srcId="{C2670A63-A7FF-4A85-9ED9-B3EE24992FB4}" destId="{E5A8AF75-10F0-4B4F-BD69-40B2EA621F82}" srcOrd="1" destOrd="0" presId="urn:microsoft.com/office/officeart/2005/8/layout/vList5"/>
    <dgm:cxn modelId="{1823BE21-69DC-41FA-9301-71A7CC49E850}" type="presParOf" srcId="{A1FC93B4-8BA1-4ACE-86AB-35698709F57A}" destId="{33B4CCDE-22E4-454D-8C4B-93ACD305B981}" srcOrd="7" destOrd="0" presId="urn:microsoft.com/office/officeart/2005/8/layout/vList5"/>
    <dgm:cxn modelId="{F6964CD4-C3CB-48B5-ABF1-1F7344049F67}" type="presParOf" srcId="{A1FC93B4-8BA1-4ACE-86AB-35698709F57A}" destId="{0EFE224B-9E6F-4DB6-A491-66E43562F8D8}" srcOrd="8" destOrd="0" presId="urn:microsoft.com/office/officeart/2005/8/layout/vList5"/>
    <dgm:cxn modelId="{63128CD7-6A1D-4B73-8BCA-5F62E59179D7}" type="presParOf" srcId="{0EFE224B-9E6F-4DB6-A491-66E43562F8D8}" destId="{22990D15-00E8-4E6D-96F2-BE58C24C7DFB}" srcOrd="0" destOrd="0" presId="urn:microsoft.com/office/officeart/2005/8/layout/vList5"/>
    <dgm:cxn modelId="{F86171E9-9ADD-40CA-9D39-C2AB8F4DC3D1}" type="presParOf" srcId="{0EFE224B-9E6F-4DB6-A491-66E43562F8D8}" destId="{AF037342-EF7B-456A-8CCC-E5D7C0938EA6}" srcOrd="1" destOrd="0" presId="urn:microsoft.com/office/officeart/2005/8/layout/vList5"/>
    <dgm:cxn modelId="{D1DB9725-C762-4B9F-8096-3AE5F863E006}" type="presParOf" srcId="{A1FC93B4-8BA1-4ACE-86AB-35698709F57A}" destId="{40FE2847-151F-4F3F-8B0B-07650B0C9820}" srcOrd="9" destOrd="0" presId="urn:microsoft.com/office/officeart/2005/8/layout/vList5"/>
    <dgm:cxn modelId="{9C0BB4A6-79A9-4BAC-9DAE-B28CF9FC1FCC}" type="presParOf" srcId="{A1FC93B4-8BA1-4ACE-86AB-35698709F57A}" destId="{B17EDDF0-F04A-4818-818A-7061857973E2}" srcOrd="10" destOrd="0" presId="urn:microsoft.com/office/officeart/2005/8/layout/vList5"/>
    <dgm:cxn modelId="{D2CDA023-CDE9-4570-A476-F91C403E3F45}"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a:solidFill>
          <a:srgbClr val="CA7500"/>
        </a:solidFill>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609D38A7-D5C5-4BA3-B0DA-E6B8E70ABDDE}" type="presOf" srcId="{D5895202-4059-4D94-858C-F19E20A26957}" destId="{84EBE0F8-528B-4068-A152-78602A79DF26}" srcOrd="0" destOrd="1"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18EEEFB0-56E3-4A1D-8EF4-26E001C6A614}" srcId="{1ED13CD1-0026-41BA-81DB-F50E31666786}" destId="{F1A82F4E-AF1F-49FD-93EF-B2B40EF2FEF1}" srcOrd="0" destOrd="0" parTransId="{7680DE3A-50F4-4E00-BE67-1207042A8CD9}" sibTransId="{962F6AA2-3673-4ABA-886F-02DBD33016D9}"/>
    <dgm:cxn modelId="{126AFA87-9B46-4E34-9804-13E087C2408E}" type="presOf" srcId="{72607E13-7648-4534-BBF9-D0D893D0FC57}" destId="{A1FC93B4-8BA1-4ACE-86AB-35698709F57A}" srcOrd="0" destOrd="0" presId="urn:microsoft.com/office/officeart/2005/8/layout/vList5"/>
    <dgm:cxn modelId="{9665BD82-9B47-4806-94BA-D698B12E3730}" type="presOf" srcId="{25E16E6A-A069-4E88-9090-84CA99CEC5DF}" destId="{169408C9-3B20-4CB8-8D38-F750AA0AA3D4}" srcOrd="0" destOrd="3" presId="urn:microsoft.com/office/officeart/2005/8/layout/vList5"/>
    <dgm:cxn modelId="{69480DC8-5E4F-4308-A30E-6F44F433CCB2}" srcId="{72607E13-7648-4534-BBF9-D0D893D0FC57}" destId="{CCCEC732-C4C4-4229-9FA0-A3BDFD65B3A7}" srcOrd="0" destOrd="0" parTransId="{57428B39-E10B-4E2B-99B6-DE09F8D8FF26}" sibTransId="{21C80A6A-6F8E-4C2A-9771-4EC91EA1178F}"/>
    <dgm:cxn modelId="{39C60FDC-C0E1-4BF1-878A-3C6A555CC544}" srcId="{72607E13-7648-4534-BBF9-D0D893D0FC57}" destId="{F3CBF9C7-7AB5-4AFF-A62C-74165684766B}" srcOrd="1" destOrd="0" parTransId="{8C02774C-3AF3-4FE5-8F36-FAE6B00071FC}" sibTransId="{E8B520B6-59D5-49F7-AA22-AC3E6B24A83E}"/>
    <dgm:cxn modelId="{5B398AC9-7464-40E7-B0E6-3D8E5BF8D020}" srcId="{1ED13CD1-0026-41BA-81DB-F50E31666786}" destId="{D7C84723-56E3-4B26-B739-4124B11C804C}" srcOrd="2" destOrd="0" parTransId="{480EC032-512F-420E-B77C-5EC6C63C9AE4}" sibTransId="{AEDE6735-C3FC-43B5-9248-C715114AC8DB}"/>
    <dgm:cxn modelId="{961879E5-2A60-495A-9BE9-CAAFC45C1214}" type="presOf" srcId="{0441790C-D707-40C0-9B33-6E39113B0DF0}" destId="{169408C9-3B20-4CB8-8D38-F750AA0AA3D4}" srcOrd="0" destOrd="0" presId="urn:microsoft.com/office/officeart/2005/8/layout/vList5"/>
    <dgm:cxn modelId="{05C9610F-E49E-4FEE-897D-597135714C3B}" type="presOf" srcId="{CEBE90BE-534D-4200-9EE5-BCEB011800F8}" destId="{169408C9-3B20-4CB8-8D38-F750AA0AA3D4}" srcOrd="0" destOrd="1" presId="urn:microsoft.com/office/officeart/2005/8/layout/vList5"/>
    <dgm:cxn modelId="{2012ABC2-6BEE-4B23-B4D5-5CB69AC06AAC}" type="presOf" srcId="{B80755D3-4995-4EBF-972B-DCD4210B0806}" destId="{E5A8AF75-10F0-4B4F-BD69-40B2EA621F82}" srcOrd="0" destOrd="0"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2D72BBB4-8C93-49C2-93F0-7A2AFADD8DDF}" type="presOf" srcId="{7F471F0B-0412-48AF-9FD1-163FF66A942A}" destId="{E5A8AF75-10F0-4B4F-BD69-40B2EA621F82}" srcOrd="0" destOrd="3" presId="urn:microsoft.com/office/officeart/2005/8/layout/vList5"/>
    <dgm:cxn modelId="{0562BCA5-A766-424D-BFD0-B50F4A692F98}" type="presOf" srcId="{08351CB8-6BB9-4A70-9345-67122CCB7A02}" destId="{AF037342-EF7B-456A-8CCC-E5D7C0938EA6}" srcOrd="0" destOrd="1" presId="urn:microsoft.com/office/officeart/2005/8/layout/vList5"/>
    <dgm:cxn modelId="{C0C90494-4D8F-4DF5-8F7B-657669AF1F02}" type="presOf" srcId="{CCCEC732-C4C4-4229-9FA0-A3BDFD65B3A7}" destId="{9646B9D4-70B9-48A5-9410-9C793A961674}" srcOrd="0" destOrd="0" presId="urn:microsoft.com/office/officeart/2005/8/layout/vList5"/>
    <dgm:cxn modelId="{24CBA480-3FAE-4BCC-A03D-5887641680AB}" srcId="{72607E13-7648-4534-BBF9-D0D893D0FC57}" destId="{1ED13CD1-0026-41BA-81DB-F50E31666786}" srcOrd="4" destOrd="0" parTransId="{7FE1E24B-920D-4148-98FF-E00C6B5B2253}" sibTransId="{FB029494-1388-4281-8474-9F750B7EEDC9}"/>
    <dgm:cxn modelId="{0906CE9D-BEA0-4A5C-8D4B-7B5D903DB0A7}" type="presOf" srcId="{65ABF296-02EB-426A-BBD6-7A166AD8FEBC}" destId="{58688B5F-7FF9-4A8C-9D78-C9897C25931D}" srcOrd="0" destOrd="1" presId="urn:microsoft.com/office/officeart/2005/8/layout/vList5"/>
    <dgm:cxn modelId="{26B85455-3E6F-487C-BB26-D406BB45309C}" srcId="{F3CBF9C7-7AB5-4AFF-A62C-74165684766B}" destId="{0441790C-D707-40C0-9B33-6E39113B0DF0}" srcOrd="0" destOrd="0" parTransId="{B556F40F-D46E-45E8-AB50-80B639FAB11B}" sibTransId="{35D92EBC-9DCE-4C4D-9D86-D35EC00F9CD2}"/>
    <dgm:cxn modelId="{6DBFCFA7-2CF2-4E03-9AA9-6D309B01706F}" srcId="{F5BA784F-F788-45A5-9D44-5C5AD797CA53}" destId="{08508ADB-3397-42D1-AA2F-339F9528874D}" srcOrd="0" destOrd="0" parTransId="{2A8A3808-78E2-40F9-8525-43E8E079E150}" sibTransId="{3BF84FB9-722C-4D8F-A65B-B06A0A9FFF0D}"/>
    <dgm:cxn modelId="{40B77254-4823-4D0C-979E-A611E68806EA}" srcId="{72607E13-7648-4534-BBF9-D0D893D0FC57}" destId="{EDF104EA-4F73-4D5F-BCC3-F879CE35BDD1}" srcOrd="5" destOrd="0" parTransId="{2BEA1A45-8627-4094-B600-5F68F9A4B6C2}" sibTransId="{8201D794-3293-4DB4-AD45-33FAF5AD3C9C}"/>
    <dgm:cxn modelId="{10C39C32-1FC7-494C-85BF-5A1FD7DDDE40}" type="presOf" srcId="{1B5CEBCA-588C-454E-A3F7-69319F1C42F2}" destId="{169408C9-3B20-4CB8-8D38-F750AA0AA3D4}" srcOrd="0" destOrd="2" presId="urn:microsoft.com/office/officeart/2005/8/layout/vList5"/>
    <dgm:cxn modelId="{862AEC24-E869-4E9B-A053-8161370AEF79}" srcId="{72607E13-7648-4534-BBF9-D0D893D0FC57}" destId="{4993B3E5-8AB1-4104-A4B8-6A503F83F256}" srcOrd="3" destOrd="0" parTransId="{FDD7000B-BA65-43C0-A80C-3FC2121C7563}" sibTransId="{800D2C73-261B-4CE5-9F18-609B5F4DAA2C}"/>
    <dgm:cxn modelId="{12182866-8458-4552-BC1E-9AA92EBF9D28}" type="presOf" srcId="{1ED13CD1-0026-41BA-81DB-F50E31666786}" destId="{22990D15-00E8-4E6D-96F2-BE58C24C7DFB}" srcOrd="0" destOrd="0" presId="urn:microsoft.com/office/officeart/2005/8/layout/vList5"/>
    <dgm:cxn modelId="{D60FD43E-CA84-4FA3-8E2F-84F1A982A4B6}" type="presOf" srcId="{D7C84723-56E3-4B26-B739-4124B11C804C}" destId="{AF037342-EF7B-456A-8CCC-E5D7C0938EA6}" srcOrd="0" destOrd="2" presId="urn:microsoft.com/office/officeart/2005/8/layout/vList5"/>
    <dgm:cxn modelId="{DA458187-1D32-4CA5-B8CA-71F97A4B570B}" type="presOf" srcId="{F1A82F4E-AF1F-49FD-93EF-B2B40EF2FEF1}" destId="{AF037342-EF7B-456A-8CCC-E5D7C0938EA6}" srcOrd="0" destOrd="0" presId="urn:microsoft.com/office/officeart/2005/8/layout/vList5"/>
    <dgm:cxn modelId="{53CC0363-4B84-4920-BD3C-71D14D788266}" type="presOf" srcId="{F84997BB-E9ED-4903-A971-E29EA6A1C8CA}" destId="{E5A8AF75-10F0-4B4F-BD69-40B2EA621F82}" srcOrd="0" destOrd="1" presId="urn:microsoft.com/office/officeart/2005/8/layout/vList5"/>
    <dgm:cxn modelId="{C69D7326-79EF-4F13-893F-CF5754772000}" srcId="{4993B3E5-8AB1-4104-A4B8-6A503F83F256}" destId="{B80755D3-4995-4EBF-972B-DCD4210B0806}" srcOrd="0" destOrd="0" parTransId="{5B3B5F50-57AD-4774-87CC-7CC4C95CA588}" sibTransId="{10442040-E9CC-47C0-A956-4985833A8C2C}"/>
    <dgm:cxn modelId="{182E9BB4-27B2-4571-932D-80DAE0925F19}" type="presOf" srcId="{AD313897-BCAE-4DCF-8AF0-A05CBC374499}" destId="{84EBE0F8-528B-4068-A152-78602A79DF26}" srcOrd="0" destOrd="0" presId="urn:microsoft.com/office/officeart/2005/8/layout/vList5"/>
    <dgm:cxn modelId="{3F319E3F-02DF-4466-8427-34366E561660}" type="presOf" srcId="{F5BA784F-F788-45A5-9D44-5C5AD797CA53}" destId="{1D55190F-7570-4B06-8E71-2690CFFB39D3}" srcOrd="0" destOrd="0" presId="urn:microsoft.com/office/officeart/2005/8/layout/vList5"/>
    <dgm:cxn modelId="{C240A315-8C75-4C47-8313-28D8ACEE1EB2}" type="presOf" srcId="{EDF104EA-4F73-4D5F-BCC3-F879CE35BDD1}" destId="{092F2DA5-FD89-4006-A175-FD8E12F8760E}" srcOrd="0" destOrd="0" presId="urn:microsoft.com/office/officeart/2005/8/layout/vList5"/>
    <dgm:cxn modelId="{34E7D550-0946-42A1-B39E-514D0AC5E788}" type="presOf" srcId="{1D0FC62F-FB1B-45D2-B9D4-AB8E8F335A9C}" destId="{E5A8AF75-10F0-4B4F-BD69-40B2EA621F82}" srcOrd="0" destOrd="2"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2A5713A0-B0C3-4D0E-868C-C4EC89764089}" srcId="{1ED13CD1-0026-41BA-81DB-F50E31666786}" destId="{08351CB8-6BB9-4A70-9345-67122CCB7A02}" srcOrd="1" destOrd="0" parTransId="{F068E77F-9B08-40A5-9671-3F915DB8102F}" sibTransId="{1F3BCEBF-7605-4D18-8771-A2207440AE97}"/>
    <dgm:cxn modelId="{46DA3CCB-B781-48B4-B1F5-CBBF88065395}" srcId="{F3CBF9C7-7AB5-4AFF-A62C-74165684766B}" destId="{CEBE90BE-534D-4200-9EE5-BCEB011800F8}" srcOrd="1" destOrd="0" parTransId="{5F11E899-0AB0-434D-97D5-0984B40EB814}" sibTransId="{EB940B87-D3DC-4AB2-ACC2-C2C39F99C6B6}"/>
    <dgm:cxn modelId="{C17361AF-4C1D-4D36-AA91-D5CDAB95162A}" srcId="{CCCEC732-C4C4-4229-9FA0-A3BDFD65B3A7}" destId="{D5895202-4059-4D94-858C-F19E20A26957}" srcOrd="1" destOrd="0" parTransId="{9649CCF2-29DF-4DFB-AFE5-036E73AF5043}" sibTransId="{8C9D6AE7-0B13-47B7-BE22-67A225880D3E}"/>
    <dgm:cxn modelId="{32A8D0EF-83E5-4640-B78C-D69C117F6186}" srcId="{F3CBF9C7-7AB5-4AFF-A62C-74165684766B}" destId="{1B5CEBCA-588C-454E-A3F7-69319F1C42F2}" srcOrd="2" destOrd="0" parTransId="{6512B8AF-3513-46EF-AB18-C4949E442426}" sibTransId="{265E9D4E-75FA-4243-B643-60CAA20E7696}"/>
    <dgm:cxn modelId="{B60E2025-6DC7-4AEE-90AD-0157EBA76D33}" srcId="{F5BA784F-F788-45A5-9D44-5C5AD797CA53}" destId="{65ABF296-02EB-426A-BBD6-7A166AD8FEBC}" srcOrd="1" destOrd="0" parTransId="{DCF08820-2374-40B2-9DFE-CF92129606D8}" sibTransId="{8D2D1F55-7D4B-422C-8BD6-DA23DFF4D804}"/>
    <dgm:cxn modelId="{33CD52C1-54EA-4BC1-93AA-33E9538A0077}" srcId="{4993B3E5-8AB1-4104-A4B8-6A503F83F256}" destId="{F84997BB-E9ED-4903-A971-E29EA6A1C8CA}" srcOrd="1" destOrd="0" parTransId="{39AE8465-C4CC-4293-A233-464A6F02255D}" sibTransId="{EED6035F-DD4E-4E95-8D7E-F18CB4270ED9}"/>
    <dgm:cxn modelId="{83AD45EB-49E2-4A87-9301-A473F070EDEC}" type="presOf" srcId="{F3CBF9C7-7AB5-4AFF-A62C-74165684766B}" destId="{0EC85DBB-4F92-4C6E-BF2E-A84093187562}" srcOrd="0" destOrd="0" presId="urn:microsoft.com/office/officeart/2005/8/layout/vList5"/>
    <dgm:cxn modelId="{5480F726-994C-4563-B7FB-C0B790A35C02}" type="presOf" srcId="{4993B3E5-8AB1-4104-A4B8-6A503F83F256}" destId="{8FC4EB2F-58D7-4F52-BF60-FBCF994E69E0}" srcOrd="0" destOrd="0" presId="urn:microsoft.com/office/officeart/2005/8/layout/vList5"/>
    <dgm:cxn modelId="{269A1597-765B-4C75-ADC1-961CF25F84B3}" type="presOf" srcId="{08508ADB-3397-42D1-AA2F-339F9528874D}" destId="{58688B5F-7FF9-4A8C-9D78-C9897C25931D}" srcOrd="0" destOrd="0" presId="urn:microsoft.com/office/officeart/2005/8/layout/vList5"/>
    <dgm:cxn modelId="{4DBBCAC7-A315-4083-98AF-7D58C8B98398}" srcId="{4993B3E5-8AB1-4104-A4B8-6A503F83F256}" destId="{7F471F0B-0412-48AF-9FD1-163FF66A942A}" srcOrd="3" destOrd="0" parTransId="{2A55EDAA-C0E3-4B40-8575-B699D4CFF707}" sibTransId="{A470C3F4-7149-48BA-A004-973612282D57}"/>
    <dgm:cxn modelId="{354E0851-5B28-4F33-886C-78D0FA166D17}" srcId="{4993B3E5-8AB1-4104-A4B8-6A503F83F256}" destId="{1D0FC62F-FB1B-45D2-B9D4-AB8E8F335A9C}" srcOrd="2" destOrd="0" parTransId="{533B310C-18FC-4AA0-ABF6-CC16AA6BAF13}" sibTransId="{8AB70F7F-4EE0-4910-A515-A2B7A8B83120}"/>
    <dgm:cxn modelId="{D746CD1C-F243-4E1A-B0B8-1D177BEE5A86}" type="presParOf" srcId="{A1FC93B4-8BA1-4ACE-86AB-35698709F57A}" destId="{94A1263D-EEED-4203-A468-39EC651C1CD1}" srcOrd="0" destOrd="0" presId="urn:microsoft.com/office/officeart/2005/8/layout/vList5"/>
    <dgm:cxn modelId="{6B09EFC9-BD6B-4692-9527-85EB1C8413AB}" type="presParOf" srcId="{94A1263D-EEED-4203-A468-39EC651C1CD1}" destId="{9646B9D4-70B9-48A5-9410-9C793A961674}" srcOrd="0" destOrd="0" presId="urn:microsoft.com/office/officeart/2005/8/layout/vList5"/>
    <dgm:cxn modelId="{1374F21A-0E13-496E-A5F1-5855B593468C}" type="presParOf" srcId="{94A1263D-EEED-4203-A468-39EC651C1CD1}" destId="{84EBE0F8-528B-4068-A152-78602A79DF26}" srcOrd="1" destOrd="0" presId="urn:microsoft.com/office/officeart/2005/8/layout/vList5"/>
    <dgm:cxn modelId="{7BE4B456-957F-4729-9CB8-D926350EB736}" type="presParOf" srcId="{A1FC93B4-8BA1-4ACE-86AB-35698709F57A}" destId="{C9691EDE-3F2E-4FBE-8BEE-E3E97177E7C9}" srcOrd="1" destOrd="0" presId="urn:microsoft.com/office/officeart/2005/8/layout/vList5"/>
    <dgm:cxn modelId="{845E8BA8-D8D5-4350-85F4-DAC8C1E036EC}" type="presParOf" srcId="{A1FC93B4-8BA1-4ACE-86AB-35698709F57A}" destId="{86511FB6-DC4E-4F14-B148-86CFAA078C6A}" srcOrd="2" destOrd="0" presId="urn:microsoft.com/office/officeart/2005/8/layout/vList5"/>
    <dgm:cxn modelId="{F9A5B125-DE45-4D97-920F-35634DD37E12}" type="presParOf" srcId="{86511FB6-DC4E-4F14-B148-86CFAA078C6A}" destId="{0EC85DBB-4F92-4C6E-BF2E-A84093187562}" srcOrd="0" destOrd="0" presId="urn:microsoft.com/office/officeart/2005/8/layout/vList5"/>
    <dgm:cxn modelId="{333FFDA9-9446-410F-B1EC-7D70BCB8841B}" type="presParOf" srcId="{86511FB6-DC4E-4F14-B148-86CFAA078C6A}" destId="{169408C9-3B20-4CB8-8D38-F750AA0AA3D4}" srcOrd="1" destOrd="0" presId="urn:microsoft.com/office/officeart/2005/8/layout/vList5"/>
    <dgm:cxn modelId="{ACD56200-4A29-472E-9573-AF6966CC2920}" type="presParOf" srcId="{A1FC93B4-8BA1-4ACE-86AB-35698709F57A}" destId="{BB3C39AE-59FC-43E0-B37F-5579279C7A3C}" srcOrd="3" destOrd="0" presId="urn:microsoft.com/office/officeart/2005/8/layout/vList5"/>
    <dgm:cxn modelId="{7FC80149-D5EF-4911-8F9A-E9542032CB16}" type="presParOf" srcId="{A1FC93B4-8BA1-4ACE-86AB-35698709F57A}" destId="{BCF9168F-65E8-449D-8EDD-84B4ED483650}" srcOrd="4" destOrd="0" presId="urn:microsoft.com/office/officeart/2005/8/layout/vList5"/>
    <dgm:cxn modelId="{1860E22C-C0FA-4A16-BFDA-B4219C41F926}" type="presParOf" srcId="{BCF9168F-65E8-449D-8EDD-84B4ED483650}" destId="{1D55190F-7570-4B06-8E71-2690CFFB39D3}" srcOrd="0" destOrd="0" presId="urn:microsoft.com/office/officeart/2005/8/layout/vList5"/>
    <dgm:cxn modelId="{E360EDCB-33BF-4C7A-BD27-9A2D74C35075}" type="presParOf" srcId="{BCF9168F-65E8-449D-8EDD-84B4ED483650}" destId="{58688B5F-7FF9-4A8C-9D78-C9897C25931D}" srcOrd="1" destOrd="0" presId="urn:microsoft.com/office/officeart/2005/8/layout/vList5"/>
    <dgm:cxn modelId="{2BB137A8-5011-4BF4-8DE4-A4ED9DFD680C}" type="presParOf" srcId="{A1FC93B4-8BA1-4ACE-86AB-35698709F57A}" destId="{28688C3C-8048-467E-9A28-4CA89CE609FE}" srcOrd="5" destOrd="0" presId="urn:microsoft.com/office/officeart/2005/8/layout/vList5"/>
    <dgm:cxn modelId="{F65FADE9-9F3C-41F0-A9DC-6CE70E901A4A}" type="presParOf" srcId="{A1FC93B4-8BA1-4ACE-86AB-35698709F57A}" destId="{C2670A63-A7FF-4A85-9ED9-B3EE24992FB4}" srcOrd="6" destOrd="0" presId="urn:microsoft.com/office/officeart/2005/8/layout/vList5"/>
    <dgm:cxn modelId="{3DB2B2CA-02D1-4109-8A54-A10A287FB4A4}" type="presParOf" srcId="{C2670A63-A7FF-4A85-9ED9-B3EE24992FB4}" destId="{8FC4EB2F-58D7-4F52-BF60-FBCF994E69E0}" srcOrd="0" destOrd="0" presId="urn:microsoft.com/office/officeart/2005/8/layout/vList5"/>
    <dgm:cxn modelId="{90F2C377-0EE2-4FB5-AEB2-4DD9D6F95037}" type="presParOf" srcId="{C2670A63-A7FF-4A85-9ED9-B3EE24992FB4}" destId="{E5A8AF75-10F0-4B4F-BD69-40B2EA621F82}" srcOrd="1" destOrd="0" presId="urn:microsoft.com/office/officeart/2005/8/layout/vList5"/>
    <dgm:cxn modelId="{B526F98B-AFF4-4E25-960C-7271E21021B3}" type="presParOf" srcId="{A1FC93B4-8BA1-4ACE-86AB-35698709F57A}" destId="{33B4CCDE-22E4-454D-8C4B-93ACD305B981}" srcOrd="7" destOrd="0" presId="urn:microsoft.com/office/officeart/2005/8/layout/vList5"/>
    <dgm:cxn modelId="{6DC11C12-3D80-4E0D-A65C-55D6BD872BF7}" type="presParOf" srcId="{A1FC93B4-8BA1-4ACE-86AB-35698709F57A}" destId="{0EFE224B-9E6F-4DB6-A491-66E43562F8D8}" srcOrd="8" destOrd="0" presId="urn:microsoft.com/office/officeart/2005/8/layout/vList5"/>
    <dgm:cxn modelId="{97D5B5F4-C2B9-48A5-89D8-9486E2E06639}" type="presParOf" srcId="{0EFE224B-9E6F-4DB6-A491-66E43562F8D8}" destId="{22990D15-00E8-4E6D-96F2-BE58C24C7DFB}" srcOrd="0" destOrd="0" presId="urn:microsoft.com/office/officeart/2005/8/layout/vList5"/>
    <dgm:cxn modelId="{16400839-29A9-4C1F-9F4A-DD2FB4ADA559}" type="presParOf" srcId="{0EFE224B-9E6F-4DB6-A491-66E43562F8D8}" destId="{AF037342-EF7B-456A-8CCC-E5D7C0938EA6}" srcOrd="1" destOrd="0" presId="urn:microsoft.com/office/officeart/2005/8/layout/vList5"/>
    <dgm:cxn modelId="{379BDF66-99D5-4C06-8C28-FB4483BCF773}" type="presParOf" srcId="{A1FC93B4-8BA1-4ACE-86AB-35698709F57A}" destId="{40FE2847-151F-4F3F-8B0B-07650B0C9820}" srcOrd="9" destOrd="0" presId="urn:microsoft.com/office/officeart/2005/8/layout/vList5"/>
    <dgm:cxn modelId="{A64E8AB2-A55C-472C-B7B0-20AE779F46F9}" type="presParOf" srcId="{A1FC93B4-8BA1-4ACE-86AB-35698709F57A}" destId="{B17EDDF0-F04A-4818-818A-7061857973E2}" srcOrd="10" destOrd="0" presId="urn:microsoft.com/office/officeart/2005/8/layout/vList5"/>
    <dgm:cxn modelId="{68A0B4C3-DD69-4616-A1F5-CE281C6CD3E2}"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a:solidFill>
          <a:srgbClr val="CA7500"/>
        </a:solidFill>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39C60FDC-C0E1-4BF1-878A-3C6A555CC544}" srcId="{72607E13-7648-4534-BBF9-D0D893D0FC57}" destId="{F3CBF9C7-7AB5-4AFF-A62C-74165684766B}" srcOrd="1" destOrd="0" parTransId="{8C02774C-3AF3-4FE5-8F36-FAE6B00071FC}" sibTransId="{E8B520B6-59D5-49F7-AA22-AC3E6B24A83E}"/>
    <dgm:cxn modelId="{C17361AF-4C1D-4D36-AA91-D5CDAB95162A}" srcId="{CCCEC732-C4C4-4229-9FA0-A3BDFD65B3A7}" destId="{D5895202-4059-4D94-858C-F19E20A26957}" srcOrd="1" destOrd="0" parTransId="{9649CCF2-29DF-4DFB-AFE5-036E73AF5043}" sibTransId="{8C9D6AE7-0B13-47B7-BE22-67A225880D3E}"/>
    <dgm:cxn modelId="{D3B07B72-73A1-452A-930A-516BB9B8841B}" type="presOf" srcId="{1D0FC62F-FB1B-45D2-B9D4-AB8E8F335A9C}" destId="{E5A8AF75-10F0-4B4F-BD69-40B2EA621F82}" srcOrd="0" destOrd="2"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4ADEA2BF-CD86-4657-B505-8665648408E0}" type="presOf" srcId="{1ED13CD1-0026-41BA-81DB-F50E31666786}" destId="{22990D15-00E8-4E6D-96F2-BE58C24C7DFB}" srcOrd="0" destOrd="0" presId="urn:microsoft.com/office/officeart/2005/8/layout/vList5"/>
    <dgm:cxn modelId="{33CD52C1-54EA-4BC1-93AA-33E9538A0077}" srcId="{4993B3E5-8AB1-4104-A4B8-6A503F83F256}" destId="{F84997BB-E9ED-4903-A971-E29EA6A1C8CA}" srcOrd="1" destOrd="0" parTransId="{39AE8465-C4CC-4293-A233-464A6F02255D}" sibTransId="{EED6035F-DD4E-4E95-8D7E-F18CB4270ED9}"/>
    <dgm:cxn modelId="{D626E488-102B-4592-AF3B-60B878D3F500}" type="presOf" srcId="{D5895202-4059-4D94-858C-F19E20A26957}" destId="{84EBE0F8-528B-4068-A152-78602A79DF26}" srcOrd="0" destOrd="1" presId="urn:microsoft.com/office/officeart/2005/8/layout/vList5"/>
    <dgm:cxn modelId="{32A8D0EF-83E5-4640-B78C-D69C117F6186}" srcId="{F3CBF9C7-7AB5-4AFF-A62C-74165684766B}" destId="{1B5CEBCA-588C-454E-A3F7-69319F1C42F2}" srcOrd="2" destOrd="0" parTransId="{6512B8AF-3513-46EF-AB18-C4949E442426}" sibTransId="{265E9D4E-75FA-4243-B643-60CAA20E7696}"/>
    <dgm:cxn modelId="{69480DC8-5E4F-4308-A30E-6F44F433CCB2}" srcId="{72607E13-7648-4534-BBF9-D0D893D0FC57}" destId="{CCCEC732-C4C4-4229-9FA0-A3BDFD65B3A7}" srcOrd="0" destOrd="0" parTransId="{57428B39-E10B-4E2B-99B6-DE09F8D8FF26}" sibTransId="{21C80A6A-6F8E-4C2A-9771-4EC91EA1178F}"/>
    <dgm:cxn modelId="{02115DFC-8A98-4E93-B1F1-2DA4F381D7DD}" type="presOf" srcId="{08351CB8-6BB9-4A70-9345-67122CCB7A02}" destId="{AF037342-EF7B-456A-8CCC-E5D7C0938EA6}" srcOrd="0" destOrd="1" presId="urn:microsoft.com/office/officeart/2005/8/layout/vList5"/>
    <dgm:cxn modelId="{46DA3CCB-B781-48B4-B1F5-CBBF88065395}" srcId="{F3CBF9C7-7AB5-4AFF-A62C-74165684766B}" destId="{CEBE90BE-534D-4200-9EE5-BCEB011800F8}" srcOrd="1" destOrd="0" parTransId="{5F11E899-0AB0-434D-97D5-0984B40EB814}" sibTransId="{EB940B87-D3DC-4AB2-ACC2-C2C39F99C6B6}"/>
    <dgm:cxn modelId="{CA1A4DF0-1262-445D-9C52-D7A452E2C52E}" type="presOf" srcId="{F5BA784F-F788-45A5-9D44-5C5AD797CA53}" destId="{1D55190F-7570-4B06-8E71-2690CFFB39D3}" srcOrd="0" destOrd="0" presId="urn:microsoft.com/office/officeart/2005/8/layout/vList5"/>
    <dgm:cxn modelId="{48C0EFE5-5E22-4461-BC13-E0289CAA6C21}" type="presOf" srcId="{65ABF296-02EB-426A-BBD6-7A166AD8FEBC}" destId="{58688B5F-7FF9-4A8C-9D78-C9897C25931D}" srcOrd="0" destOrd="1" presId="urn:microsoft.com/office/officeart/2005/8/layout/vList5"/>
    <dgm:cxn modelId="{4DBBCAC7-A315-4083-98AF-7D58C8B98398}" srcId="{4993B3E5-8AB1-4104-A4B8-6A503F83F256}" destId="{7F471F0B-0412-48AF-9FD1-163FF66A942A}" srcOrd="3" destOrd="0" parTransId="{2A55EDAA-C0E3-4B40-8575-B699D4CFF707}" sibTransId="{A470C3F4-7149-48BA-A004-973612282D57}"/>
    <dgm:cxn modelId="{354E0851-5B28-4F33-886C-78D0FA166D17}" srcId="{4993B3E5-8AB1-4104-A4B8-6A503F83F256}" destId="{1D0FC62F-FB1B-45D2-B9D4-AB8E8F335A9C}" srcOrd="2" destOrd="0" parTransId="{533B310C-18FC-4AA0-ABF6-CC16AA6BAF13}" sibTransId="{8AB70F7F-4EE0-4910-A515-A2B7A8B83120}"/>
    <dgm:cxn modelId="{B60E2025-6DC7-4AEE-90AD-0157EBA76D33}" srcId="{F5BA784F-F788-45A5-9D44-5C5AD797CA53}" destId="{65ABF296-02EB-426A-BBD6-7A166AD8FEBC}" srcOrd="1" destOrd="0" parTransId="{DCF08820-2374-40B2-9DFE-CF92129606D8}" sibTransId="{8D2D1F55-7D4B-422C-8BD6-DA23DFF4D804}"/>
    <dgm:cxn modelId="{24CBA480-3FAE-4BCC-A03D-5887641680AB}" srcId="{72607E13-7648-4534-BBF9-D0D893D0FC57}" destId="{1ED13CD1-0026-41BA-81DB-F50E31666786}" srcOrd="4" destOrd="0" parTransId="{7FE1E24B-920D-4148-98FF-E00C6B5B2253}" sibTransId="{FB029494-1388-4281-8474-9F750B7EEDC9}"/>
    <dgm:cxn modelId="{AE0FD54F-82B3-4B22-AB49-83E1A718AA47}" type="presOf" srcId="{1B5CEBCA-588C-454E-A3F7-69319F1C42F2}" destId="{169408C9-3B20-4CB8-8D38-F750AA0AA3D4}" srcOrd="0" destOrd="2" presId="urn:microsoft.com/office/officeart/2005/8/layout/vList5"/>
    <dgm:cxn modelId="{8D301CAC-3E9A-4584-89C3-7055B6B2E53B}" type="presOf" srcId="{F1A82F4E-AF1F-49FD-93EF-B2B40EF2FEF1}" destId="{AF037342-EF7B-456A-8CCC-E5D7C0938EA6}" srcOrd="0" destOrd="0" presId="urn:microsoft.com/office/officeart/2005/8/layout/vList5"/>
    <dgm:cxn modelId="{9DC0B938-78C3-4476-938A-8E490D00A1DB}" type="presOf" srcId="{25E16E6A-A069-4E88-9090-84CA99CEC5DF}" destId="{169408C9-3B20-4CB8-8D38-F750AA0AA3D4}" srcOrd="0" destOrd="3" presId="urn:microsoft.com/office/officeart/2005/8/layout/vList5"/>
    <dgm:cxn modelId="{C69D7326-79EF-4F13-893F-CF5754772000}" srcId="{4993B3E5-8AB1-4104-A4B8-6A503F83F256}" destId="{B80755D3-4995-4EBF-972B-DCD4210B0806}" srcOrd="0" destOrd="0" parTransId="{5B3B5F50-57AD-4774-87CC-7CC4C95CA588}" sibTransId="{10442040-E9CC-47C0-A956-4985833A8C2C}"/>
    <dgm:cxn modelId="{CC3B6373-D30C-449E-AE27-E3E7D5D8AD89}" type="presOf" srcId="{F84997BB-E9ED-4903-A971-E29EA6A1C8CA}" destId="{E5A8AF75-10F0-4B4F-BD69-40B2EA621F82}" srcOrd="0" destOrd="1" presId="urn:microsoft.com/office/officeart/2005/8/layout/vList5"/>
    <dgm:cxn modelId="{0FB64D61-E3EC-4168-B7AA-2A4E4FA04805}" type="presOf" srcId="{4993B3E5-8AB1-4104-A4B8-6A503F83F256}" destId="{8FC4EB2F-58D7-4F52-BF60-FBCF994E69E0}" srcOrd="0" destOrd="0" presId="urn:microsoft.com/office/officeart/2005/8/layout/vList5"/>
    <dgm:cxn modelId="{EC09B931-76A9-4AA3-84DA-7FA7B65B53B8}" type="presOf" srcId="{B80755D3-4995-4EBF-972B-DCD4210B0806}" destId="{E5A8AF75-10F0-4B4F-BD69-40B2EA621F82}" srcOrd="0" destOrd="0" presId="urn:microsoft.com/office/officeart/2005/8/layout/vList5"/>
    <dgm:cxn modelId="{6DBFCFA7-2CF2-4E03-9AA9-6D309B01706F}" srcId="{F5BA784F-F788-45A5-9D44-5C5AD797CA53}" destId="{08508ADB-3397-42D1-AA2F-339F9528874D}" srcOrd="0" destOrd="0" parTransId="{2A8A3808-78E2-40F9-8525-43E8E079E150}" sibTransId="{3BF84FB9-722C-4D8F-A65B-B06A0A9FFF0D}"/>
    <dgm:cxn modelId="{5B398AC9-7464-40E7-B0E6-3D8E5BF8D020}" srcId="{1ED13CD1-0026-41BA-81DB-F50E31666786}" destId="{D7C84723-56E3-4B26-B739-4124B11C804C}" srcOrd="2" destOrd="0" parTransId="{480EC032-512F-420E-B77C-5EC6C63C9AE4}" sibTransId="{AEDE6735-C3FC-43B5-9248-C715114AC8DB}"/>
    <dgm:cxn modelId="{58E993E8-C67C-44D5-B0DB-0A458DF72564}" type="presOf" srcId="{EDF104EA-4F73-4D5F-BCC3-F879CE35BDD1}" destId="{092F2DA5-FD89-4006-A175-FD8E12F8760E}" srcOrd="0" destOrd="0" presId="urn:microsoft.com/office/officeart/2005/8/layout/vList5"/>
    <dgm:cxn modelId="{16D58941-7FEB-4EDA-9B83-0AA99D677324}" type="presOf" srcId="{08508ADB-3397-42D1-AA2F-339F9528874D}" destId="{58688B5F-7FF9-4A8C-9D78-C9897C25931D}" srcOrd="0" destOrd="0" presId="urn:microsoft.com/office/officeart/2005/8/layout/vList5"/>
    <dgm:cxn modelId="{82245988-757B-43B5-A1F1-05D3F6F97DAF}" type="presOf" srcId="{72607E13-7648-4534-BBF9-D0D893D0FC57}" destId="{A1FC93B4-8BA1-4ACE-86AB-35698709F57A}" srcOrd="0" destOrd="0" presId="urn:microsoft.com/office/officeart/2005/8/layout/vList5"/>
    <dgm:cxn modelId="{24C03102-F4AD-459A-8596-997A629A1000}" type="presOf" srcId="{AD313897-BCAE-4DCF-8AF0-A05CBC374499}" destId="{84EBE0F8-528B-4068-A152-78602A79DF26}" srcOrd="0" destOrd="0" presId="urn:microsoft.com/office/officeart/2005/8/layout/vList5"/>
    <dgm:cxn modelId="{40B77254-4823-4D0C-979E-A611E68806EA}" srcId="{72607E13-7648-4534-BBF9-D0D893D0FC57}" destId="{EDF104EA-4F73-4D5F-BCC3-F879CE35BDD1}" srcOrd="5" destOrd="0" parTransId="{2BEA1A45-8627-4094-B600-5F68F9A4B6C2}" sibTransId="{8201D794-3293-4DB4-AD45-33FAF5AD3C9C}"/>
    <dgm:cxn modelId="{35A5D890-D530-4F24-9141-21EFA4977AD7}" type="presOf" srcId="{CEBE90BE-534D-4200-9EE5-BCEB011800F8}" destId="{169408C9-3B20-4CB8-8D38-F750AA0AA3D4}" srcOrd="0" destOrd="1" presId="urn:microsoft.com/office/officeart/2005/8/layout/vList5"/>
    <dgm:cxn modelId="{0A933884-B2EB-4C47-83A4-2F5B5FA679B0}" type="presOf" srcId="{7F471F0B-0412-48AF-9FD1-163FF66A942A}" destId="{E5A8AF75-10F0-4B4F-BD69-40B2EA621F82}" srcOrd="0" destOrd="3"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18EEEFB0-56E3-4A1D-8EF4-26E001C6A614}" srcId="{1ED13CD1-0026-41BA-81DB-F50E31666786}" destId="{F1A82F4E-AF1F-49FD-93EF-B2B40EF2FEF1}" srcOrd="0" destOrd="0" parTransId="{7680DE3A-50F4-4E00-BE67-1207042A8CD9}" sibTransId="{962F6AA2-3673-4ABA-886F-02DBD33016D9}"/>
    <dgm:cxn modelId="{9EDF3037-7A84-48C3-BE11-C7E4A89E5F20}" type="presOf" srcId="{D7C84723-56E3-4B26-B739-4124B11C804C}" destId="{AF037342-EF7B-456A-8CCC-E5D7C0938EA6}" srcOrd="0" destOrd="2" presId="urn:microsoft.com/office/officeart/2005/8/layout/vList5"/>
    <dgm:cxn modelId="{862AEC24-E869-4E9B-A053-8161370AEF79}" srcId="{72607E13-7648-4534-BBF9-D0D893D0FC57}" destId="{4993B3E5-8AB1-4104-A4B8-6A503F83F256}" srcOrd="3" destOrd="0" parTransId="{FDD7000B-BA65-43C0-A80C-3FC2121C7563}" sibTransId="{800D2C73-261B-4CE5-9F18-609B5F4DAA2C}"/>
    <dgm:cxn modelId="{2A5713A0-B0C3-4D0E-868C-C4EC89764089}" srcId="{1ED13CD1-0026-41BA-81DB-F50E31666786}" destId="{08351CB8-6BB9-4A70-9345-67122CCB7A02}" srcOrd="1" destOrd="0" parTransId="{F068E77F-9B08-40A5-9671-3F915DB8102F}" sibTransId="{1F3BCEBF-7605-4D18-8771-A2207440AE97}"/>
    <dgm:cxn modelId="{F2A525F5-3B2D-4E6F-A1C1-6AD4EB1B61E5}" type="presOf" srcId="{0441790C-D707-40C0-9B33-6E39113B0DF0}" destId="{169408C9-3B20-4CB8-8D38-F750AA0AA3D4}" srcOrd="0" destOrd="0" presId="urn:microsoft.com/office/officeart/2005/8/layout/vList5"/>
    <dgm:cxn modelId="{26B85455-3E6F-487C-BB26-D406BB45309C}" srcId="{F3CBF9C7-7AB5-4AFF-A62C-74165684766B}" destId="{0441790C-D707-40C0-9B33-6E39113B0DF0}" srcOrd="0" destOrd="0" parTransId="{B556F40F-D46E-45E8-AB50-80B639FAB11B}" sibTransId="{35D92EBC-9DCE-4C4D-9D86-D35EC00F9CD2}"/>
    <dgm:cxn modelId="{BC66D89E-8772-42F6-B205-0CB3869A4C12}" type="presOf" srcId="{F3CBF9C7-7AB5-4AFF-A62C-74165684766B}" destId="{0EC85DBB-4F92-4C6E-BF2E-A84093187562}" srcOrd="0" destOrd="0" presId="urn:microsoft.com/office/officeart/2005/8/layout/vList5"/>
    <dgm:cxn modelId="{C039ECD7-E2AC-47D0-B1E9-5E5E292DBBCB}" type="presOf" srcId="{CCCEC732-C4C4-4229-9FA0-A3BDFD65B3A7}" destId="{9646B9D4-70B9-48A5-9410-9C793A961674}" srcOrd="0" destOrd="0"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6CC98832-A0CA-4217-880C-606559C1A82A}" type="presParOf" srcId="{A1FC93B4-8BA1-4ACE-86AB-35698709F57A}" destId="{94A1263D-EEED-4203-A468-39EC651C1CD1}" srcOrd="0" destOrd="0" presId="urn:microsoft.com/office/officeart/2005/8/layout/vList5"/>
    <dgm:cxn modelId="{36EA31A6-5F75-473B-9CE2-6D430CCB0A44}" type="presParOf" srcId="{94A1263D-EEED-4203-A468-39EC651C1CD1}" destId="{9646B9D4-70B9-48A5-9410-9C793A961674}" srcOrd="0" destOrd="0" presId="urn:microsoft.com/office/officeart/2005/8/layout/vList5"/>
    <dgm:cxn modelId="{2D681761-DC73-4467-B15B-D583A058EC46}" type="presParOf" srcId="{94A1263D-EEED-4203-A468-39EC651C1CD1}" destId="{84EBE0F8-528B-4068-A152-78602A79DF26}" srcOrd="1" destOrd="0" presId="urn:microsoft.com/office/officeart/2005/8/layout/vList5"/>
    <dgm:cxn modelId="{CD173549-4203-4117-BE47-1BFC36B86D97}" type="presParOf" srcId="{A1FC93B4-8BA1-4ACE-86AB-35698709F57A}" destId="{C9691EDE-3F2E-4FBE-8BEE-E3E97177E7C9}" srcOrd="1" destOrd="0" presId="urn:microsoft.com/office/officeart/2005/8/layout/vList5"/>
    <dgm:cxn modelId="{98A22DB8-929D-49B0-959D-525D9208ECA0}" type="presParOf" srcId="{A1FC93B4-8BA1-4ACE-86AB-35698709F57A}" destId="{86511FB6-DC4E-4F14-B148-86CFAA078C6A}" srcOrd="2" destOrd="0" presId="urn:microsoft.com/office/officeart/2005/8/layout/vList5"/>
    <dgm:cxn modelId="{5D6313E8-42FF-4B29-9CBE-F930F9FFCF13}" type="presParOf" srcId="{86511FB6-DC4E-4F14-B148-86CFAA078C6A}" destId="{0EC85DBB-4F92-4C6E-BF2E-A84093187562}" srcOrd="0" destOrd="0" presId="urn:microsoft.com/office/officeart/2005/8/layout/vList5"/>
    <dgm:cxn modelId="{E79B9378-55D9-4543-8E93-36A27D52BBBA}" type="presParOf" srcId="{86511FB6-DC4E-4F14-B148-86CFAA078C6A}" destId="{169408C9-3B20-4CB8-8D38-F750AA0AA3D4}" srcOrd="1" destOrd="0" presId="urn:microsoft.com/office/officeart/2005/8/layout/vList5"/>
    <dgm:cxn modelId="{A7DB70B8-61BF-4901-AD3D-C852C5021E4A}" type="presParOf" srcId="{A1FC93B4-8BA1-4ACE-86AB-35698709F57A}" destId="{BB3C39AE-59FC-43E0-B37F-5579279C7A3C}" srcOrd="3" destOrd="0" presId="urn:microsoft.com/office/officeart/2005/8/layout/vList5"/>
    <dgm:cxn modelId="{015237C6-E65C-4DFA-A05E-76ED753D8E23}" type="presParOf" srcId="{A1FC93B4-8BA1-4ACE-86AB-35698709F57A}" destId="{BCF9168F-65E8-449D-8EDD-84B4ED483650}" srcOrd="4" destOrd="0" presId="urn:microsoft.com/office/officeart/2005/8/layout/vList5"/>
    <dgm:cxn modelId="{D1C643A7-52EB-43DB-A9AC-CBFDCDF6063C}" type="presParOf" srcId="{BCF9168F-65E8-449D-8EDD-84B4ED483650}" destId="{1D55190F-7570-4B06-8E71-2690CFFB39D3}" srcOrd="0" destOrd="0" presId="urn:microsoft.com/office/officeart/2005/8/layout/vList5"/>
    <dgm:cxn modelId="{0BBD0408-9AA4-457F-B05E-78C0C0BEA2B6}" type="presParOf" srcId="{BCF9168F-65E8-449D-8EDD-84B4ED483650}" destId="{58688B5F-7FF9-4A8C-9D78-C9897C25931D}" srcOrd="1" destOrd="0" presId="urn:microsoft.com/office/officeart/2005/8/layout/vList5"/>
    <dgm:cxn modelId="{74DCB411-B0BF-4BE7-87A8-A539E18417BB}" type="presParOf" srcId="{A1FC93B4-8BA1-4ACE-86AB-35698709F57A}" destId="{28688C3C-8048-467E-9A28-4CA89CE609FE}" srcOrd="5" destOrd="0" presId="urn:microsoft.com/office/officeart/2005/8/layout/vList5"/>
    <dgm:cxn modelId="{0CABC7CF-0863-42EB-8B7A-482615A7CFCF}" type="presParOf" srcId="{A1FC93B4-8BA1-4ACE-86AB-35698709F57A}" destId="{C2670A63-A7FF-4A85-9ED9-B3EE24992FB4}" srcOrd="6" destOrd="0" presId="urn:microsoft.com/office/officeart/2005/8/layout/vList5"/>
    <dgm:cxn modelId="{60402537-7523-4900-9E12-7C07087F2FBC}" type="presParOf" srcId="{C2670A63-A7FF-4A85-9ED9-B3EE24992FB4}" destId="{8FC4EB2F-58D7-4F52-BF60-FBCF994E69E0}" srcOrd="0" destOrd="0" presId="urn:microsoft.com/office/officeart/2005/8/layout/vList5"/>
    <dgm:cxn modelId="{F0992DF5-BFB5-41E9-8604-6085C991B429}" type="presParOf" srcId="{C2670A63-A7FF-4A85-9ED9-B3EE24992FB4}" destId="{E5A8AF75-10F0-4B4F-BD69-40B2EA621F82}" srcOrd="1" destOrd="0" presId="urn:microsoft.com/office/officeart/2005/8/layout/vList5"/>
    <dgm:cxn modelId="{49C1F63E-E6AB-49BF-BAF0-DC34028B9696}" type="presParOf" srcId="{A1FC93B4-8BA1-4ACE-86AB-35698709F57A}" destId="{33B4CCDE-22E4-454D-8C4B-93ACD305B981}" srcOrd="7" destOrd="0" presId="urn:microsoft.com/office/officeart/2005/8/layout/vList5"/>
    <dgm:cxn modelId="{54D76370-54F6-4DE1-B665-6A65FC5E401E}" type="presParOf" srcId="{A1FC93B4-8BA1-4ACE-86AB-35698709F57A}" destId="{0EFE224B-9E6F-4DB6-A491-66E43562F8D8}" srcOrd="8" destOrd="0" presId="urn:microsoft.com/office/officeart/2005/8/layout/vList5"/>
    <dgm:cxn modelId="{815B4CE8-5592-4547-8B68-5BD11731BAAD}" type="presParOf" srcId="{0EFE224B-9E6F-4DB6-A491-66E43562F8D8}" destId="{22990D15-00E8-4E6D-96F2-BE58C24C7DFB}" srcOrd="0" destOrd="0" presId="urn:microsoft.com/office/officeart/2005/8/layout/vList5"/>
    <dgm:cxn modelId="{C0FFDF25-9B5D-457F-A539-170D1FC273F5}" type="presParOf" srcId="{0EFE224B-9E6F-4DB6-A491-66E43562F8D8}" destId="{AF037342-EF7B-456A-8CCC-E5D7C0938EA6}" srcOrd="1" destOrd="0" presId="urn:microsoft.com/office/officeart/2005/8/layout/vList5"/>
    <dgm:cxn modelId="{F35AF861-2FF7-4FEC-8B73-9958CDD531DA}" type="presParOf" srcId="{A1FC93B4-8BA1-4ACE-86AB-35698709F57A}" destId="{40FE2847-151F-4F3F-8B0B-07650B0C9820}" srcOrd="9" destOrd="0" presId="urn:microsoft.com/office/officeart/2005/8/layout/vList5"/>
    <dgm:cxn modelId="{00BFEF5B-DADE-4E5F-98FF-2D61A9FA0A57}" type="presParOf" srcId="{A1FC93B4-8BA1-4ACE-86AB-35698709F57A}" destId="{B17EDDF0-F04A-4818-818A-7061857973E2}" srcOrd="10" destOrd="0" presId="urn:microsoft.com/office/officeart/2005/8/layout/vList5"/>
    <dgm:cxn modelId="{39D1B582-8224-4F5B-B2A8-092288F46248}"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a:solidFill>
          <a:srgbClr val="CA7500"/>
        </a:solidFill>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39C60FDC-C0E1-4BF1-878A-3C6A555CC544}" srcId="{72607E13-7648-4534-BBF9-D0D893D0FC57}" destId="{F3CBF9C7-7AB5-4AFF-A62C-74165684766B}" srcOrd="1" destOrd="0" parTransId="{8C02774C-3AF3-4FE5-8F36-FAE6B00071FC}" sibTransId="{E8B520B6-59D5-49F7-AA22-AC3E6B24A83E}"/>
    <dgm:cxn modelId="{C17361AF-4C1D-4D36-AA91-D5CDAB95162A}" srcId="{CCCEC732-C4C4-4229-9FA0-A3BDFD65B3A7}" destId="{D5895202-4059-4D94-858C-F19E20A26957}" srcOrd="1" destOrd="0" parTransId="{9649CCF2-29DF-4DFB-AFE5-036E73AF5043}" sibTransId="{8C9D6AE7-0B13-47B7-BE22-67A225880D3E}"/>
    <dgm:cxn modelId="{BF4F5077-3BD9-4838-A25B-B771DB0B34E4}" type="presOf" srcId="{1ED13CD1-0026-41BA-81DB-F50E31666786}" destId="{22990D15-00E8-4E6D-96F2-BE58C24C7DFB}" srcOrd="0" destOrd="0" presId="urn:microsoft.com/office/officeart/2005/8/layout/vList5"/>
    <dgm:cxn modelId="{9101DE76-A636-4BCB-9280-1844A93DFAE9}" type="presOf" srcId="{B80755D3-4995-4EBF-972B-DCD4210B0806}" destId="{E5A8AF75-10F0-4B4F-BD69-40B2EA621F82}" srcOrd="0" destOrd="0" presId="urn:microsoft.com/office/officeart/2005/8/layout/vList5"/>
    <dgm:cxn modelId="{439A95A2-797E-4CC7-88B1-261F8C38F214}" type="presOf" srcId="{1B5CEBCA-588C-454E-A3F7-69319F1C42F2}" destId="{169408C9-3B20-4CB8-8D38-F750AA0AA3D4}" srcOrd="0" destOrd="2" presId="urn:microsoft.com/office/officeart/2005/8/layout/vList5"/>
    <dgm:cxn modelId="{03C72F85-BFCE-4B83-B0FB-5A4A977FF31D}" type="presOf" srcId="{0441790C-D707-40C0-9B33-6E39113B0DF0}" destId="{169408C9-3B20-4CB8-8D38-F750AA0AA3D4}" srcOrd="0" destOrd="0" presId="urn:microsoft.com/office/officeart/2005/8/layout/vList5"/>
    <dgm:cxn modelId="{F39B635D-F517-4D52-B6C6-AB9F65C54284}" type="presOf" srcId="{AD313897-BCAE-4DCF-8AF0-A05CBC374499}" destId="{84EBE0F8-528B-4068-A152-78602A79DF26}" srcOrd="0" destOrd="0"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33CD52C1-54EA-4BC1-93AA-33E9538A0077}" srcId="{4993B3E5-8AB1-4104-A4B8-6A503F83F256}" destId="{F84997BB-E9ED-4903-A971-E29EA6A1C8CA}" srcOrd="1" destOrd="0" parTransId="{39AE8465-C4CC-4293-A233-464A6F02255D}" sibTransId="{EED6035F-DD4E-4E95-8D7E-F18CB4270ED9}"/>
    <dgm:cxn modelId="{32A8D0EF-83E5-4640-B78C-D69C117F6186}" srcId="{F3CBF9C7-7AB5-4AFF-A62C-74165684766B}" destId="{1B5CEBCA-588C-454E-A3F7-69319F1C42F2}" srcOrd="2" destOrd="0" parTransId="{6512B8AF-3513-46EF-AB18-C4949E442426}" sibTransId="{265E9D4E-75FA-4243-B643-60CAA20E7696}"/>
    <dgm:cxn modelId="{69480DC8-5E4F-4308-A30E-6F44F433CCB2}" srcId="{72607E13-7648-4534-BBF9-D0D893D0FC57}" destId="{CCCEC732-C4C4-4229-9FA0-A3BDFD65B3A7}" srcOrd="0" destOrd="0" parTransId="{57428B39-E10B-4E2B-99B6-DE09F8D8FF26}" sibTransId="{21C80A6A-6F8E-4C2A-9771-4EC91EA1178F}"/>
    <dgm:cxn modelId="{5CDEC5E1-0D33-4D0A-B2C4-EC8799572BC5}" type="presOf" srcId="{65ABF296-02EB-426A-BBD6-7A166AD8FEBC}" destId="{58688B5F-7FF9-4A8C-9D78-C9897C25931D}" srcOrd="0" destOrd="1" presId="urn:microsoft.com/office/officeart/2005/8/layout/vList5"/>
    <dgm:cxn modelId="{46DA3CCB-B781-48B4-B1F5-CBBF88065395}" srcId="{F3CBF9C7-7AB5-4AFF-A62C-74165684766B}" destId="{CEBE90BE-534D-4200-9EE5-BCEB011800F8}" srcOrd="1" destOrd="0" parTransId="{5F11E899-0AB0-434D-97D5-0984B40EB814}" sibTransId="{EB940B87-D3DC-4AB2-ACC2-C2C39F99C6B6}"/>
    <dgm:cxn modelId="{4DBBCAC7-A315-4083-98AF-7D58C8B98398}" srcId="{4993B3E5-8AB1-4104-A4B8-6A503F83F256}" destId="{7F471F0B-0412-48AF-9FD1-163FF66A942A}" srcOrd="3" destOrd="0" parTransId="{2A55EDAA-C0E3-4B40-8575-B699D4CFF707}" sibTransId="{A470C3F4-7149-48BA-A004-973612282D57}"/>
    <dgm:cxn modelId="{354E0851-5B28-4F33-886C-78D0FA166D17}" srcId="{4993B3E5-8AB1-4104-A4B8-6A503F83F256}" destId="{1D0FC62F-FB1B-45D2-B9D4-AB8E8F335A9C}" srcOrd="2" destOrd="0" parTransId="{533B310C-18FC-4AA0-ABF6-CC16AA6BAF13}" sibTransId="{8AB70F7F-4EE0-4910-A515-A2B7A8B83120}"/>
    <dgm:cxn modelId="{E78354A0-1C07-4A2C-BD85-5BA93799DBDE}" type="presOf" srcId="{F84997BB-E9ED-4903-A971-E29EA6A1C8CA}" destId="{E5A8AF75-10F0-4B4F-BD69-40B2EA621F82}" srcOrd="0" destOrd="1" presId="urn:microsoft.com/office/officeart/2005/8/layout/vList5"/>
    <dgm:cxn modelId="{B60E2025-6DC7-4AEE-90AD-0157EBA76D33}" srcId="{F5BA784F-F788-45A5-9D44-5C5AD797CA53}" destId="{65ABF296-02EB-426A-BBD6-7A166AD8FEBC}" srcOrd="1" destOrd="0" parTransId="{DCF08820-2374-40B2-9DFE-CF92129606D8}" sibTransId="{8D2D1F55-7D4B-422C-8BD6-DA23DFF4D804}"/>
    <dgm:cxn modelId="{BE67B663-7725-44FC-BA86-908E658C0D35}" type="presOf" srcId="{72607E13-7648-4534-BBF9-D0D893D0FC57}" destId="{A1FC93B4-8BA1-4ACE-86AB-35698709F57A}" srcOrd="0" destOrd="0" presId="urn:microsoft.com/office/officeart/2005/8/layout/vList5"/>
    <dgm:cxn modelId="{24CBA480-3FAE-4BCC-A03D-5887641680AB}" srcId="{72607E13-7648-4534-BBF9-D0D893D0FC57}" destId="{1ED13CD1-0026-41BA-81DB-F50E31666786}" srcOrd="4" destOrd="0" parTransId="{7FE1E24B-920D-4148-98FF-E00C6B5B2253}" sibTransId="{FB029494-1388-4281-8474-9F750B7EEDC9}"/>
    <dgm:cxn modelId="{FE0DF76F-052C-4947-883F-887205296484}" type="presOf" srcId="{08351CB8-6BB9-4A70-9345-67122CCB7A02}" destId="{AF037342-EF7B-456A-8CCC-E5D7C0938EA6}" srcOrd="0" destOrd="1" presId="urn:microsoft.com/office/officeart/2005/8/layout/vList5"/>
    <dgm:cxn modelId="{C69D7326-79EF-4F13-893F-CF5754772000}" srcId="{4993B3E5-8AB1-4104-A4B8-6A503F83F256}" destId="{B80755D3-4995-4EBF-972B-DCD4210B0806}" srcOrd="0" destOrd="0" parTransId="{5B3B5F50-57AD-4774-87CC-7CC4C95CA588}" sibTransId="{10442040-E9CC-47C0-A956-4985833A8C2C}"/>
    <dgm:cxn modelId="{EB46E785-2E97-494D-B7DF-E0A8AE1B4399}" type="presOf" srcId="{1D0FC62F-FB1B-45D2-B9D4-AB8E8F335A9C}" destId="{E5A8AF75-10F0-4B4F-BD69-40B2EA621F82}" srcOrd="0" destOrd="2" presId="urn:microsoft.com/office/officeart/2005/8/layout/vList5"/>
    <dgm:cxn modelId="{0B07C91A-7C50-405D-9484-E531FBE964B4}" type="presOf" srcId="{EDF104EA-4F73-4D5F-BCC3-F879CE35BDD1}" destId="{092F2DA5-FD89-4006-A175-FD8E12F8760E}" srcOrd="0" destOrd="0" presId="urn:microsoft.com/office/officeart/2005/8/layout/vList5"/>
    <dgm:cxn modelId="{6DBFCFA7-2CF2-4E03-9AA9-6D309B01706F}" srcId="{F5BA784F-F788-45A5-9D44-5C5AD797CA53}" destId="{08508ADB-3397-42D1-AA2F-339F9528874D}" srcOrd="0" destOrd="0" parTransId="{2A8A3808-78E2-40F9-8525-43E8E079E150}" sibTransId="{3BF84FB9-722C-4D8F-A65B-B06A0A9FFF0D}"/>
    <dgm:cxn modelId="{5B398AC9-7464-40E7-B0E6-3D8E5BF8D020}" srcId="{1ED13CD1-0026-41BA-81DB-F50E31666786}" destId="{D7C84723-56E3-4B26-B739-4124B11C804C}" srcOrd="2" destOrd="0" parTransId="{480EC032-512F-420E-B77C-5EC6C63C9AE4}" sibTransId="{AEDE6735-C3FC-43B5-9248-C715114AC8DB}"/>
    <dgm:cxn modelId="{E4DAC59A-D074-4BC6-9E91-24A10DEC9CCA}" type="presOf" srcId="{4993B3E5-8AB1-4104-A4B8-6A503F83F256}" destId="{8FC4EB2F-58D7-4F52-BF60-FBCF994E69E0}" srcOrd="0" destOrd="0" presId="urn:microsoft.com/office/officeart/2005/8/layout/vList5"/>
    <dgm:cxn modelId="{BB70A469-006D-4596-BBCD-5D02B3665C59}" type="presOf" srcId="{CEBE90BE-534D-4200-9EE5-BCEB011800F8}" destId="{169408C9-3B20-4CB8-8D38-F750AA0AA3D4}" srcOrd="0" destOrd="1" presId="urn:microsoft.com/office/officeart/2005/8/layout/vList5"/>
    <dgm:cxn modelId="{9F1959D9-A2C5-425D-AC6D-349B3FA044F7}" type="presOf" srcId="{F5BA784F-F788-45A5-9D44-5C5AD797CA53}" destId="{1D55190F-7570-4B06-8E71-2690CFFB39D3}" srcOrd="0" destOrd="0" presId="urn:microsoft.com/office/officeart/2005/8/layout/vList5"/>
    <dgm:cxn modelId="{01C03553-4214-46DC-A260-C5C0869D9078}" type="presOf" srcId="{08508ADB-3397-42D1-AA2F-339F9528874D}" destId="{58688B5F-7FF9-4A8C-9D78-C9897C25931D}" srcOrd="0" destOrd="0" presId="urn:microsoft.com/office/officeart/2005/8/layout/vList5"/>
    <dgm:cxn modelId="{40B77254-4823-4D0C-979E-A611E68806EA}" srcId="{72607E13-7648-4534-BBF9-D0D893D0FC57}" destId="{EDF104EA-4F73-4D5F-BCC3-F879CE35BDD1}" srcOrd="5" destOrd="0" parTransId="{2BEA1A45-8627-4094-B600-5F68F9A4B6C2}" sibTransId="{8201D794-3293-4DB4-AD45-33FAF5AD3C9C}"/>
    <dgm:cxn modelId="{B02660F7-1F0A-4368-836C-0C1B80227A45}" type="presOf" srcId="{F3CBF9C7-7AB5-4AFF-A62C-74165684766B}" destId="{0EC85DBB-4F92-4C6E-BF2E-A84093187562}" srcOrd="0" destOrd="0"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A0C6AF45-74BE-463E-9DF3-2BF015912919}" type="presOf" srcId="{F1A82F4E-AF1F-49FD-93EF-B2B40EF2FEF1}" destId="{AF037342-EF7B-456A-8CCC-E5D7C0938EA6}" srcOrd="0" destOrd="0" presId="urn:microsoft.com/office/officeart/2005/8/layout/vList5"/>
    <dgm:cxn modelId="{18EEEFB0-56E3-4A1D-8EF4-26E001C6A614}" srcId="{1ED13CD1-0026-41BA-81DB-F50E31666786}" destId="{F1A82F4E-AF1F-49FD-93EF-B2B40EF2FEF1}" srcOrd="0" destOrd="0" parTransId="{7680DE3A-50F4-4E00-BE67-1207042A8CD9}" sibTransId="{962F6AA2-3673-4ABA-886F-02DBD33016D9}"/>
    <dgm:cxn modelId="{862AEC24-E869-4E9B-A053-8161370AEF79}" srcId="{72607E13-7648-4534-BBF9-D0D893D0FC57}" destId="{4993B3E5-8AB1-4104-A4B8-6A503F83F256}" srcOrd="3" destOrd="0" parTransId="{FDD7000B-BA65-43C0-A80C-3FC2121C7563}" sibTransId="{800D2C73-261B-4CE5-9F18-609B5F4DAA2C}"/>
    <dgm:cxn modelId="{2A5713A0-B0C3-4D0E-868C-C4EC89764089}" srcId="{1ED13CD1-0026-41BA-81DB-F50E31666786}" destId="{08351CB8-6BB9-4A70-9345-67122CCB7A02}" srcOrd="1" destOrd="0" parTransId="{F068E77F-9B08-40A5-9671-3F915DB8102F}" sibTransId="{1F3BCEBF-7605-4D18-8771-A2207440AE97}"/>
    <dgm:cxn modelId="{26B85455-3E6F-487C-BB26-D406BB45309C}" srcId="{F3CBF9C7-7AB5-4AFF-A62C-74165684766B}" destId="{0441790C-D707-40C0-9B33-6E39113B0DF0}" srcOrd="0" destOrd="0" parTransId="{B556F40F-D46E-45E8-AB50-80B639FAB11B}" sibTransId="{35D92EBC-9DCE-4C4D-9D86-D35EC00F9CD2}"/>
    <dgm:cxn modelId="{FA80B0F6-4091-41C1-83AB-C08D125619A4}" type="presOf" srcId="{25E16E6A-A069-4E88-9090-84CA99CEC5DF}" destId="{169408C9-3B20-4CB8-8D38-F750AA0AA3D4}" srcOrd="0" destOrd="3" presId="urn:microsoft.com/office/officeart/2005/8/layout/vList5"/>
    <dgm:cxn modelId="{7570CFB3-CF2E-476E-AE2E-F32A82A13CDC}" type="presOf" srcId="{CCCEC732-C4C4-4229-9FA0-A3BDFD65B3A7}" destId="{9646B9D4-70B9-48A5-9410-9C793A961674}" srcOrd="0" destOrd="0" presId="urn:microsoft.com/office/officeart/2005/8/layout/vList5"/>
    <dgm:cxn modelId="{C035E7CA-406F-4393-804C-EB851743792E}" type="presOf" srcId="{7F471F0B-0412-48AF-9FD1-163FF66A942A}" destId="{E5A8AF75-10F0-4B4F-BD69-40B2EA621F82}" srcOrd="0" destOrd="3" presId="urn:microsoft.com/office/officeart/2005/8/layout/vList5"/>
    <dgm:cxn modelId="{064581AA-C30A-441D-B578-1E3AB24B5155}" type="presOf" srcId="{D7C84723-56E3-4B26-B739-4124B11C804C}" destId="{AF037342-EF7B-456A-8CCC-E5D7C0938EA6}" srcOrd="0" destOrd="2" presId="urn:microsoft.com/office/officeart/2005/8/layout/vList5"/>
    <dgm:cxn modelId="{15BC6266-4743-4A6F-9409-6A0B770293AF}" type="presOf" srcId="{D5895202-4059-4D94-858C-F19E20A26957}" destId="{84EBE0F8-528B-4068-A152-78602A79DF26}" srcOrd="0" destOrd="1"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7E0CF897-E508-48DA-88B9-0DAEA290476D}" type="presParOf" srcId="{A1FC93B4-8BA1-4ACE-86AB-35698709F57A}" destId="{94A1263D-EEED-4203-A468-39EC651C1CD1}" srcOrd="0" destOrd="0" presId="urn:microsoft.com/office/officeart/2005/8/layout/vList5"/>
    <dgm:cxn modelId="{0AB5AC57-A5FF-4EF2-897E-47B6534EE478}" type="presParOf" srcId="{94A1263D-EEED-4203-A468-39EC651C1CD1}" destId="{9646B9D4-70B9-48A5-9410-9C793A961674}" srcOrd="0" destOrd="0" presId="urn:microsoft.com/office/officeart/2005/8/layout/vList5"/>
    <dgm:cxn modelId="{246F5EE5-2546-4F7C-8D1D-A8FD7F01742B}" type="presParOf" srcId="{94A1263D-EEED-4203-A468-39EC651C1CD1}" destId="{84EBE0F8-528B-4068-A152-78602A79DF26}" srcOrd="1" destOrd="0" presId="urn:microsoft.com/office/officeart/2005/8/layout/vList5"/>
    <dgm:cxn modelId="{62074DD8-FAC1-4C04-89E8-74A3C6AC472B}" type="presParOf" srcId="{A1FC93B4-8BA1-4ACE-86AB-35698709F57A}" destId="{C9691EDE-3F2E-4FBE-8BEE-E3E97177E7C9}" srcOrd="1" destOrd="0" presId="urn:microsoft.com/office/officeart/2005/8/layout/vList5"/>
    <dgm:cxn modelId="{FE5DD1DB-1421-4BFF-8BDA-2A2E08453B4B}" type="presParOf" srcId="{A1FC93B4-8BA1-4ACE-86AB-35698709F57A}" destId="{86511FB6-DC4E-4F14-B148-86CFAA078C6A}" srcOrd="2" destOrd="0" presId="urn:microsoft.com/office/officeart/2005/8/layout/vList5"/>
    <dgm:cxn modelId="{D5FDC9C8-695D-4B97-B78B-1FCBAAEDA283}" type="presParOf" srcId="{86511FB6-DC4E-4F14-B148-86CFAA078C6A}" destId="{0EC85DBB-4F92-4C6E-BF2E-A84093187562}" srcOrd="0" destOrd="0" presId="urn:microsoft.com/office/officeart/2005/8/layout/vList5"/>
    <dgm:cxn modelId="{786892EC-E5E3-4CEA-A2AC-0703E38B3B88}" type="presParOf" srcId="{86511FB6-DC4E-4F14-B148-86CFAA078C6A}" destId="{169408C9-3B20-4CB8-8D38-F750AA0AA3D4}" srcOrd="1" destOrd="0" presId="urn:microsoft.com/office/officeart/2005/8/layout/vList5"/>
    <dgm:cxn modelId="{9BBC00CE-1C30-4EAD-8ED0-8CCDFE2EB8A4}" type="presParOf" srcId="{A1FC93B4-8BA1-4ACE-86AB-35698709F57A}" destId="{BB3C39AE-59FC-43E0-B37F-5579279C7A3C}" srcOrd="3" destOrd="0" presId="urn:microsoft.com/office/officeart/2005/8/layout/vList5"/>
    <dgm:cxn modelId="{79255527-D55F-409D-B306-C69C48BA549D}" type="presParOf" srcId="{A1FC93B4-8BA1-4ACE-86AB-35698709F57A}" destId="{BCF9168F-65E8-449D-8EDD-84B4ED483650}" srcOrd="4" destOrd="0" presId="urn:microsoft.com/office/officeart/2005/8/layout/vList5"/>
    <dgm:cxn modelId="{E2FDBB3C-FB81-46D3-A84C-2CE21B6EC5C6}" type="presParOf" srcId="{BCF9168F-65E8-449D-8EDD-84B4ED483650}" destId="{1D55190F-7570-4B06-8E71-2690CFFB39D3}" srcOrd="0" destOrd="0" presId="urn:microsoft.com/office/officeart/2005/8/layout/vList5"/>
    <dgm:cxn modelId="{C34CE24F-4771-4075-82D6-11E0EDC1FE5F}" type="presParOf" srcId="{BCF9168F-65E8-449D-8EDD-84B4ED483650}" destId="{58688B5F-7FF9-4A8C-9D78-C9897C25931D}" srcOrd="1" destOrd="0" presId="urn:microsoft.com/office/officeart/2005/8/layout/vList5"/>
    <dgm:cxn modelId="{B2D06DF6-0F83-47B2-872D-0EFA52B4C6F1}" type="presParOf" srcId="{A1FC93B4-8BA1-4ACE-86AB-35698709F57A}" destId="{28688C3C-8048-467E-9A28-4CA89CE609FE}" srcOrd="5" destOrd="0" presId="urn:microsoft.com/office/officeart/2005/8/layout/vList5"/>
    <dgm:cxn modelId="{5403BDD2-6C66-4CCA-ADC0-1A74064F9EAB}" type="presParOf" srcId="{A1FC93B4-8BA1-4ACE-86AB-35698709F57A}" destId="{C2670A63-A7FF-4A85-9ED9-B3EE24992FB4}" srcOrd="6" destOrd="0" presId="urn:microsoft.com/office/officeart/2005/8/layout/vList5"/>
    <dgm:cxn modelId="{3B32AEC7-36E9-4176-96CA-2EB71CDB9808}" type="presParOf" srcId="{C2670A63-A7FF-4A85-9ED9-B3EE24992FB4}" destId="{8FC4EB2F-58D7-4F52-BF60-FBCF994E69E0}" srcOrd="0" destOrd="0" presId="urn:microsoft.com/office/officeart/2005/8/layout/vList5"/>
    <dgm:cxn modelId="{068C3853-F008-4426-9137-E44AD02A658D}" type="presParOf" srcId="{C2670A63-A7FF-4A85-9ED9-B3EE24992FB4}" destId="{E5A8AF75-10F0-4B4F-BD69-40B2EA621F82}" srcOrd="1" destOrd="0" presId="urn:microsoft.com/office/officeart/2005/8/layout/vList5"/>
    <dgm:cxn modelId="{A5AD8ADA-EEAA-4A72-A6CA-36AE37FC9F24}" type="presParOf" srcId="{A1FC93B4-8BA1-4ACE-86AB-35698709F57A}" destId="{33B4CCDE-22E4-454D-8C4B-93ACD305B981}" srcOrd="7" destOrd="0" presId="urn:microsoft.com/office/officeart/2005/8/layout/vList5"/>
    <dgm:cxn modelId="{27A0FEC8-5589-4DBF-86B9-CE690ABA0392}" type="presParOf" srcId="{A1FC93B4-8BA1-4ACE-86AB-35698709F57A}" destId="{0EFE224B-9E6F-4DB6-A491-66E43562F8D8}" srcOrd="8" destOrd="0" presId="urn:microsoft.com/office/officeart/2005/8/layout/vList5"/>
    <dgm:cxn modelId="{CE337D2D-3559-45F5-9E55-7F9BA9C4681C}" type="presParOf" srcId="{0EFE224B-9E6F-4DB6-A491-66E43562F8D8}" destId="{22990D15-00E8-4E6D-96F2-BE58C24C7DFB}" srcOrd="0" destOrd="0" presId="urn:microsoft.com/office/officeart/2005/8/layout/vList5"/>
    <dgm:cxn modelId="{4149E5DF-047C-4F07-B64E-ED16F8B71438}" type="presParOf" srcId="{0EFE224B-9E6F-4DB6-A491-66E43562F8D8}" destId="{AF037342-EF7B-456A-8CCC-E5D7C0938EA6}" srcOrd="1" destOrd="0" presId="urn:microsoft.com/office/officeart/2005/8/layout/vList5"/>
    <dgm:cxn modelId="{50BF5B9C-D08C-4541-A088-CF40CC7EFA00}" type="presParOf" srcId="{A1FC93B4-8BA1-4ACE-86AB-35698709F57A}" destId="{40FE2847-151F-4F3F-8B0B-07650B0C9820}" srcOrd="9" destOrd="0" presId="urn:microsoft.com/office/officeart/2005/8/layout/vList5"/>
    <dgm:cxn modelId="{7AD04FB9-2F14-4738-A63C-89EA66E10DBC}" type="presParOf" srcId="{A1FC93B4-8BA1-4ACE-86AB-35698709F57A}" destId="{B17EDDF0-F04A-4818-818A-7061857973E2}" srcOrd="10" destOrd="0" presId="urn:microsoft.com/office/officeart/2005/8/layout/vList5"/>
    <dgm:cxn modelId="{31E04BE3-F75E-442A-BF77-DB4D771CEA47}"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a:solidFill>
          <a:srgbClr val="CA7500"/>
        </a:solidFill>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39C60FDC-C0E1-4BF1-878A-3C6A555CC544}" srcId="{72607E13-7648-4534-BBF9-D0D893D0FC57}" destId="{F3CBF9C7-7AB5-4AFF-A62C-74165684766B}" srcOrd="1" destOrd="0" parTransId="{8C02774C-3AF3-4FE5-8F36-FAE6B00071FC}" sibTransId="{E8B520B6-59D5-49F7-AA22-AC3E6B24A83E}"/>
    <dgm:cxn modelId="{C17361AF-4C1D-4D36-AA91-D5CDAB95162A}" srcId="{CCCEC732-C4C4-4229-9FA0-A3BDFD65B3A7}" destId="{D5895202-4059-4D94-858C-F19E20A26957}" srcOrd="1" destOrd="0" parTransId="{9649CCF2-29DF-4DFB-AFE5-036E73AF5043}" sibTransId="{8C9D6AE7-0B13-47B7-BE22-67A225880D3E}"/>
    <dgm:cxn modelId="{0D13C52C-78DD-4C17-B1E2-FD24AD55B0E1}" type="presOf" srcId="{EDF104EA-4F73-4D5F-BCC3-F879CE35BDD1}" destId="{092F2DA5-FD89-4006-A175-FD8E12F8760E}" srcOrd="0" destOrd="0"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33CD52C1-54EA-4BC1-93AA-33E9538A0077}" srcId="{4993B3E5-8AB1-4104-A4B8-6A503F83F256}" destId="{F84997BB-E9ED-4903-A971-E29EA6A1C8CA}" srcOrd="1" destOrd="0" parTransId="{39AE8465-C4CC-4293-A233-464A6F02255D}" sibTransId="{EED6035F-DD4E-4E95-8D7E-F18CB4270ED9}"/>
    <dgm:cxn modelId="{60797D95-5C42-436A-8215-5D8CA7A615A2}" type="presOf" srcId="{08351CB8-6BB9-4A70-9345-67122CCB7A02}" destId="{AF037342-EF7B-456A-8CCC-E5D7C0938EA6}" srcOrd="0" destOrd="1" presId="urn:microsoft.com/office/officeart/2005/8/layout/vList5"/>
    <dgm:cxn modelId="{10D325D8-4142-4858-BF5C-FF2B16FC9754}" type="presOf" srcId="{F1A82F4E-AF1F-49FD-93EF-B2B40EF2FEF1}" destId="{AF037342-EF7B-456A-8CCC-E5D7C0938EA6}" srcOrd="0" destOrd="0" presId="urn:microsoft.com/office/officeart/2005/8/layout/vList5"/>
    <dgm:cxn modelId="{32A8D0EF-83E5-4640-B78C-D69C117F6186}" srcId="{F3CBF9C7-7AB5-4AFF-A62C-74165684766B}" destId="{1B5CEBCA-588C-454E-A3F7-69319F1C42F2}" srcOrd="2" destOrd="0" parTransId="{6512B8AF-3513-46EF-AB18-C4949E442426}" sibTransId="{265E9D4E-75FA-4243-B643-60CAA20E7696}"/>
    <dgm:cxn modelId="{E56258F3-EFA0-4EDD-9231-4953802A9894}" type="presOf" srcId="{1ED13CD1-0026-41BA-81DB-F50E31666786}" destId="{22990D15-00E8-4E6D-96F2-BE58C24C7DFB}" srcOrd="0" destOrd="0" presId="urn:microsoft.com/office/officeart/2005/8/layout/vList5"/>
    <dgm:cxn modelId="{2E964CF9-CAB2-4401-A25E-2B2BA6D6FF60}" type="presOf" srcId="{08508ADB-3397-42D1-AA2F-339F9528874D}" destId="{58688B5F-7FF9-4A8C-9D78-C9897C25931D}" srcOrd="0" destOrd="0" presId="urn:microsoft.com/office/officeart/2005/8/layout/vList5"/>
    <dgm:cxn modelId="{69480DC8-5E4F-4308-A30E-6F44F433CCB2}" srcId="{72607E13-7648-4534-BBF9-D0D893D0FC57}" destId="{CCCEC732-C4C4-4229-9FA0-A3BDFD65B3A7}" srcOrd="0" destOrd="0" parTransId="{57428B39-E10B-4E2B-99B6-DE09F8D8FF26}" sibTransId="{21C80A6A-6F8E-4C2A-9771-4EC91EA1178F}"/>
    <dgm:cxn modelId="{46DA3CCB-B781-48B4-B1F5-CBBF88065395}" srcId="{F3CBF9C7-7AB5-4AFF-A62C-74165684766B}" destId="{CEBE90BE-534D-4200-9EE5-BCEB011800F8}" srcOrd="1" destOrd="0" parTransId="{5F11E899-0AB0-434D-97D5-0984B40EB814}" sibTransId="{EB940B87-D3DC-4AB2-ACC2-C2C39F99C6B6}"/>
    <dgm:cxn modelId="{CA90AB83-BA2F-4D53-84CC-AF2EC3A9D422}" type="presOf" srcId="{B80755D3-4995-4EBF-972B-DCD4210B0806}" destId="{E5A8AF75-10F0-4B4F-BD69-40B2EA621F82}" srcOrd="0" destOrd="0" presId="urn:microsoft.com/office/officeart/2005/8/layout/vList5"/>
    <dgm:cxn modelId="{9CCE05CC-204D-4EFB-8D14-F6CA77A9E53D}" type="presOf" srcId="{F3CBF9C7-7AB5-4AFF-A62C-74165684766B}" destId="{0EC85DBB-4F92-4C6E-BF2E-A84093187562}" srcOrd="0" destOrd="0" presId="urn:microsoft.com/office/officeart/2005/8/layout/vList5"/>
    <dgm:cxn modelId="{4DBBCAC7-A315-4083-98AF-7D58C8B98398}" srcId="{4993B3E5-8AB1-4104-A4B8-6A503F83F256}" destId="{7F471F0B-0412-48AF-9FD1-163FF66A942A}" srcOrd="3" destOrd="0" parTransId="{2A55EDAA-C0E3-4B40-8575-B699D4CFF707}" sibTransId="{A470C3F4-7149-48BA-A004-973612282D57}"/>
    <dgm:cxn modelId="{002CB562-50D6-4F5A-8E94-523824FF4FC8}" type="presOf" srcId="{AD313897-BCAE-4DCF-8AF0-A05CBC374499}" destId="{84EBE0F8-528B-4068-A152-78602A79DF26}" srcOrd="0" destOrd="0" presId="urn:microsoft.com/office/officeart/2005/8/layout/vList5"/>
    <dgm:cxn modelId="{7AACB6F6-4497-4DDB-9AF3-28B8358A8916}" type="presOf" srcId="{0441790C-D707-40C0-9B33-6E39113B0DF0}" destId="{169408C9-3B20-4CB8-8D38-F750AA0AA3D4}" srcOrd="0" destOrd="0" presId="urn:microsoft.com/office/officeart/2005/8/layout/vList5"/>
    <dgm:cxn modelId="{354E0851-5B28-4F33-886C-78D0FA166D17}" srcId="{4993B3E5-8AB1-4104-A4B8-6A503F83F256}" destId="{1D0FC62F-FB1B-45D2-B9D4-AB8E8F335A9C}" srcOrd="2" destOrd="0" parTransId="{533B310C-18FC-4AA0-ABF6-CC16AA6BAF13}" sibTransId="{8AB70F7F-4EE0-4910-A515-A2B7A8B83120}"/>
    <dgm:cxn modelId="{B60E2025-6DC7-4AEE-90AD-0157EBA76D33}" srcId="{F5BA784F-F788-45A5-9D44-5C5AD797CA53}" destId="{65ABF296-02EB-426A-BBD6-7A166AD8FEBC}" srcOrd="1" destOrd="0" parTransId="{DCF08820-2374-40B2-9DFE-CF92129606D8}" sibTransId="{8D2D1F55-7D4B-422C-8BD6-DA23DFF4D804}"/>
    <dgm:cxn modelId="{24CBA480-3FAE-4BCC-A03D-5887641680AB}" srcId="{72607E13-7648-4534-BBF9-D0D893D0FC57}" destId="{1ED13CD1-0026-41BA-81DB-F50E31666786}" srcOrd="4" destOrd="0" parTransId="{7FE1E24B-920D-4148-98FF-E00C6B5B2253}" sibTransId="{FB029494-1388-4281-8474-9F750B7EEDC9}"/>
    <dgm:cxn modelId="{C69D7326-79EF-4F13-893F-CF5754772000}" srcId="{4993B3E5-8AB1-4104-A4B8-6A503F83F256}" destId="{B80755D3-4995-4EBF-972B-DCD4210B0806}" srcOrd="0" destOrd="0" parTransId="{5B3B5F50-57AD-4774-87CC-7CC4C95CA588}" sibTransId="{10442040-E9CC-47C0-A956-4985833A8C2C}"/>
    <dgm:cxn modelId="{542F6A0A-EDAF-47E2-BF28-92BAF6CA0323}" type="presOf" srcId="{25E16E6A-A069-4E88-9090-84CA99CEC5DF}" destId="{169408C9-3B20-4CB8-8D38-F750AA0AA3D4}" srcOrd="0" destOrd="3" presId="urn:microsoft.com/office/officeart/2005/8/layout/vList5"/>
    <dgm:cxn modelId="{6DBFCFA7-2CF2-4E03-9AA9-6D309B01706F}" srcId="{F5BA784F-F788-45A5-9D44-5C5AD797CA53}" destId="{08508ADB-3397-42D1-AA2F-339F9528874D}" srcOrd="0" destOrd="0" parTransId="{2A8A3808-78E2-40F9-8525-43E8E079E150}" sibTransId="{3BF84FB9-722C-4D8F-A65B-B06A0A9FFF0D}"/>
    <dgm:cxn modelId="{2187F529-08B8-4132-A522-B1E72CB3BA0E}" type="presOf" srcId="{D7C84723-56E3-4B26-B739-4124B11C804C}" destId="{AF037342-EF7B-456A-8CCC-E5D7C0938EA6}" srcOrd="0" destOrd="2" presId="urn:microsoft.com/office/officeart/2005/8/layout/vList5"/>
    <dgm:cxn modelId="{5B398AC9-7464-40E7-B0E6-3D8E5BF8D020}" srcId="{1ED13CD1-0026-41BA-81DB-F50E31666786}" destId="{D7C84723-56E3-4B26-B739-4124B11C804C}" srcOrd="2" destOrd="0" parTransId="{480EC032-512F-420E-B77C-5EC6C63C9AE4}" sibTransId="{AEDE6735-C3FC-43B5-9248-C715114AC8DB}"/>
    <dgm:cxn modelId="{B53B887E-1009-4D13-ADBC-EEE2489EDF97}" type="presOf" srcId="{1D0FC62F-FB1B-45D2-B9D4-AB8E8F335A9C}" destId="{E5A8AF75-10F0-4B4F-BD69-40B2EA621F82}" srcOrd="0" destOrd="2" presId="urn:microsoft.com/office/officeart/2005/8/layout/vList5"/>
    <dgm:cxn modelId="{3CC8A5BC-0A1B-44AC-81E8-D1492D9D5C13}" type="presOf" srcId="{F5BA784F-F788-45A5-9D44-5C5AD797CA53}" destId="{1D55190F-7570-4B06-8E71-2690CFFB39D3}" srcOrd="0" destOrd="0" presId="urn:microsoft.com/office/officeart/2005/8/layout/vList5"/>
    <dgm:cxn modelId="{75428440-AB83-47DE-B284-403B1CAF34C7}" type="presOf" srcId="{CCCEC732-C4C4-4229-9FA0-A3BDFD65B3A7}" destId="{9646B9D4-70B9-48A5-9410-9C793A961674}" srcOrd="0" destOrd="0" presId="urn:microsoft.com/office/officeart/2005/8/layout/vList5"/>
    <dgm:cxn modelId="{40B77254-4823-4D0C-979E-A611E68806EA}" srcId="{72607E13-7648-4534-BBF9-D0D893D0FC57}" destId="{EDF104EA-4F73-4D5F-BCC3-F879CE35BDD1}" srcOrd="5" destOrd="0" parTransId="{2BEA1A45-8627-4094-B600-5F68F9A4B6C2}" sibTransId="{8201D794-3293-4DB4-AD45-33FAF5AD3C9C}"/>
    <dgm:cxn modelId="{E6A85B92-278F-4F16-A85E-B28F9825F0D3}" type="presOf" srcId="{7F471F0B-0412-48AF-9FD1-163FF66A942A}" destId="{E5A8AF75-10F0-4B4F-BD69-40B2EA621F82}" srcOrd="0" destOrd="3" presId="urn:microsoft.com/office/officeart/2005/8/layout/vList5"/>
    <dgm:cxn modelId="{29C3AF7B-0D83-4289-9A40-20424622DB52}" type="presOf" srcId="{1B5CEBCA-588C-454E-A3F7-69319F1C42F2}" destId="{169408C9-3B20-4CB8-8D38-F750AA0AA3D4}" srcOrd="0" destOrd="2"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18EEEFB0-56E3-4A1D-8EF4-26E001C6A614}" srcId="{1ED13CD1-0026-41BA-81DB-F50E31666786}" destId="{F1A82F4E-AF1F-49FD-93EF-B2B40EF2FEF1}" srcOrd="0" destOrd="0" parTransId="{7680DE3A-50F4-4E00-BE67-1207042A8CD9}" sibTransId="{962F6AA2-3673-4ABA-886F-02DBD33016D9}"/>
    <dgm:cxn modelId="{A0DC1A97-6BA0-4F7E-8DD3-2142827B571E}" type="presOf" srcId="{72607E13-7648-4534-BBF9-D0D893D0FC57}" destId="{A1FC93B4-8BA1-4ACE-86AB-35698709F57A}" srcOrd="0" destOrd="0" presId="urn:microsoft.com/office/officeart/2005/8/layout/vList5"/>
    <dgm:cxn modelId="{862AEC24-E869-4E9B-A053-8161370AEF79}" srcId="{72607E13-7648-4534-BBF9-D0D893D0FC57}" destId="{4993B3E5-8AB1-4104-A4B8-6A503F83F256}" srcOrd="3" destOrd="0" parTransId="{FDD7000B-BA65-43C0-A80C-3FC2121C7563}" sibTransId="{800D2C73-261B-4CE5-9F18-609B5F4DAA2C}"/>
    <dgm:cxn modelId="{2A5713A0-B0C3-4D0E-868C-C4EC89764089}" srcId="{1ED13CD1-0026-41BA-81DB-F50E31666786}" destId="{08351CB8-6BB9-4A70-9345-67122CCB7A02}" srcOrd="1" destOrd="0" parTransId="{F068E77F-9B08-40A5-9671-3F915DB8102F}" sibTransId="{1F3BCEBF-7605-4D18-8771-A2207440AE97}"/>
    <dgm:cxn modelId="{0F357BEB-C651-4EBC-AAC7-CB1AAD02366D}" type="presOf" srcId="{CEBE90BE-534D-4200-9EE5-BCEB011800F8}" destId="{169408C9-3B20-4CB8-8D38-F750AA0AA3D4}" srcOrd="0" destOrd="1" presId="urn:microsoft.com/office/officeart/2005/8/layout/vList5"/>
    <dgm:cxn modelId="{1BEF86F4-3FD8-49B1-8218-0EFB51DADAE9}" type="presOf" srcId="{65ABF296-02EB-426A-BBD6-7A166AD8FEBC}" destId="{58688B5F-7FF9-4A8C-9D78-C9897C25931D}" srcOrd="0" destOrd="1" presId="urn:microsoft.com/office/officeart/2005/8/layout/vList5"/>
    <dgm:cxn modelId="{26B85455-3E6F-487C-BB26-D406BB45309C}" srcId="{F3CBF9C7-7AB5-4AFF-A62C-74165684766B}" destId="{0441790C-D707-40C0-9B33-6E39113B0DF0}" srcOrd="0" destOrd="0" parTransId="{B556F40F-D46E-45E8-AB50-80B639FAB11B}" sibTransId="{35D92EBC-9DCE-4C4D-9D86-D35EC00F9CD2}"/>
    <dgm:cxn modelId="{D1219E65-7A92-49A1-A803-67613E135E95}" type="presOf" srcId="{D5895202-4059-4D94-858C-F19E20A26957}" destId="{84EBE0F8-528B-4068-A152-78602A79DF26}" srcOrd="0" destOrd="1"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78AF30B6-99A2-4382-AB6C-FC78ECC12A22}" type="presOf" srcId="{4993B3E5-8AB1-4104-A4B8-6A503F83F256}" destId="{8FC4EB2F-58D7-4F52-BF60-FBCF994E69E0}" srcOrd="0" destOrd="0" presId="urn:microsoft.com/office/officeart/2005/8/layout/vList5"/>
    <dgm:cxn modelId="{6376D5EF-6D47-41EE-9027-1BCEE5EE4E8E}" type="presOf" srcId="{F84997BB-E9ED-4903-A971-E29EA6A1C8CA}" destId="{E5A8AF75-10F0-4B4F-BD69-40B2EA621F82}" srcOrd="0" destOrd="1" presId="urn:microsoft.com/office/officeart/2005/8/layout/vList5"/>
    <dgm:cxn modelId="{53564E90-C669-4EC3-8C49-5C5E1CF40EEE}" type="presParOf" srcId="{A1FC93B4-8BA1-4ACE-86AB-35698709F57A}" destId="{94A1263D-EEED-4203-A468-39EC651C1CD1}" srcOrd="0" destOrd="0" presId="urn:microsoft.com/office/officeart/2005/8/layout/vList5"/>
    <dgm:cxn modelId="{7CD00DE1-3F92-4FAD-A5EE-506350DA6DDF}" type="presParOf" srcId="{94A1263D-EEED-4203-A468-39EC651C1CD1}" destId="{9646B9D4-70B9-48A5-9410-9C793A961674}" srcOrd="0" destOrd="0" presId="urn:microsoft.com/office/officeart/2005/8/layout/vList5"/>
    <dgm:cxn modelId="{9E960CB9-3F00-4ED0-9E7B-4C0E7A06C5ED}" type="presParOf" srcId="{94A1263D-EEED-4203-A468-39EC651C1CD1}" destId="{84EBE0F8-528B-4068-A152-78602A79DF26}" srcOrd="1" destOrd="0" presId="urn:microsoft.com/office/officeart/2005/8/layout/vList5"/>
    <dgm:cxn modelId="{5C16FD3E-38AB-4A09-99BE-90D5F3D425D1}" type="presParOf" srcId="{A1FC93B4-8BA1-4ACE-86AB-35698709F57A}" destId="{C9691EDE-3F2E-4FBE-8BEE-E3E97177E7C9}" srcOrd="1" destOrd="0" presId="urn:microsoft.com/office/officeart/2005/8/layout/vList5"/>
    <dgm:cxn modelId="{5393AEAB-106D-4886-BA3A-3183636A5F1D}" type="presParOf" srcId="{A1FC93B4-8BA1-4ACE-86AB-35698709F57A}" destId="{86511FB6-DC4E-4F14-B148-86CFAA078C6A}" srcOrd="2" destOrd="0" presId="urn:microsoft.com/office/officeart/2005/8/layout/vList5"/>
    <dgm:cxn modelId="{190564E6-B48F-4AA5-8596-ECC870832990}" type="presParOf" srcId="{86511FB6-DC4E-4F14-B148-86CFAA078C6A}" destId="{0EC85DBB-4F92-4C6E-BF2E-A84093187562}" srcOrd="0" destOrd="0" presId="urn:microsoft.com/office/officeart/2005/8/layout/vList5"/>
    <dgm:cxn modelId="{8B571851-D415-4DAA-85B1-AFB0DFAB24A4}" type="presParOf" srcId="{86511FB6-DC4E-4F14-B148-86CFAA078C6A}" destId="{169408C9-3B20-4CB8-8D38-F750AA0AA3D4}" srcOrd="1" destOrd="0" presId="urn:microsoft.com/office/officeart/2005/8/layout/vList5"/>
    <dgm:cxn modelId="{6F1A4532-6397-4764-BBCF-D6974BEB73C4}" type="presParOf" srcId="{A1FC93B4-8BA1-4ACE-86AB-35698709F57A}" destId="{BB3C39AE-59FC-43E0-B37F-5579279C7A3C}" srcOrd="3" destOrd="0" presId="urn:microsoft.com/office/officeart/2005/8/layout/vList5"/>
    <dgm:cxn modelId="{80A6FAFE-7240-49EC-B7E9-7C14182F7AA6}" type="presParOf" srcId="{A1FC93B4-8BA1-4ACE-86AB-35698709F57A}" destId="{BCF9168F-65E8-449D-8EDD-84B4ED483650}" srcOrd="4" destOrd="0" presId="urn:microsoft.com/office/officeart/2005/8/layout/vList5"/>
    <dgm:cxn modelId="{D6FAC715-66A0-40CB-9723-3CC414BA049E}" type="presParOf" srcId="{BCF9168F-65E8-449D-8EDD-84B4ED483650}" destId="{1D55190F-7570-4B06-8E71-2690CFFB39D3}" srcOrd="0" destOrd="0" presId="urn:microsoft.com/office/officeart/2005/8/layout/vList5"/>
    <dgm:cxn modelId="{CEB17745-B502-42AA-9C45-D5EA5A0DAB5F}" type="presParOf" srcId="{BCF9168F-65E8-449D-8EDD-84B4ED483650}" destId="{58688B5F-7FF9-4A8C-9D78-C9897C25931D}" srcOrd="1" destOrd="0" presId="urn:microsoft.com/office/officeart/2005/8/layout/vList5"/>
    <dgm:cxn modelId="{FBC94C84-7FFD-47A4-96C5-30C88BF3179C}" type="presParOf" srcId="{A1FC93B4-8BA1-4ACE-86AB-35698709F57A}" destId="{28688C3C-8048-467E-9A28-4CA89CE609FE}" srcOrd="5" destOrd="0" presId="urn:microsoft.com/office/officeart/2005/8/layout/vList5"/>
    <dgm:cxn modelId="{F680791F-2632-4869-A95E-E848BCA2CCBA}" type="presParOf" srcId="{A1FC93B4-8BA1-4ACE-86AB-35698709F57A}" destId="{C2670A63-A7FF-4A85-9ED9-B3EE24992FB4}" srcOrd="6" destOrd="0" presId="urn:microsoft.com/office/officeart/2005/8/layout/vList5"/>
    <dgm:cxn modelId="{494239B4-FBF0-4F6E-95F7-DA9D9F9DF391}" type="presParOf" srcId="{C2670A63-A7FF-4A85-9ED9-B3EE24992FB4}" destId="{8FC4EB2F-58D7-4F52-BF60-FBCF994E69E0}" srcOrd="0" destOrd="0" presId="urn:microsoft.com/office/officeart/2005/8/layout/vList5"/>
    <dgm:cxn modelId="{2CCC618E-DB45-4C35-895A-773477D6845A}" type="presParOf" srcId="{C2670A63-A7FF-4A85-9ED9-B3EE24992FB4}" destId="{E5A8AF75-10F0-4B4F-BD69-40B2EA621F82}" srcOrd="1" destOrd="0" presId="urn:microsoft.com/office/officeart/2005/8/layout/vList5"/>
    <dgm:cxn modelId="{DDE03BEF-6725-425C-869A-EF64FBEE6007}" type="presParOf" srcId="{A1FC93B4-8BA1-4ACE-86AB-35698709F57A}" destId="{33B4CCDE-22E4-454D-8C4B-93ACD305B981}" srcOrd="7" destOrd="0" presId="urn:microsoft.com/office/officeart/2005/8/layout/vList5"/>
    <dgm:cxn modelId="{1F7BFE82-BF43-49AB-B6C5-808A43332A2B}" type="presParOf" srcId="{A1FC93B4-8BA1-4ACE-86AB-35698709F57A}" destId="{0EFE224B-9E6F-4DB6-A491-66E43562F8D8}" srcOrd="8" destOrd="0" presId="urn:microsoft.com/office/officeart/2005/8/layout/vList5"/>
    <dgm:cxn modelId="{296523BA-E052-41AB-8978-7924591B9CBA}" type="presParOf" srcId="{0EFE224B-9E6F-4DB6-A491-66E43562F8D8}" destId="{22990D15-00E8-4E6D-96F2-BE58C24C7DFB}" srcOrd="0" destOrd="0" presId="urn:microsoft.com/office/officeart/2005/8/layout/vList5"/>
    <dgm:cxn modelId="{DBF69704-DCD4-49F5-904E-18E101644223}" type="presParOf" srcId="{0EFE224B-9E6F-4DB6-A491-66E43562F8D8}" destId="{AF037342-EF7B-456A-8CCC-E5D7C0938EA6}" srcOrd="1" destOrd="0" presId="urn:microsoft.com/office/officeart/2005/8/layout/vList5"/>
    <dgm:cxn modelId="{16D2E400-7D3F-44E1-8BFE-43C5F9842439}" type="presParOf" srcId="{A1FC93B4-8BA1-4ACE-86AB-35698709F57A}" destId="{40FE2847-151F-4F3F-8B0B-07650B0C9820}" srcOrd="9" destOrd="0" presId="urn:microsoft.com/office/officeart/2005/8/layout/vList5"/>
    <dgm:cxn modelId="{769A0973-7928-43BC-BED8-3B4E155837D2}" type="presParOf" srcId="{A1FC93B4-8BA1-4ACE-86AB-35698709F57A}" destId="{B17EDDF0-F04A-4818-818A-7061857973E2}" srcOrd="10" destOrd="0" presId="urn:microsoft.com/office/officeart/2005/8/layout/vList5"/>
    <dgm:cxn modelId="{782D97B0-9DB4-48ED-943F-A5DCB4060270}"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a:solidFill>
          <a:srgbClr val="CA7500"/>
        </a:solidFill>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2C213E08-DB07-4132-B53C-A73F3AD62C0C}" srcId="{F3CBF9C7-7AB5-4AFF-A62C-74165684766B}" destId="{25E16E6A-A069-4E88-9090-84CA99CEC5DF}" srcOrd="3" destOrd="0" parTransId="{D70111CE-77BD-4492-8456-E370582E0129}" sibTransId="{78E83F70-3D65-4854-9D1C-BF082BF2E39B}"/>
    <dgm:cxn modelId="{18EEEFB0-56E3-4A1D-8EF4-26E001C6A614}" srcId="{1ED13CD1-0026-41BA-81DB-F50E31666786}" destId="{F1A82F4E-AF1F-49FD-93EF-B2B40EF2FEF1}" srcOrd="0" destOrd="0" parTransId="{7680DE3A-50F4-4E00-BE67-1207042A8CD9}" sibTransId="{962F6AA2-3673-4ABA-886F-02DBD33016D9}"/>
    <dgm:cxn modelId="{69480DC8-5E4F-4308-A30E-6F44F433CCB2}" srcId="{72607E13-7648-4534-BBF9-D0D893D0FC57}" destId="{CCCEC732-C4C4-4229-9FA0-A3BDFD65B3A7}" srcOrd="0" destOrd="0" parTransId="{57428B39-E10B-4E2B-99B6-DE09F8D8FF26}" sibTransId="{21C80A6A-6F8E-4C2A-9771-4EC91EA1178F}"/>
    <dgm:cxn modelId="{39C60FDC-C0E1-4BF1-878A-3C6A555CC544}" srcId="{72607E13-7648-4534-BBF9-D0D893D0FC57}" destId="{F3CBF9C7-7AB5-4AFF-A62C-74165684766B}" srcOrd="1" destOrd="0" parTransId="{8C02774C-3AF3-4FE5-8F36-FAE6B00071FC}" sibTransId="{E8B520B6-59D5-49F7-AA22-AC3E6B24A83E}"/>
    <dgm:cxn modelId="{5B398AC9-7464-40E7-B0E6-3D8E5BF8D020}" srcId="{1ED13CD1-0026-41BA-81DB-F50E31666786}" destId="{D7C84723-56E3-4B26-B739-4124B11C804C}" srcOrd="2" destOrd="0" parTransId="{480EC032-512F-420E-B77C-5EC6C63C9AE4}" sibTransId="{AEDE6735-C3FC-43B5-9248-C715114AC8DB}"/>
    <dgm:cxn modelId="{568FF00B-1A93-42C6-9B1B-951928526769}" type="presOf" srcId="{7F471F0B-0412-48AF-9FD1-163FF66A942A}" destId="{E5A8AF75-10F0-4B4F-BD69-40B2EA621F82}" srcOrd="0" destOrd="3" presId="urn:microsoft.com/office/officeart/2005/8/layout/vList5"/>
    <dgm:cxn modelId="{9D65A9D9-318D-45F4-BAF2-83B790557267}" type="presOf" srcId="{F84997BB-E9ED-4903-A971-E29EA6A1C8CA}" destId="{E5A8AF75-10F0-4B4F-BD69-40B2EA621F82}" srcOrd="0" destOrd="1"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7359A5AD-08FE-453D-A7D0-BE2933FA49E2}" type="presOf" srcId="{08351CB8-6BB9-4A70-9345-67122CCB7A02}" destId="{AF037342-EF7B-456A-8CCC-E5D7C0938EA6}" srcOrd="0" destOrd="1" presId="urn:microsoft.com/office/officeart/2005/8/layout/vList5"/>
    <dgm:cxn modelId="{8A63829E-E1C6-4F31-85BF-CECF665F84DD}" type="presOf" srcId="{1B5CEBCA-588C-454E-A3F7-69319F1C42F2}" destId="{169408C9-3B20-4CB8-8D38-F750AA0AA3D4}" srcOrd="0" destOrd="2" presId="urn:microsoft.com/office/officeart/2005/8/layout/vList5"/>
    <dgm:cxn modelId="{AA4CC49A-314A-4530-9697-09978C59AFF9}" type="presOf" srcId="{4993B3E5-8AB1-4104-A4B8-6A503F83F256}" destId="{8FC4EB2F-58D7-4F52-BF60-FBCF994E69E0}" srcOrd="0" destOrd="0" presId="urn:microsoft.com/office/officeart/2005/8/layout/vList5"/>
    <dgm:cxn modelId="{DF046829-B0C8-4240-83F9-359EA9D5AA08}" type="presOf" srcId="{F5BA784F-F788-45A5-9D44-5C5AD797CA53}" destId="{1D55190F-7570-4B06-8E71-2690CFFB39D3}" srcOrd="0" destOrd="0" presId="urn:microsoft.com/office/officeart/2005/8/layout/vList5"/>
    <dgm:cxn modelId="{24CBA480-3FAE-4BCC-A03D-5887641680AB}" srcId="{72607E13-7648-4534-BBF9-D0D893D0FC57}" destId="{1ED13CD1-0026-41BA-81DB-F50E31666786}" srcOrd="4" destOrd="0" parTransId="{7FE1E24B-920D-4148-98FF-E00C6B5B2253}" sibTransId="{FB029494-1388-4281-8474-9F750B7EEDC9}"/>
    <dgm:cxn modelId="{D98259B8-0C47-44E4-94D5-071F3074E71D}" type="presOf" srcId="{EDF104EA-4F73-4D5F-BCC3-F879CE35BDD1}" destId="{092F2DA5-FD89-4006-A175-FD8E12F8760E}" srcOrd="0" destOrd="0" presId="urn:microsoft.com/office/officeart/2005/8/layout/vList5"/>
    <dgm:cxn modelId="{4B659651-56B7-4FE6-B96F-09A2E0FEE2D6}" type="presOf" srcId="{CEBE90BE-534D-4200-9EE5-BCEB011800F8}" destId="{169408C9-3B20-4CB8-8D38-F750AA0AA3D4}" srcOrd="0" destOrd="1" presId="urn:microsoft.com/office/officeart/2005/8/layout/vList5"/>
    <dgm:cxn modelId="{26B85455-3E6F-487C-BB26-D406BB45309C}" srcId="{F3CBF9C7-7AB5-4AFF-A62C-74165684766B}" destId="{0441790C-D707-40C0-9B33-6E39113B0DF0}" srcOrd="0" destOrd="0" parTransId="{B556F40F-D46E-45E8-AB50-80B639FAB11B}" sibTransId="{35D92EBC-9DCE-4C4D-9D86-D35EC00F9CD2}"/>
    <dgm:cxn modelId="{6DBFCFA7-2CF2-4E03-9AA9-6D309B01706F}" srcId="{F5BA784F-F788-45A5-9D44-5C5AD797CA53}" destId="{08508ADB-3397-42D1-AA2F-339F9528874D}" srcOrd="0" destOrd="0" parTransId="{2A8A3808-78E2-40F9-8525-43E8E079E150}" sibTransId="{3BF84FB9-722C-4D8F-A65B-B06A0A9FFF0D}"/>
    <dgm:cxn modelId="{40B77254-4823-4D0C-979E-A611E68806EA}" srcId="{72607E13-7648-4534-BBF9-D0D893D0FC57}" destId="{EDF104EA-4F73-4D5F-BCC3-F879CE35BDD1}" srcOrd="5" destOrd="0" parTransId="{2BEA1A45-8627-4094-B600-5F68F9A4B6C2}" sibTransId="{8201D794-3293-4DB4-AD45-33FAF5AD3C9C}"/>
    <dgm:cxn modelId="{862AEC24-E869-4E9B-A053-8161370AEF79}" srcId="{72607E13-7648-4534-BBF9-D0D893D0FC57}" destId="{4993B3E5-8AB1-4104-A4B8-6A503F83F256}" srcOrd="3" destOrd="0" parTransId="{FDD7000B-BA65-43C0-A80C-3FC2121C7563}" sibTransId="{800D2C73-261B-4CE5-9F18-609B5F4DAA2C}"/>
    <dgm:cxn modelId="{7DB6DAC5-7A12-44BA-B286-6294FF9B34B6}" type="presOf" srcId="{D5895202-4059-4D94-858C-F19E20A26957}" destId="{84EBE0F8-528B-4068-A152-78602A79DF26}" srcOrd="0" destOrd="1" presId="urn:microsoft.com/office/officeart/2005/8/layout/vList5"/>
    <dgm:cxn modelId="{2DFF2B92-92D5-45B8-8D15-32F414754E3C}" type="presOf" srcId="{1D0FC62F-FB1B-45D2-B9D4-AB8E8F335A9C}" destId="{E5A8AF75-10F0-4B4F-BD69-40B2EA621F82}" srcOrd="0" destOrd="2" presId="urn:microsoft.com/office/officeart/2005/8/layout/vList5"/>
    <dgm:cxn modelId="{C69D7326-79EF-4F13-893F-CF5754772000}" srcId="{4993B3E5-8AB1-4104-A4B8-6A503F83F256}" destId="{B80755D3-4995-4EBF-972B-DCD4210B0806}" srcOrd="0" destOrd="0" parTransId="{5B3B5F50-57AD-4774-87CC-7CC4C95CA588}" sibTransId="{10442040-E9CC-47C0-A956-4985833A8C2C}"/>
    <dgm:cxn modelId="{70B3312F-8960-4555-9573-D7911CA7BD49}" type="presOf" srcId="{D7C84723-56E3-4B26-B739-4124B11C804C}" destId="{AF037342-EF7B-456A-8CCC-E5D7C0938EA6}" srcOrd="0" destOrd="2" presId="urn:microsoft.com/office/officeart/2005/8/layout/vList5"/>
    <dgm:cxn modelId="{50D2163C-D534-457C-B328-AD1ECEB2439A}" type="presOf" srcId="{1ED13CD1-0026-41BA-81DB-F50E31666786}" destId="{22990D15-00E8-4E6D-96F2-BE58C24C7DFB}" srcOrd="0" destOrd="0" presId="urn:microsoft.com/office/officeart/2005/8/layout/vList5"/>
    <dgm:cxn modelId="{C844E826-B01D-46BF-B33F-EE8016EB328B}" type="presOf" srcId="{65ABF296-02EB-426A-BBD6-7A166AD8FEBC}" destId="{58688B5F-7FF9-4A8C-9D78-C9897C25931D}" srcOrd="0" destOrd="1"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DCE3BB1D-2D71-48C9-893B-450258C890EA}" type="presOf" srcId="{25E16E6A-A069-4E88-9090-84CA99CEC5DF}" destId="{169408C9-3B20-4CB8-8D38-F750AA0AA3D4}" srcOrd="0" destOrd="3" presId="urn:microsoft.com/office/officeart/2005/8/layout/vList5"/>
    <dgm:cxn modelId="{2A5713A0-B0C3-4D0E-868C-C4EC89764089}" srcId="{1ED13CD1-0026-41BA-81DB-F50E31666786}" destId="{08351CB8-6BB9-4A70-9345-67122CCB7A02}" srcOrd="1" destOrd="0" parTransId="{F068E77F-9B08-40A5-9671-3F915DB8102F}" sibTransId="{1F3BCEBF-7605-4D18-8771-A2207440AE97}"/>
    <dgm:cxn modelId="{80F329F8-FE1D-4DE1-858C-5A0723628492}" type="presOf" srcId="{B80755D3-4995-4EBF-972B-DCD4210B0806}" destId="{E5A8AF75-10F0-4B4F-BD69-40B2EA621F82}" srcOrd="0" destOrd="0" presId="urn:microsoft.com/office/officeart/2005/8/layout/vList5"/>
    <dgm:cxn modelId="{8BC17165-C311-455A-92C3-E6335FF9543C}" type="presOf" srcId="{72607E13-7648-4534-BBF9-D0D893D0FC57}" destId="{A1FC93B4-8BA1-4ACE-86AB-35698709F57A}" srcOrd="0" destOrd="0" presId="urn:microsoft.com/office/officeart/2005/8/layout/vList5"/>
    <dgm:cxn modelId="{77607C1C-2400-4FFC-8E96-5E3541EC32E5}" type="presOf" srcId="{0441790C-D707-40C0-9B33-6E39113B0DF0}" destId="{169408C9-3B20-4CB8-8D38-F750AA0AA3D4}" srcOrd="0" destOrd="0" presId="urn:microsoft.com/office/officeart/2005/8/layout/vList5"/>
    <dgm:cxn modelId="{46DA3CCB-B781-48B4-B1F5-CBBF88065395}" srcId="{F3CBF9C7-7AB5-4AFF-A62C-74165684766B}" destId="{CEBE90BE-534D-4200-9EE5-BCEB011800F8}" srcOrd="1" destOrd="0" parTransId="{5F11E899-0AB0-434D-97D5-0984B40EB814}" sibTransId="{EB940B87-D3DC-4AB2-ACC2-C2C39F99C6B6}"/>
    <dgm:cxn modelId="{692599C7-3CC2-4673-8558-70721BF3CB1E}" type="presOf" srcId="{08508ADB-3397-42D1-AA2F-339F9528874D}" destId="{58688B5F-7FF9-4A8C-9D78-C9897C25931D}" srcOrd="0" destOrd="0" presId="urn:microsoft.com/office/officeart/2005/8/layout/vList5"/>
    <dgm:cxn modelId="{DF3292D6-78EB-423F-A015-7D7C3BC4B5E1}" type="presOf" srcId="{F1A82F4E-AF1F-49FD-93EF-B2B40EF2FEF1}" destId="{AF037342-EF7B-456A-8CCC-E5D7C0938EA6}" srcOrd="0" destOrd="0" presId="urn:microsoft.com/office/officeart/2005/8/layout/vList5"/>
    <dgm:cxn modelId="{D63ECE45-68B7-47AE-9BA1-0E01A2853149}" type="presOf" srcId="{F3CBF9C7-7AB5-4AFF-A62C-74165684766B}" destId="{0EC85DBB-4F92-4C6E-BF2E-A84093187562}" srcOrd="0" destOrd="0" presId="urn:microsoft.com/office/officeart/2005/8/layout/vList5"/>
    <dgm:cxn modelId="{9783C7A7-84A2-4EA6-A54B-33405DDF6A74}" type="presOf" srcId="{AD313897-BCAE-4DCF-8AF0-A05CBC374499}" destId="{84EBE0F8-528B-4068-A152-78602A79DF26}" srcOrd="0" destOrd="0" presId="urn:microsoft.com/office/officeart/2005/8/layout/vList5"/>
    <dgm:cxn modelId="{C17361AF-4C1D-4D36-AA91-D5CDAB95162A}" srcId="{CCCEC732-C4C4-4229-9FA0-A3BDFD65B3A7}" destId="{D5895202-4059-4D94-858C-F19E20A26957}" srcOrd="1" destOrd="0" parTransId="{9649CCF2-29DF-4DFB-AFE5-036E73AF5043}" sibTransId="{8C9D6AE7-0B13-47B7-BE22-67A225880D3E}"/>
    <dgm:cxn modelId="{FD0B31D2-241C-40BC-AD46-5E1818E1A169}" type="presOf" srcId="{CCCEC732-C4C4-4229-9FA0-A3BDFD65B3A7}" destId="{9646B9D4-70B9-48A5-9410-9C793A961674}" srcOrd="0" destOrd="0" presId="urn:microsoft.com/office/officeart/2005/8/layout/vList5"/>
    <dgm:cxn modelId="{32A8D0EF-83E5-4640-B78C-D69C117F6186}" srcId="{F3CBF9C7-7AB5-4AFF-A62C-74165684766B}" destId="{1B5CEBCA-588C-454E-A3F7-69319F1C42F2}" srcOrd="2" destOrd="0" parTransId="{6512B8AF-3513-46EF-AB18-C4949E442426}" sibTransId="{265E9D4E-75FA-4243-B643-60CAA20E7696}"/>
    <dgm:cxn modelId="{B60E2025-6DC7-4AEE-90AD-0157EBA76D33}" srcId="{F5BA784F-F788-45A5-9D44-5C5AD797CA53}" destId="{65ABF296-02EB-426A-BBD6-7A166AD8FEBC}" srcOrd="1" destOrd="0" parTransId="{DCF08820-2374-40B2-9DFE-CF92129606D8}" sibTransId="{8D2D1F55-7D4B-422C-8BD6-DA23DFF4D804}"/>
    <dgm:cxn modelId="{33CD52C1-54EA-4BC1-93AA-33E9538A0077}" srcId="{4993B3E5-8AB1-4104-A4B8-6A503F83F256}" destId="{F84997BB-E9ED-4903-A971-E29EA6A1C8CA}" srcOrd="1" destOrd="0" parTransId="{39AE8465-C4CC-4293-A233-464A6F02255D}" sibTransId="{EED6035F-DD4E-4E95-8D7E-F18CB4270ED9}"/>
    <dgm:cxn modelId="{4DBBCAC7-A315-4083-98AF-7D58C8B98398}" srcId="{4993B3E5-8AB1-4104-A4B8-6A503F83F256}" destId="{7F471F0B-0412-48AF-9FD1-163FF66A942A}" srcOrd="3" destOrd="0" parTransId="{2A55EDAA-C0E3-4B40-8575-B699D4CFF707}" sibTransId="{A470C3F4-7149-48BA-A004-973612282D57}"/>
    <dgm:cxn modelId="{354E0851-5B28-4F33-886C-78D0FA166D17}" srcId="{4993B3E5-8AB1-4104-A4B8-6A503F83F256}" destId="{1D0FC62F-FB1B-45D2-B9D4-AB8E8F335A9C}" srcOrd="2" destOrd="0" parTransId="{533B310C-18FC-4AA0-ABF6-CC16AA6BAF13}" sibTransId="{8AB70F7F-4EE0-4910-A515-A2B7A8B83120}"/>
    <dgm:cxn modelId="{6BDFDD3D-A87A-4D9D-90D5-6220CEE2332B}" type="presParOf" srcId="{A1FC93B4-8BA1-4ACE-86AB-35698709F57A}" destId="{94A1263D-EEED-4203-A468-39EC651C1CD1}" srcOrd="0" destOrd="0" presId="urn:microsoft.com/office/officeart/2005/8/layout/vList5"/>
    <dgm:cxn modelId="{FECDC27C-9C12-4C5E-9E7B-65EA69BDEF8A}" type="presParOf" srcId="{94A1263D-EEED-4203-A468-39EC651C1CD1}" destId="{9646B9D4-70B9-48A5-9410-9C793A961674}" srcOrd="0" destOrd="0" presId="urn:microsoft.com/office/officeart/2005/8/layout/vList5"/>
    <dgm:cxn modelId="{53229FFA-7574-4A3E-A710-EAE20D5AA782}" type="presParOf" srcId="{94A1263D-EEED-4203-A468-39EC651C1CD1}" destId="{84EBE0F8-528B-4068-A152-78602A79DF26}" srcOrd="1" destOrd="0" presId="urn:microsoft.com/office/officeart/2005/8/layout/vList5"/>
    <dgm:cxn modelId="{FCA5E0C4-D966-4536-A53E-9425A754F16D}" type="presParOf" srcId="{A1FC93B4-8BA1-4ACE-86AB-35698709F57A}" destId="{C9691EDE-3F2E-4FBE-8BEE-E3E97177E7C9}" srcOrd="1" destOrd="0" presId="urn:microsoft.com/office/officeart/2005/8/layout/vList5"/>
    <dgm:cxn modelId="{E92ED6E2-4CAB-4838-B736-7131EC6B3E9F}" type="presParOf" srcId="{A1FC93B4-8BA1-4ACE-86AB-35698709F57A}" destId="{86511FB6-DC4E-4F14-B148-86CFAA078C6A}" srcOrd="2" destOrd="0" presId="urn:microsoft.com/office/officeart/2005/8/layout/vList5"/>
    <dgm:cxn modelId="{80302FF6-32BC-42AD-A6BD-757B008C748F}" type="presParOf" srcId="{86511FB6-DC4E-4F14-B148-86CFAA078C6A}" destId="{0EC85DBB-4F92-4C6E-BF2E-A84093187562}" srcOrd="0" destOrd="0" presId="urn:microsoft.com/office/officeart/2005/8/layout/vList5"/>
    <dgm:cxn modelId="{E55D8934-4EB4-4226-BD97-1A1B151FC623}" type="presParOf" srcId="{86511FB6-DC4E-4F14-B148-86CFAA078C6A}" destId="{169408C9-3B20-4CB8-8D38-F750AA0AA3D4}" srcOrd="1" destOrd="0" presId="urn:microsoft.com/office/officeart/2005/8/layout/vList5"/>
    <dgm:cxn modelId="{EC88B355-071C-4B21-BE3A-C746FD6E0212}" type="presParOf" srcId="{A1FC93B4-8BA1-4ACE-86AB-35698709F57A}" destId="{BB3C39AE-59FC-43E0-B37F-5579279C7A3C}" srcOrd="3" destOrd="0" presId="urn:microsoft.com/office/officeart/2005/8/layout/vList5"/>
    <dgm:cxn modelId="{A2D794BE-43E2-4974-8465-05821A1E8232}" type="presParOf" srcId="{A1FC93B4-8BA1-4ACE-86AB-35698709F57A}" destId="{BCF9168F-65E8-449D-8EDD-84B4ED483650}" srcOrd="4" destOrd="0" presId="urn:microsoft.com/office/officeart/2005/8/layout/vList5"/>
    <dgm:cxn modelId="{36AAE83D-BD00-49DD-91A6-1ED98A752CC8}" type="presParOf" srcId="{BCF9168F-65E8-449D-8EDD-84B4ED483650}" destId="{1D55190F-7570-4B06-8E71-2690CFFB39D3}" srcOrd="0" destOrd="0" presId="urn:microsoft.com/office/officeart/2005/8/layout/vList5"/>
    <dgm:cxn modelId="{FB4A5755-42F4-4D9C-83ED-9DA6D9BEFAAA}" type="presParOf" srcId="{BCF9168F-65E8-449D-8EDD-84B4ED483650}" destId="{58688B5F-7FF9-4A8C-9D78-C9897C25931D}" srcOrd="1" destOrd="0" presId="urn:microsoft.com/office/officeart/2005/8/layout/vList5"/>
    <dgm:cxn modelId="{68DD2EDF-B745-4CBA-A383-631720935C20}" type="presParOf" srcId="{A1FC93B4-8BA1-4ACE-86AB-35698709F57A}" destId="{28688C3C-8048-467E-9A28-4CA89CE609FE}" srcOrd="5" destOrd="0" presId="urn:microsoft.com/office/officeart/2005/8/layout/vList5"/>
    <dgm:cxn modelId="{F5CAE2F4-5510-4C06-89EB-0E3EEA7CB443}" type="presParOf" srcId="{A1FC93B4-8BA1-4ACE-86AB-35698709F57A}" destId="{C2670A63-A7FF-4A85-9ED9-B3EE24992FB4}" srcOrd="6" destOrd="0" presId="urn:microsoft.com/office/officeart/2005/8/layout/vList5"/>
    <dgm:cxn modelId="{52C8DA2F-FD49-4BCD-9E70-B2B51AD749A9}" type="presParOf" srcId="{C2670A63-A7FF-4A85-9ED9-B3EE24992FB4}" destId="{8FC4EB2F-58D7-4F52-BF60-FBCF994E69E0}" srcOrd="0" destOrd="0" presId="urn:microsoft.com/office/officeart/2005/8/layout/vList5"/>
    <dgm:cxn modelId="{14B300E5-70F1-4CAF-922F-772E20A4E91E}" type="presParOf" srcId="{C2670A63-A7FF-4A85-9ED9-B3EE24992FB4}" destId="{E5A8AF75-10F0-4B4F-BD69-40B2EA621F82}" srcOrd="1" destOrd="0" presId="urn:microsoft.com/office/officeart/2005/8/layout/vList5"/>
    <dgm:cxn modelId="{4492B37B-6201-491C-A083-F0DAD0FB3299}" type="presParOf" srcId="{A1FC93B4-8BA1-4ACE-86AB-35698709F57A}" destId="{33B4CCDE-22E4-454D-8C4B-93ACD305B981}" srcOrd="7" destOrd="0" presId="urn:microsoft.com/office/officeart/2005/8/layout/vList5"/>
    <dgm:cxn modelId="{7C4ED099-EB8E-4176-BCDD-952150AA1096}" type="presParOf" srcId="{A1FC93B4-8BA1-4ACE-86AB-35698709F57A}" destId="{0EFE224B-9E6F-4DB6-A491-66E43562F8D8}" srcOrd="8" destOrd="0" presId="urn:microsoft.com/office/officeart/2005/8/layout/vList5"/>
    <dgm:cxn modelId="{1BE52E5F-1DAE-4F2B-95A9-6EE401609C6E}" type="presParOf" srcId="{0EFE224B-9E6F-4DB6-A491-66E43562F8D8}" destId="{22990D15-00E8-4E6D-96F2-BE58C24C7DFB}" srcOrd="0" destOrd="0" presId="urn:microsoft.com/office/officeart/2005/8/layout/vList5"/>
    <dgm:cxn modelId="{F53D00E5-D3F0-4249-BE52-4F809CA36700}" type="presParOf" srcId="{0EFE224B-9E6F-4DB6-A491-66E43562F8D8}" destId="{AF037342-EF7B-456A-8CCC-E5D7C0938EA6}" srcOrd="1" destOrd="0" presId="urn:microsoft.com/office/officeart/2005/8/layout/vList5"/>
    <dgm:cxn modelId="{82E440CA-40AA-47AD-9814-9F7F9D126C00}" type="presParOf" srcId="{A1FC93B4-8BA1-4ACE-86AB-35698709F57A}" destId="{40FE2847-151F-4F3F-8B0B-07650B0C9820}" srcOrd="9" destOrd="0" presId="urn:microsoft.com/office/officeart/2005/8/layout/vList5"/>
    <dgm:cxn modelId="{FDA3D94B-19E0-4AB5-A137-73E81606F7B4}" type="presParOf" srcId="{A1FC93B4-8BA1-4ACE-86AB-35698709F57A}" destId="{B17EDDF0-F04A-4818-818A-7061857973E2}" srcOrd="10" destOrd="0" presId="urn:microsoft.com/office/officeart/2005/8/layout/vList5"/>
    <dgm:cxn modelId="{3EFB402C-4F69-4120-AC9E-2F62523E483C}"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607E13-7648-4534-BBF9-D0D893D0FC57}"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CCCEC732-C4C4-4229-9FA0-A3BDFD65B3A7}">
      <dgm:prSet phldrT="[Text]" custT="1"/>
      <dgm:spPr/>
      <dgm:t>
        <a:bodyPr/>
        <a:lstStyle/>
        <a:p>
          <a:r>
            <a:rPr lang="en-US" sz="2000" dirty="0" smtClean="0"/>
            <a:t>NIProxy</a:t>
          </a:r>
          <a:endParaRPr lang="en-US" sz="2200" dirty="0"/>
        </a:p>
      </dgm:t>
    </dgm:pt>
    <dgm:pt modelId="{57428B39-E10B-4E2B-99B6-DE09F8D8FF26}" type="parTrans" cxnId="{69480DC8-5E4F-4308-A30E-6F44F433CCB2}">
      <dgm:prSet/>
      <dgm:spPr/>
      <dgm:t>
        <a:bodyPr/>
        <a:lstStyle/>
        <a:p>
          <a:endParaRPr lang="en-US"/>
        </a:p>
      </dgm:t>
    </dgm:pt>
    <dgm:pt modelId="{21C80A6A-6F8E-4C2A-9771-4EC91EA1178F}" type="sibTrans" cxnId="{69480DC8-5E4F-4308-A30E-6F44F433CCB2}">
      <dgm:prSet/>
      <dgm:spPr/>
      <dgm:t>
        <a:bodyPr/>
        <a:lstStyle/>
        <a:p>
          <a:endParaRPr lang="en-US"/>
        </a:p>
      </dgm:t>
    </dgm:pt>
    <dgm:pt modelId="{EDF104EA-4F73-4D5F-BCC3-F879CE35BDD1}">
      <dgm:prSet phldrT="[Text]" custT="1"/>
      <dgm:spPr>
        <a:solidFill>
          <a:srgbClr val="CA7500"/>
        </a:solidFill>
      </dgm:spPr>
      <dgm:t>
        <a:bodyPr/>
        <a:lstStyle/>
        <a:p>
          <a:r>
            <a:rPr lang="en-US" sz="2000" dirty="0" smtClean="0"/>
            <a:t>Conclusions and Future Research</a:t>
          </a:r>
          <a:endParaRPr lang="en-US" sz="2000" dirty="0"/>
        </a:p>
      </dgm:t>
    </dgm:pt>
    <dgm:pt modelId="{8201D794-3293-4DB4-AD45-33FAF5AD3C9C}" type="sibTrans" cxnId="{40B77254-4823-4D0C-979E-A611E68806EA}">
      <dgm:prSet/>
      <dgm:spPr/>
      <dgm:t>
        <a:bodyPr/>
        <a:lstStyle/>
        <a:p>
          <a:endParaRPr lang="en-US"/>
        </a:p>
      </dgm:t>
    </dgm:pt>
    <dgm:pt modelId="{2BEA1A45-8627-4094-B600-5F68F9A4B6C2}" type="parTrans" cxnId="{40B77254-4823-4D0C-979E-A611E68806EA}">
      <dgm:prSet/>
      <dgm:spPr/>
      <dgm:t>
        <a:bodyPr/>
        <a:lstStyle/>
        <a:p>
          <a:endParaRPr lang="en-US"/>
        </a:p>
      </dgm:t>
    </dgm:pt>
    <dgm:pt modelId="{D7C84723-56E3-4B26-B739-4124B11C804C}">
      <dgm:prSet phldrT="[Text]" custT="1"/>
      <dgm:spPr/>
      <dgm:t>
        <a:bodyPr/>
        <a:lstStyle/>
        <a:p>
          <a:r>
            <a:rPr lang="en-US" sz="1300" dirty="0" smtClean="0"/>
            <a:t>Experimental Results</a:t>
          </a:r>
          <a:endParaRPr lang="en-US" sz="1300" dirty="0"/>
        </a:p>
      </dgm:t>
    </dgm:pt>
    <dgm:pt modelId="{08351CB8-6BB9-4A70-9345-67122CCB7A02}">
      <dgm:prSet phldrT="[Text]" custT="1"/>
      <dgm:spPr/>
      <dgm:t>
        <a:bodyPr/>
        <a:lstStyle/>
        <a:p>
          <a:r>
            <a:rPr lang="en-US" sz="1300" dirty="0" smtClean="0"/>
            <a:t>Stream Hierarchy Design</a:t>
          </a:r>
          <a:endParaRPr lang="en-US" sz="1300" dirty="0"/>
        </a:p>
      </dgm:t>
    </dgm:pt>
    <dgm:pt modelId="{F1A82F4E-AF1F-49FD-93EF-B2B40EF2FEF1}">
      <dgm:prSet phldrT="[Text]" custT="1"/>
      <dgm:spPr/>
      <dgm:t>
        <a:bodyPr/>
        <a:lstStyle/>
        <a:p>
          <a:r>
            <a:rPr lang="en-US" sz="1300" dirty="0" smtClean="0"/>
            <a:t>Experimental Setup</a:t>
          </a:r>
          <a:endParaRPr lang="en-US" sz="1300" dirty="0"/>
        </a:p>
      </dgm:t>
    </dgm:pt>
    <dgm:pt modelId="{1ED13CD1-0026-41BA-81DB-F50E31666786}">
      <dgm:prSet phldrT="[Text]" custT="1"/>
      <dgm:spPr/>
      <dgm:t>
        <a:bodyPr/>
        <a:lstStyle/>
        <a:p>
          <a:r>
            <a:rPr lang="en-US" sz="2000" dirty="0" smtClean="0"/>
            <a:t>Video Transcoding Case Study</a:t>
          </a:r>
          <a:endParaRPr lang="en-US" sz="2000" dirty="0"/>
        </a:p>
      </dgm:t>
    </dgm:pt>
    <dgm:pt modelId="{FB029494-1388-4281-8474-9F750B7EEDC9}" type="sibTrans" cxnId="{24CBA480-3FAE-4BCC-A03D-5887641680AB}">
      <dgm:prSet/>
      <dgm:spPr/>
      <dgm:t>
        <a:bodyPr/>
        <a:lstStyle/>
        <a:p>
          <a:endParaRPr lang="en-US"/>
        </a:p>
      </dgm:t>
    </dgm:pt>
    <dgm:pt modelId="{7FE1E24B-920D-4148-98FF-E00C6B5B2253}" type="parTrans" cxnId="{24CBA480-3FAE-4BCC-A03D-5887641680AB}">
      <dgm:prSet/>
      <dgm:spPr/>
      <dgm:t>
        <a:bodyPr/>
        <a:lstStyle/>
        <a:p>
          <a:endParaRPr lang="en-US"/>
        </a:p>
      </dgm:t>
    </dgm:pt>
    <dgm:pt modelId="{AEDE6735-C3FC-43B5-9248-C715114AC8DB}" type="sibTrans" cxnId="{5B398AC9-7464-40E7-B0E6-3D8E5BF8D020}">
      <dgm:prSet/>
      <dgm:spPr/>
      <dgm:t>
        <a:bodyPr/>
        <a:lstStyle/>
        <a:p>
          <a:endParaRPr lang="en-US"/>
        </a:p>
      </dgm:t>
    </dgm:pt>
    <dgm:pt modelId="{480EC032-512F-420E-B77C-5EC6C63C9AE4}" type="parTrans" cxnId="{5B398AC9-7464-40E7-B0E6-3D8E5BF8D020}">
      <dgm:prSet/>
      <dgm:spPr/>
      <dgm:t>
        <a:bodyPr/>
        <a:lstStyle/>
        <a:p>
          <a:endParaRPr lang="en-US"/>
        </a:p>
      </dgm:t>
    </dgm:pt>
    <dgm:pt modelId="{1F3BCEBF-7605-4D18-8771-A2207440AE97}" type="sibTrans" cxnId="{2A5713A0-B0C3-4D0E-868C-C4EC89764089}">
      <dgm:prSet/>
      <dgm:spPr/>
      <dgm:t>
        <a:bodyPr/>
        <a:lstStyle/>
        <a:p>
          <a:endParaRPr lang="en-US"/>
        </a:p>
      </dgm:t>
    </dgm:pt>
    <dgm:pt modelId="{F068E77F-9B08-40A5-9671-3F915DB8102F}" type="parTrans" cxnId="{2A5713A0-B0C3-4D0E-868C-C4EC89764089}">
      <dgm:prSet/>
      <dgm:spPr/>
      <dgm:t>
        <a:bodyPr/>
        <a:lstStyle/>
        <a:p>
          <a:endParaRPr lang="en-US"/>
        </a:p>
      </dgm:t>
    </dgm:pt>
    <dgm:pt modelId="{962F6AA2-3673-4ABA-886F-02DBD33016D9}" type="sibTrans" cxnId="{18EEEFB0-56E3-4A1D-8EF4-26E001C6A614}">
      <dgm:prSet/>
      <dgm:spPr/>
      <dgm:t>
        <a:bodyPr/>
        <a:lstStyle/>
        <a:p>
          <a:endParaRPr lang="en-US"/>
        </a:p>
      </dgm:t>
    </dgm:pt>
    <dgm:pt modelId="{7680DE3A-50F4-4E00-BE67-1207042A8CD9}" type="parTrans" cxnId="{18EEEFB0-56E3-4A1D-8EF4-26E001C6A614}">
      <dgm:prSet/>
      <dgm:spPr/>
      <dgm:t>
        <a:bodyPr/>
        <a:lstStyle/>
        <a:p>
          <a:endParaRPr lang="en-US"/>
        </a:p>
      </dgm:t>
    </dgm:pt>
    <dgm:pt modelId="{7F471F0B-0412-48AF-9FD1-163FF66A942A}">
      <dgm:prSet phldrT="[Text]" custT="1"/>
      <dgm:spPr/>
      <dgm:t>
        <a:bodyPr/>
        <a:lstStyle/>
        <a:p>
          <a:r>
            <a:rPr lang="en-US" sz="1300" dirty="0" smtClean="0"/>
            <a:t>Discussion</a:t>
          </a:r>
          <a:endParaRPr lang="en-US" sz="1300" dirty="0"/>
        </a:p>
      </dgm:t>
    </dgm:pt>
    <dgm:pt modelId="{1D0FC62F-FB1B-45D2-B9D4-AB8E8F335A9C}">
      <dgm:prSet phldrT="[Text]" custT="1"/>
      <dgm:spPr/>
      <dgm:t>
        <a:bodyPr/>
        <a:lstStyle/>
        <a:p>
          <a:r>
            <a:rPr lang="en-US" sz="1300" dirty="0" smtClean="0"/>
            <a:t>Experimental Results</a:t>
          </a:r>
          <a:endParaRPr lang="en-US" sz="1300" dirty="0"/>
        </a:p>
      </dgm:t>
    </dgm:pt>
    <dgm:pt modelId="{F84997BB-E9ED-4903-A971-E29EA6A1C8CA}">
      <dgm:prSet phldrT="[Text]" custT="1"/>
      <dgm:spPr/>
      <dgm:t>
        <a:bodyPr/>
        <a:lstStyle/>
        <a:p>
          <a:r>
            <a:rPr lang="en-US" sz="1300" dirty="0" smtClean="0"/>
            <a:t>Stream Hierarchy Design</a:t>
          </a:r>
          <a:endParaRPr lang="en-US" sz="1300" dirty="0"/>
        </a:p>
      </dgm:t>
    </dgm:pt>
    <dgm:pt modelId="{B80755D3-4995-4EBF-972B-DCD4210B0806}">
      <dgm:prSet phldrT="[Text]" custT="1"/>
      <dgm:spPr/>
      <dgm:t>
        <a:bodyPr/>
        <a:lstStyle/>
        <a:p>
          <a:r>
            <a:rPr lang="en-US" sz="1300" dirty="0" smtClean="0"/>
            <a:t>Considered Distributed Application</a:t>
          </a:r>
          <a:endParaRPr lang="en-US" sz="1300" dirty="0"/>
        </a:p>
      </dgm:t>
    </dgm:pt>
    <dgm:pt modelId="{4993B3E5-8AB1-4104-A4B8-6A503F83F256}">
      <dgm:prSet phldrT="[Text]" custT="1"/>
      <dgm:spPr/>
      <dgm:t>
        <a:bodyPr/>
        <a:lstStyle/>
        <a:p>
          <a:r>
            <a:rPr lang="en-US" sz="2000" dirty="0" smtClean="0"/>
            <a:t>Rendering-Related Transmission</a:t>
          </a:r>
          <a:endParaRPr lang="en-US" sz="2000" dirty="0"/>
        </a:p>
      </dgm:t>
    </dgm:pt>
    <dgm:pt modelId="{800D2C73-261B-4CE5-9F18-609B5F4DAA2C}" type="sibTrans" cxnId="{862AEC24-E869-4E9B-A053-8161370AEF79}">
      <dgm:prSet/>
      <dgm:spPr/>
      <dgm:t>
        <a:bodyPr/>
        <a:lstStyle/>
        <a:p>
          <a:endParaRPr lang="en-US"/>
        </a:p>
      </dgm:t>
    </dgm:pt>
    <dgm:pt modelId="{FDD7000B-BA65-43C0-A80C-3FC2121C7563}" type="parTrans" cxnId="{862AEC24-E869-4E9B-A053-8161370AEF79}">
      <dgm:prSet/>
      <dgm:spPr/>
      <dgm:t>
        <a:bodyPr/>
        <a:lstStyle/>
        <a:p>
          <a:endParaRPr lang="en-US"/>
        </a:p>
      </dgm:t>
    </dgm:pt>
    <dgm:pt modelId="{A470C3F4-7149-48BA-A004-973612282D57}" type="sibTrans" cxnId="{4DBBCAC7-A315-4083-98AF-7D58C8B98398}">
      <dgm:prSet/>
      <dgm:spPr/>
      <dgm:t>
        <a:bodyPr/>
        <a:lstStyle/>
        <a:p>
          <a:endParaRPr lang="en-US"/>
        </a:p>
      </dgm:t>
    </dgm:pt>
    <dgm:pt modelId="{2A55EDAA-C0E3-4B40-8575-B699D4CFF707}" type="parTrans" cxnId="{4DBBCAC7-A315-4083-98AF-7D58C8B98398}">
      <dgm:prSet/>
      <dgm:spPr/>
      <dgm:t>
        <a:bodyPr/>
        <a:lstStyle/>
        <a:p>
          <a:endParaRPr lang="en-US"/>
        </a:p>
      </dgm:t>
    </dgm:pt>
    <dgm:pt modelId="{8AB70F7F-4EE0-4910-A515-A2B7A8B83120}" type="sibTrans" cxnId="{354E0851-5B28-4F33-886C-78D0FA166D17}">
      <dgm:prSet/>
      <dgm:spPr/>
      <dgm:t>
        <a:bodyPr/>
        <a:lstStyle/>
        <a:p>
          <a:endParaRPr lang="en-US"/>
        </a:p>
      </dgm:t>
    </dgm:pt>
    <dgm:pt modelId="{533B310C-18FC-4AA0-ABF6-CC16AA6BAF13}" type="parTrans" cxnId="{354E0851-5B28-4F33-886C-78D0FA166D17}">
      <dgm:prSet/>
      <dgm:spPr/>
      <dgm:t>
        <a:bodyPr/>
        <a:lstStyle/>
        <a:p>
          <a:endParaRPr lang="en-US"/>
        </a:p>
      </dgm:t>
    </dgm:pt>
    <dgm:pt modelId="{EED6035F-DD4E-4E95-8D7E-F18CB4270ED9}" type="sibTrans" cxnId="{33CD52C1-54EA-4BC1-93AA-33E9538A0077}">
      <dgm:prSet/>
      <dgm:spPr/>
      <dgm:t>
        <a:bodyPr/>
        <a:lstStyle/>
        <a:p>
          <a:endParaRPr lang="en-US"/>
        </a:p>
      </dgm:t>
    </dgm:pt>
    <dgm:pt modelId="{39AE8465-C4CC-4293-A233-464A6F02255D}" type="parTrans" cxnId="{33CD52C1-54EA-4BC1-93AA-33E9538A0077}">
      <dgm:prSet/>
      <dgm:spPr/>
      <dgm:t>
        <a:bodyPr/>
        <a:lstStyle/>
        <a:p>
          <a:endParaRPr lang="en-US"/>
        </a:p>
      </dgm:t>
    </dgm:pt>
    <dgm:pt modelId="{10442040-E9CC-47C0-A956-4985833A8C2C}" type="sibTrans" cxnId="{C69D7326-79EF-4F13-893F-CF5754772000}">
      <dgm:prSet/>
      <dgm:spPr/>
      <dgm:t>
        <a:bodyPr/>
        <a:lstStyle/>
        <a:p>
          <a:endParaRPr lang="en-US"/>
        </a:p>
      </dgm:t>
    </dgm:pt>
    <dgm:pt modelId="{5B3B5F50-57AD-4774-87CC-7CC4C95CA588}" type="parTrans" cxnId="{C69D7326-79EF-4F13-893F-CF5754772000}">
      <dgm:prSet/>
      <dgm:spPr/>
      <dgm:t>
        <a:bodyPr/>
        <a:lstStyle/>
        <a:p>
          <a:endParaRPr lang="en-US"/>
        </a:p>
      </dgm:t>
    </dgm:pt>
    <dgm:pt modelId="{65ABF296-02EB-426A-BBD6-7A166AD8FEBC}">
      <dgm:prSet phldrT="[Text]" custT="1"/>
      <dgm:spPr/>
      <dgm:t>
        <a:bodyPr/>
        <a:lstStyle/>
        <a:p>
          <a:r>
            <a:rPr lang="en-US" sz="1300" dirty="0" smtClean="0"/>
            <a:t>Example: Static Video Transcoding</a:t>
          </a:r>
          <a:endParaRPr lang="en-US" sz="1300" dirty="0"/>
        </a:p>
      </dgm:t>
    </dgm:pt>
    <dgm:pt modelId="{08508ADB-3397-42D1-AA2F-339F9528874D}">
      <dgm:prSet phldrT="[Text]" custT="1"/>
      <dgm:spPr/>
      <dgm:t>
        <a:bodyPr/>
        <a:lstStyle/>
        <a:p>
          <a:r>
            <a:rPr lang="en-US" sz="1300" dirty="0" smtClean="0"/>
            <a:t>Overview</a:t>
          </a:r>
          <a:endParaRPr lang="en-US" sz="1300" dirty="0"/>
        </a:p>
      </dgm:t>
    </dgm:pt>
    <dgm:pt modelId="{F5BA784F-F788-45A5-9D44-5C5AD797CA53}">
      <dgm:prSet phldrT="[Text]" custT="1"/>
      <dgm:spPr/>
      <dgm:t>
        <a:bodyPr/>
        <a:lstStyle/>
        <a:p>
          <a:r>
            <a:rPr lang="en-US" sz="2000" dirty="0" smtClean="0"/>
            <a:t>Service</a:t>
          </a:r>
          <a:br>
            <a:rPr lang="en-US" sz="2000" dirty="0" smtClean="0"/>
          </a:br>
          <a:r>
            <a:rPr lang="en-US" sz="2000" dirty="0" smtClean="0"/>
            <a:t>Provision</a:t>
          </a:r>
          <a:endParaRPr lang="en-US" sz="2000" dirty="0"/>
        </a:p>
      </dgm:t>
    </dgm:pt>
    <dgm:pt modelId="{78C37E8A-B9B8-4F03-9469-0F0A109D2C3F}" type="sibTrans" cxnId="{B95384E8-2C14-444E-A292-307B2E0AE523}">
      <dgm:prSet/>
      <dgm:spPr/>
      <dgm:t>
        <a:bodyPr/>
        <a:lstStyle/>
        <a:p>
          <a:endParaRPr lang="en-US"/>
        </a:p>
      </dgm:t>
    </dgm:pt>
    <dgm:pt modelId="{7DBFD009-51B3-4040-ADC0-7093001C25D0}" type="parTrans" cxnId="{B95384E8-2C14-444E-A292-307B2E0AE523}">
      <dgm:prSet/>
      <dgm:spPr/>
      <dgm:t>
        <a:bodyPr/>
        <a:lstStyle/>
        <a:p>
          <a:endParaRPr lang="en-US"/>
        </a:p>
      </dgm:t>
    </dgm:pt>
    <dgm:pt modelId="{8D2D1F55-7D4B-422C-8BD6-DA23DFF4D804}" type="sibTrans" cxnId="{B60E2025-6DC7-4AEE-90AD-0157EBA76D33}">
      <dgm:prSet/>
      <dgm:spPr/>
      <dgm:t>
        <a:bodyPr/>
        <a:lstStyle/>
        <a:p>
          <a:endParaRPr lang="en-US"/>
        </a:p>
      </dgm:t>
    </dgm:pt>
    <dgm:pt modelId="{DCF08820-2374-40B2-9DFE-CF92129606D8}" type="parTrans" cxnId="{B60E2025-6DC7-4AEE-90AD-0157EBA76D33}">
      <dgm:prSet/>
      <dgm:spPr/>
      <dgm:t>
        <a:bodyPr/>
        <a:lstStyle/>
        <a:p>
          <a:endParaRPr lang="en-US"/>
        </a:p>
      </dgm:t>
    </dgm:pt>
    <dgm:pt modelId="{3BF84FB9-722C-4D8F-A65B-B06A0A9FFF0D}" type="sibTrans" cxnId="{6DBFCFA7-2CF2-4E03-9AA9-6D309B01706F}">
      <dgm:prSet/>
      <dgm:spPr/>
      <dgm:t>
        <a:bodyPr/>
        <a:lstStyle/>
        <a:p>
          <a:endParaRPr lang="en-US"/>
        </a:p>
      </dgm:t>
    </dgm:pt>
    <dgm:pt modelId="{2A8A3808-78E2-40F9-8525-43E8E079E150}" type="parTrans" cxnId="{6DBFCFA7-2CF2-4E03-9AA9-6D309B01706F}">
      <dgm:prSet/>
      <dgm:spPr/>
      <dgm:t>
        <a:bodyPr/>
        <a:lstStyle/>
        <a:p>
          <a:endParaRPr lang="en-US"/>
        </a:p>
      </dgm:t>
    </dgm:pt>
    <dgm:pt modelId="{25E16E6A-A069-4E88-9090-84CA99CEC5DF}">
      <dgm:prSet phldrT="[Text]" custT="1"/>
      <dgm:spPr/>
      <dgm:t>
        <a:bodyPr/>
        <a:lstStyle/>
        <a:p>
          <a:r>
            <a:rPr lang="en-US" sz="1300" dirty="0" smtClean="0"/>
            <a:t>Leaf Stream Hierarchy Nodes</a:t>
          </a:r>
          <a:endParaRPr lang="en-US" sz="1300" dirty="0"/>
        </a:p>
      </dgm:t>
    </dgm:pt>
    <dgm:pt modelId="{1B5CEBCA-588C-454E-A3F7-69319F1C42F2}">
      <dgm:prSet phldrT="[Text]" custT="1"/>
      <dgm:spPr/>
      <dgm:t>
        <a:bodyPr/>
        <a:lstStyle/>
        <a:p>
          <a:r>
            <a:rPr lang="en-US" sz="1300" dirty="0" smtClean="0"/>
            <a:t>Internal Stream Hierarchy Nodes</a:t>
          </a:r>
          <a:endParaRPr lang="en-US" sz="1300" dirty="0"/>
        </a:p>
      </dgm:t>
    </dgm:pt>
    <dgm:pt modelId="{CEBE90BE-534D-4200-9EE5-BCEB011800F8}">
      <dgm:prSet phldrT="[Text]" custT="1"/>
      <dgm:spPr/>
      <dgm:t>
        <a:bodyPr/>
        <a:lstStyle/>
        <a:p>
          <a:r>
            <a:rPr lang="en-US" sz="1300" dirty="0" smtClean="0"/>
            <a:t>Stream Hierarchy Approach</a:t>
          </a:r>
          <a:endParaRPr lang="en-US" sz="1300" dirty="0"/>
        </a:p>
      </dgm:t>
    </dgm:pt>
    <dgm:pt modelId="{0441790C-D707-40C0-9B33-6E39113B0DF0}">
      <dgm:prSet phldrT="[Text]" custT="1"/>
      <dgm:spPr/>
      <dgm:t>
        <a:bodyPr/>
        <a:lstStyle/>
        <a:p>
          <a:r>
            <a:rPr lang="en-US" sz="1300" dirty="0" smtClean="0"/>
            <a:t>Objectives</a:t>
          </a:r>
          <a:endParaRPr lang="en-US" sz="1300" dirty="0"/>
        </a:p>
      </dgm:t>
    </dgm:pt>
    <dgm:pt modelId="{F3CBF9C7-7AB5-4AFF-A62C-74165684766B}">
      <dgm:prSet phldrT="[Text]" custT="1"/>
      <dgm:spPr/>
      <dgm:t>
        <a:bodyPr/>
        <a:lstStyle/>
        <a:p>
          <a:r>
            <a:rPr lang="en-US" sz="2000" dirty="0" smtClean="0"/>
            <a:t>Network Traffic Shaping</a:t>
          </a:r>
          <a:endParaRPr lang="en-US" sz="2000" dirty="0"/>
        </a:p>
      </dgm:t>
    </dgm:pt>
    <dgm:pt modelId="{E8B520B6-59D5-49F7-AA22-AC3E6B24A83E}" type="sibTrans" cxnId="{39C60FDC-C0E1-4BF1-878A-3C6A555CC544}">
      <dgm:prSet/>
      <dgm:spPr/>
      <dgm:t>
        <a:bodyPr/>
        <a:lstStyle/>
        <a:p>
          <a:endParaRPr lang="en-US"/>
        </a:p>
      </dgm:t>
    </dgm:pt>
    <dgm:pt modelId="{8C02774C-3AF3-4FE5-8F36-FAE6B00071FC}" type="parTrans" cxnId="{39C60FDC-C0E1-4BF1-878A-3C6A555CC544}">
      <dgm:prSet/>
      <dgm:spPr/>
      <dgm:t>
        <a:bodyPr/>
        <a:lstStyle/>
        <a:p>
          <a:endParaRPr lang="en-US"/>
        </a:p>
      </dgm:t>
    </dgm:pt>
    <dgm:pt modelId="{78E83F70-3D65-4854-9D1C-BF082BF2E39B}" type="sibTrans" cxnId="{2C213E08-DB07-4132-B53C-A73F3AD62C0C}">
      <dgm:prSet/>
      <dgm:spPr/>
      <dgm:t>
        <a:bodyPr/>
        <a:lstStyle/>
        <a:p>
          <a:endParaRPr lang="en-US"/>
        </a:p>
      </dgm:t>
    </dgm:pt>
    <dgm:pt modelId="{D70111CE-77BD-4492-8456-E370582E0129}" type="parTrans" cxnId="{2C213E08-DB07-4132-B53C-A73F3AD62C0C}">
      <dgm:prSet/>
      <dgm:spPr/>
      <dgm:t>
        <a:bodyPr/>
        <a:lstStyle/>
        <a:p>
          <a:endParaRPr lang="en-US"/>
        </a:p>
      </dgm:t>
    </dgm:pt>
    <dgm:pt modelId="{265E9D4E-75FA-4243-B643-60CAA20E7696}" type="sibTrans" cxnId="{32A8D0EF-83E5-4640-B78C-D69C117F6186}">
      <dgm:prSet/>
      <dgm:spPr/>
      <dgm:t>
        <a:bodyPr/>
        <a:lstStyle/>
        <a:p>
          <a:endParaRPr lang="en-US"/>
        </a:p>
      </dgm:t>
    </dgm:pt>
    <dgm:pt modelId="{6512B8AF-3513-46EF-AB18-C4949E442426}" type="parTrans" cxnId="{32A8D0EF-83E5-4640-B78C-D69C117F6186}">
      <dgm:prSet/>
      <dgm:spPr/>
      <dgm:t>
        <a:bodyPr/>
        <a:lstStyle/>
        <a:p>
          <a:endParaRPr lang="en-US"/>
        </a:p>
      </dgm:t>
    </dgm:pt>
    <dgm:pt modelId="{EB940B87-D3DC-4AB2-ACC2-C2C39F99C6B6}" type="sibTrans" cxnId="{46DA3CCB-B781-48B4-B1F5-CBBF88065395}">
      <dgm:prSet/>
      <dgm:spPr/>
      <dgm:t>
        <a:bodyPr/>
        <a:lstStyle/>
        <a:p>
          <a:endParaRPr lang="en-US"/>
        </a:p>
      </dgm:t>
    </dgm:pt>
    <dgm:pt modelId="{5F11E899-0AB0-434D-97D5-0984B40EB814}" type="parTrans" cxnId="{46DA3CCB-B781-48B4-B1F5-CBBF88065395}">
      <dgm:prSet/>
      <dgm:spPr/>
      <dgm:t>
        <a:bodyPr/>
        <a:lstStyle/>
        <a:p>
          <a:endParaRPr lang="en-US"/>
        </a:p>
      </dgm:t>
    </dgm:pt>
    <dgm:pt modelId="{35D92EBC-9DCE-4C4D-9D86-D35EC00F9CD2}" type="sibTrans" cxnId="{26B85455-3E6F-487C-BB26-D406BB45309C}">
      <dgm:prSet/>
      <dgm:spPr/>
      <dgm:t>
        <a:bodyPr/>
        <a:lstStyle/>
        <a:p>
          <a:endParaRPr lang="en-US"/>
        </a:p>
      </dgm:t>
    </dgm:pt>
    <dgm:pt modelId="{B556F40F-D46E-45E8-AB50-80B639FAB11B}" type="parTrans" cxnId="{26B85455-3E6F-487C-BB26-D406BB45309C}">
      <dgm:prSet/>
      <dgm:spPr/>
      <dgm:t>
        <a:bodyPr/>
        <a:lstStyle/>
        <a:p>
          <a:endParaRPr lang="en-US"/>
        </a:p>
      </dgm:t>
    </dgm:pt>
    <dgm:pt modelId="{D5895202-4059-4D94-858C-F19E20A26957}">
      <dgm:prSet phldrT="[Text]" custT="1"/>
      <dgm:spPr/>
      <dgm:t>
        <a:bodyPr/>
        <a:lstStyle/>
        <a:p>
          <a:r>
            <a:rPr lang="en-US" sz="1300" dirty="0" smtClean="0"/>
            <a:t>Traffic Management</a:t>
          </a:r>
          <a:endParaRPr lang="en-US" sz="1300" dirty="0"/>
        </a:p>
      </dgm:t>
    </dgm:pt>
    <dgm:pt modelId="{8C9D6AE7-0B13-47B7-BE22-67A225880D3E}" type="sibTrans" cxnId="{C17361AF-4C1D-4D36-AA91-D5CDAB95162A}">
      <dgm:prSet/>
      <dgm:spPr/>
      <dgm:t>
        <a:bodyPr/>
        <a:lstStyle/>
        <a:p>
          <a:endParaRPr lang="en-US"/>
        </a:p>
      </dgm:t>
    </dgm:pt>
    <dgm:pt modelId="{9649CCF2-29DF-4DFB-AFE5-036E73AF5043}" type="parTrans" cxnId="{C17361AF-4C1D-4D36-AA91-D5CDAB95162A}">
      <dgm:prSet/>
      <dgm:spPr/>
      <dgm:t>
        <a:bodyPr/>
        <a:lstStyle/>
        <a:p>
          <a:endParaRPr lang="en-US"/>
        </a:p>
      </dgm:t>
    </dgm:pt>
    <dgm:pt modelId="{AD313897-BCAE-4DCF-8AF0-A05CBC374499}">
      <dgm:prSet phldrT="[Text]" custT="1"/>
      <dgm:spPr/>
      <dgm:t>
        <a:bodyPr/>
        <a:lstStyle/>
        <a:p>
          <a:r>
            <a:rPr lang="en-US" sz="1300" dirty="0" smtClean="0"/>
            <a:t>Context Introduction in the Network</a:t>
          </a:r>
          <a:endParaRPr lang="en-US" sz="1300" dirty="0"/>
        </a:p>
      </dgm:t>
    </dgm:pt>
    <dgm:pt modelId="{957B6FB5-D464-4E9A-8F1A-A4C08743DA66}" type="sibTrans" cxnId="{D5DBC022-EE31-4630-AD9F-B34A41E476E9}">
      <dgm:prSet/>
      <dgm:spPr/>
      <dgm:t>
        <a:bodyPr/>
        <a:lstStyle/>
        <a:p>
          <a:endParaRPr lang="en-US"/>
        </a:p>
      </dgm:t>
    </dgm:pt>
    <dgm:pt modelId="{EC260C47-BC2C-4985-B0A5-5DF54642EF84}" type="parTrans" cxnId="{D5DBC022-EE31-4630-AD9F-B34A41E476E9}">
      <dgm:prSet/>
      <dgm:spPr/>
      <dgm:t>
        <a:bodyPr/>
        <a:lstStyle/>
        <a:p>
          <a:endParaRPr lang="en-US"/>
        </a:p>
      </dgm:t>
    </dgm:pt>
    <dgm:pt modelId="{A1FC93B4-8BA1-4ACE-86AB-35698709F57A}" type="pres">
      <dgm:prSet presAssocID="{72607E13-7648-4534-BBF9-D0D893D0FC57}" presName="Name0" presStyleCnt="0">
        <dgm:presLayoutVars>
          <dgm:dir/>
          <dgm:animLvl val="lvl"/>
          <dgm:resizeHandles val="exact"/>
        </dgm:presLayoutVars>
      </dgm:prSet>
      <dgm:spPr/>
      <dgm:t>
        <a:bodyPr/>
        <a:lstStyle/>
        <a:p>
          <a:endParaRPr lang="en-US"/>
        </a:p>
      </dgm:t>
    </dgm:pt>
    <dgm:pt modelId="{94A1263D-EEED-4203-A468-39EC651C1CD1}" type="pres">
      <dgm:prSet presAssocID="{CCCEC732-C4C4-4229-9FA0-A3BDFD65B3A7}" presName="linNode" presStyleCnt="0"/>
      <dgm:spPr/>
    </dgm:pt>
    <dgm:pt modelId="{9646B9D4-70B9-48A5-9410-9C793A961674}" type="pres">
      <dgm:prSet presAssocID="{CCCEC732-C4C4-4229-9FA0-A3BDFD65B3A7}" presName="parentText" presStyleLbl="node1" presStyleIdx="0" presStyleCnt="6" custScaleY="66704">
        <dgm:presLayoutVars>
          <dgm:chMax val="1"/>
          <dgm:bulletEnabled val="1"/>
        </dgm:presLayoutVars>
      </dgm:prSet>
      <dgm:spPr/>
      <dgm:t>
        <a:bodyPr/>
        <a:lstStyle/>
        <a:p>
          <a:endParaRPr lang="en-US"/>
        </a:p>
      </dgm:t>
    </dgm:pt>
    <dgm:pt modelId="{84EBE0F8-528B-4068-A152-78602A79DF26}" type="pres">
      <dgm:prSet presAssocID="{CCCEC732-C4C4-4229-9FA0-A3BDFD65B3A7}" presName="descendantText" presStyleLbl="alignAccFollowNode1" presStyleIdx="0" presStyleCnt="5">
        <dgm:presLayoutVars>
          <dgm:bulletEnabled val="1"/>
        </dgm:presLayoutVars>
      </dgm:prSet>
      <dgm:spPr/>
      <dgm:t>
        <a:bodyPr/>
        <a:lstStyle/>
        <a:p>
          <a:endParaRPr lang="en-US"/>
        </a:p>
      </dgm:t>
    </dgm:pt>
    <dgm:pt modelId="{C9691EDE-3F2E-4FBE-8BEE-E3E97177E7C9}" type="pres">
      <dgm:prSet presAssocID="{21C80A6A-6F8E-4C2A-9771-4EC91EA1178F}" presName="sp" presStyleCnt="0"/>
      <dgm:spPr/>
    </dgm:pt>
    <dgm:pt modelId="{86511FB6-DC4E-4F14-B148-86CFAA078C6A}" type="pres">
      <dgm:prSet presAssocID="{F3CBF9C7-7AB5-4AFF-A62C-74165684766B}" presName="linNode" presStyleCnt="0"/>
      <dgm:spPr/>
    </dgm:pt>
    <dgm:pt modelId="{0EC85DBB-4F92-4C6E-BF2E-A84093187562}" type="pres">
      <dgm:prSet presAssocID="{F3CBF9C7-7AB5-4AFF-A62C-74165684766B}" presName="parentText" presStyleLbl="node1" presStyleIdx="1" presStyleCnt="6" custScaleY="66704">
        <dgm:presLayoutVars>
          <dgm:chMax val="1"/>
          <dgm:bulletEnabled val="1"/>
        </dgm:presLayoutVars>
      </dgm:prSet>
      <dgm:spPr/>
      <dgm:t>
        <a:bodyPr/>
        <a:lstStyle/>
        <a:p>
          <a:endParaRPr lang="en-US"/>
        </a:p>
      </dgm:t>
    </dgm:pt>
    <dgm:pt modelId="{169408C9-3B20-4CB8-8D38-F750AA0AA3D4}" type="pres">
      <dgm:prSet presAssocID="{F3CBF9C7-7AB5-4AFF-A62C-74165684766B}" presName="descendantText" presStyleLbl="alignAccFollowNode1" presStyleIdx="1" presStyleCnt="5">
        <dgm:presLayoutVars>
          <dgm:bulletEnabled val="1"/>
        </dgm:presLayoutVars>
      </dgm:prSet>
      <dgm:spPr/>
      <dgm:t>
        <a:bodyPr/>
        <a:lstStyle/>
        <a:p>
          <a:endParaRPr lang="en-US"/>
        </a:p>
      </dgm:t>
    </dgm:pt>
    <dgm:pt modelId="{BB3C39AE-59FC-43E0-B37F-5579279C7A3C}" type="pres">
      <dgm:prSet presAssocID="{E8B520B6-59D5-49F7-AA22-AC3E6B24A83E}" presName="sp" presStyleCnt="0"/>
      <dgm:spPr/>
    </dgm:pt>
    <dgm:pt modelId="{BCF9168F-65E8-449D-8EDD-84B4ED483650}" type="pres">
      <dgm:prSet presAssocID="{F5BA784F-F788-45A5-9D44-5C5AD797CA53}" presName="linNode" presStyleCnt="0"/>
      <dgm:spPr/>
    </dgm:pt>
    <dgm:pt modelId="{1D55190F-7570-4B06-8E71-2690CFFB39D3}" type="pres">
      <dgm:prSet presAssocID="{F5BA784F-F788-45A5-9D44-5C5AD797CA53}" presName="parentText" presStyleLbl="node1" presStyleIdx="2" presStyleCnt="6" custScaleY="66704">
        <dgm:presLayoutVars>
          <dgm:chMax val="1"/>
          <dgm:bulletEnabled val="1"/>
        </dgm:presLayoutVars>
      </dgm:prSet>
      <dgm:spPr/>
      <dgm:t>
        <a:bodyPr/>
        <a:lstStyle/>
        <a:p>
          <a:endParaRPr lang="en-US"/>
        </a:p>
      </dgm:t>
    </dgm:pt>
    <dgm:pt modelId="{58688B5F-7FF9-4A8C-9D78-C9897C25931D}" type="pres">
      <dgm:prSet presAssocID="{F5BA784F-F788-45A5-9D44-5C5AD797CA53}" presName="descendantText" presStyleLbl="alignAccFollowNode1" presStyleIdx="2" presStyleCnt="5">
        <dgm:presLayoutVars>
          <dgm:bulletEnabled val="1"/>
        </dgm:presLayoutVars>
      </dgm:prSet>
      <dgm:spPr/>
      <dgm:t>
        <a:bodyPr/>
        <a:lstStyle/>
        <a:p>
          <a:endParaRPr lang="en-US"/>
        </a:p>
      </dgm:t>
    </dgm:pt>
    <dgm:pt modelId="{28688C3C-8048-467E-9A28-4CA89CE609FE}" type="pres">
      <dgm:prSet presAssocID="{78C37E8A-B9B8-4F03-9469-0F0A109D2C3F}" presName="sp" presStyleCnt="0"/>
      <dgm:spPr/>
    </dgm:pt>
    <dgm:pt modelId="{C2670A63-A7FF-4A85-9ED9-B3EE24992FB4}" type="pres">
      <dgm:prSet presAssocID="{4993B3E5-8AB1-4104-A4B8-6A503F83F256}" presName="linNode" presStyleCnt="0"/>
      <dgm:spPr/>
    </dgm:pt>
    <dgm:pt modelId="{8FC4EB2F-58D7-4F52-BF60-FBCF994E69E0}" type="pres">
      <dgm:prSet presAssocID="{4993B3E5-8AB1-4104-A4B8-6A503F83F256}" presName="parentText" presStyleLbl="node1" presStyleIdx="3" presStyleCnt="6" custScaleY="66704">
        <dgm:presLayoutVars>
          <dgm:chMax val="1"/>
          <dgm:bulletEnabled val="1"/>
        </dgm:presLayoutVars>
      </dgm:prSet>
      <dgm:spPr/>
      <dgm:t>
        <a:bodyPr/>
        <a:lstStyle/>
        <a:p>
          <a:endParaRPr lang="en-US"/>
        </a:p>
      </dgm:t>
    </dgm:pt>
    <dgm:pt modelId="{E5A8AF75-10F0-4B4F-BD69-40B2EA621F82}" type="pres">
      <dgm:prSet presAssocID="{4993B3E5-8AB1-4104-A4B8-6A503F83F256}" presName="descendantText" presStyleLbl="alignAccFollowNode1" presStyleIdx="3" presStyleCnt="5">
        <dgm:presLayoutVars>
          <dgm:bulletEnabled val="1"/>
        </dgm:presLayoutVars>
      </dgm:prSet>
      <dgm:spPr/>
      <dgm:t>
        <a:bodyPr/>
        <a:lstStyle/>
        <a:p>
          <a:endParaRPr lang="en-US"/>
        </a:p>
      </dgm:t>
    </dgm:pt>
    <dgm:pt modelId="{33B4CCDE-22E4-454D-8C4B-93ACD305B981}" type="pres">
      <dgm:prSet presAssocID="{800D2C73-261B-4CE5-9F18-609B5F4DAA2C}" presName="sp" presStyleCnt="0"/>
      <dgm:spPr/>
    </dgm:pt>
    <dgm:pt modelId="{0EFE224B-9E6F-4DB6-A491-66E43562F8D8}" type="pres">
      <dgm:prSet presAssocID="{1ED13CD1-0026-41BA-81DB-F50E31666786}" presName="linNode" presStyleCnt="0"/>
      <dgm:spPr/>
    </dgm:pt>
    <dgm:pt modelId="{22990D15-00E8-4E6D-96F2-BE58C24C7DFB}" type="pres">
      <dgm:prSet presAssocID="{1ED13CD1-0026-41BA-81DB-F50E31666786}" presName="parentText" presStyleLbl="node1" presStyleIdx="4" presStyleCnt="6" custScaleY="66704">
        <dgm:presLayoutVars>
          <dgm:chMax val="1"/>
          <dgm:bulletEnabled val="1"/>
        </dgm:presLayoutVars>
      </dgm:prSet>
      <dgm:spPr/>
      <dgm:t>
        <a:bodyPr/>
        <a:lstStyle/>
        <a:p>
          <a:endParaRPr lang="en-US"/>
        </a:p>
      </dgm:t>
    </dgm:pt>
    <dgm:pt modelId="{AF037342-EF7B-456A-8CCC-E5D7C0938EA6}" type="pres">
      <dgm:prSet presAssocID="{1ED13CD1-0026-41BA-81DB-F50E31666786}" presName="descendantText" presStyleLbl="alignAccFollowNode1" presStyleIdx="4" presStyleCnt="5">
        <dgm:presLayoutVars>
          <dgm:bulletEnabled val="1"/>
        </dgm:presLayoutVars>
      </dgm:prSet>
      <dgm:spPr/>
      <dgm:t>
        <a:bodyPr/>
        <a:lstStyle/>
        <a:p>
          <a:endParaRPr lang="en-US"/>
        </a:p>
      </dgm:t>
    </dgm:pt>
    <dgm:pt modelId="{40FE2847-151F-4F3F-8B0B-07650B0C9820}" type="pres">
      <dgm:prSet presAssocID="{FB029494-1388-4281-8474-9F750B7EEDC9}" presName="sp" presStyleCnt="0"/>
      <dgm:spPr/>
    </dgm:pt>
    <dgm:pt modelId="{B17EDDF0-F04A-4818-818A-7061857973E2}" type="pres">
      <dgm:prSet presAssocID="{EDF104EA-4F73-4D5F-BCC3-F879CE35BDD1}" presName="linNode" presStyleCnt="0"/>
      <dgm:spPr/>
    </dgm:pt>
    <dgm:pt modelId="{092F2DA5-FD89-4006-A175-FD8E12F8760E}" type="pres">
      <dgm:prSet presAssocID="{EDF104EA-4F73-4D5F-BCC3-F879CE35BDD1}" presName="parentText" presStyleLbl="node1" presStyleIdx="5" presStyleCnt="6" custScaleY="66704">
        <dgm:presLayoutVars>
          <dgm:chMax val="1"/>
          <dgm:bulletEnabled val="1"/>
        </dgm:presLayoutVars>
      </dgm:prSet>
      <dgm:spPr/>
      <dgm:t>
        <a:bodyPr/>
        <a:lstStyle/>
        <a:p>
          <a:endParaRPr lang="en-US"/>
        </a:p>
      </dgm:t>
    </dgm:pt>
  </dgm:ptLst>
  <dgm:cxnLst>
    <dgm:cxn modelId="{37DB1A3B-B46A-4B63-B193-97248AEEA9FB}" type="presOf" srcId="{F5BA784F-F788-45A5-9D44-5C5AD797CA53}" destId="{1D55190F-7570-4B06-8E71-2690CFFB39D3}" srcOrd="0" destOrd="0" presId="urn:microsoft.com/office/officeart/2005/8/layout/vList5"/>
    <dgm:cxn modelId="{2C213E08-DB07-4132-B53C-A73F3AD62C0C}" srcId="{F3CBF9C7-7AB5-4AFF-A62C-74165684766B}" destId="{25E16E6A-A069-4E88-9090-84CA99CEC5DF}" srcOrd="3" destOrd="0" parTransId="{D70111CE-77BD-4492-8456-E370582E0129}" sibTransId="{78E83F70-3D65-4854-9D1C-BF082BF2E39B}"/>
    <dgm:cxn modelId="{18EEEFB0-56E3-4A1D-8EF4-26E001C6A614}" srcId="{1ED13CD1-0026-41BA-81DB-F50E31666786}" destId="{F1A82F4E-AF1F-49FD-93EF-B2B40EF2FEF1}" srcOrd="0" destOrd="0" parTransId="{7680DE3A-50F4-4E00-BE67-1207042A8CD9}" sibTransId="{962F6AA2-3673-4ABA-886F-02DBD33016D9}"/>
    <dgm:cxn modelId="{69480DC8-5E4F-4308-A30E-6F44F433CCB2}" srcId="{72607E13-7648-4534-BBF9-D0D893D0FC57}" destId="{CCCEC732-C4C4-4229-9FA0-A3BDFD65B3A7}" srcOrd="0" destOrd="0" parTransId="{57428B39-E10B-4E2B-99B6-DE09F8D8FF26}" sibTransId="{21C80A6A-6F8E-4C2A-9771-4EC91EA1178F}"/>
    <dgm:cxn modelId="{39C60FDC-C0E1-4BF1-878A-3C6A555CC544}" srcId="{72607E13-7648-4534-BBF9-D0D893D0FC57}" destId="{F3CBF9C7-7AB5-4AFF-A62C-74165684766B}" srcOrd="1" destOrd="0" parTransId="{8C02774C-3AF3-4FE5-8F36-FAE6B00071FC}" sibTransId="{E8B520B6-59D5-49F7-AA22-AC3E6B24A83E}"/>
    <dgm:cxn modelId="{5B398AC9-7464-40E7-B0E6-3D8E5BF8D020}" srcId="{1ED13CD1-0026-41BA-81DB-F50E31666786}" destId="{D7C84723-56E3-4B26-B739-4124B11C804C}" srcOrd="2" destOrd="0" parTransId="{480EC032-512F-420E-B77C-5EC6C63C9AE4}" sibTransId="{AEDE6735-C3FC-43B5-9248-C715114AC8DB}"/>
    <dgm:cxn modelId="{75E38FF9-99C4-47FF-93BB-E44AD03ECB41}" type="presOf" srcId="{4993B3E5-8AB1-4104-A4B8-6A503F83F256}" destId="{8FC4EB2F-58D7-4F52-BF60-FBCF994E69E0}" srcOrd="0" destOrd="0" presId="urn:microsoft.com/office/officeart/2005/8/layout/vList5"/>
    <dgm:cxn modelId="{1C2A36FB-1E7D-42C2-B753-44114BF6850F}" type="presOf" srcId="{1D0FC62F-FB1B-45D2-B9D4-AB8E8F335A9C}" destId="{E5A8AF75-10F0-4B4F-BD69-40B2EA621F82}" srcOrd="0" destOrd="2" presId="urn:microsoft.com/office/officeart/2005/8/layout/vList5"/>
    <dgm:cxn modelId="{CC8DBAB3-65C0-447B-8507-59CE81A21BF9}" type="presOf" srcId="{72607E13-7648-4534-BBF9-D0D893D0FC57}" destId="{A1FC93B4-8BA1-4ACE-86AB-35698709F57A}" srcOrd="0" destOrd="0" presId="urn:microsoft.com/office/officeart/2005/8/layout/vList5"/>
    <dgm:cxn modelId="{B95384E8-2C14-444E-A292-307B2E0AE523}" srcId="{72607E13-7648-4534-BBF9-D0D893D0FC57}" destId="{F5BA784F-F788-45A5-9D44-5C5AD797CA53}" srcOrd="2" destOrd="0" parTransId="{7DBFD009-51B3-4040-ADC0-7093001C25D0}" sibTransId="{78C37E8A-B9B8-4F03-9469-0F0A109D2C3F}"/>
    <dgm:cxn modelId="{CD636318-E1A4-4FA8-8F1A-1543F738E019}" type="presOf" srcId="{25E16E6A-A069-4E88-9090-84CA99CEC5DF}" destId="{169408C9-3B20-4CB8-8D38-F750AA0AA3D4}" srcOrd="0" destOrd="3" presId="urn:microsoft.com/office/officeart/2005/8/layout/vList5"/>
    <dgm:cxn modelId="{9E279C73-C13D-40F6-8DA5-EAA60C443B9D}" type="presOf" srcId="{F1A82F4E-AF1F-49FD-93EF-B2B40EF2FEF1}" destId="{AF037342-EF7B-456A-8CCC-E5D7C0938EA6}" srcOrd="0" destOrd="0" presId="urn:microsoft.com/office/officeart/2005/8/layout/vList5"/>
    <dgm:cxn modelId="{4851C261-E8B9-48A6-9034-07A63E88A971}" type="presOf" srcId="{1ED13CD1-0026-41BA-81DB-F50E31666786}" destId="{22990D15-00E8-4E6D-96F2-BE58C24C7DFB}" srcOrd="0" destOrd="0" presId="urn:microsoft.com/office/officeart/2005/8/layout/vList5"/>
    <dgm:cxn modelId="{657BEC1F-D7B1-4F2D-BD7D-F6330A8B6FE4}" type="presOf" srcId="{1B5CEBCA-588C-454E-A3F7-69319F1C42F2}" destId="{169408C9-3B20-4CB8-8D38-F750AA0AA3D4}" srcOrd="0" destOrd="2" presId="urn:microsoft.com/office/officeart/2005/8/layout/vList5"/>
    <dgm:cxn modelId="{24CBA480-3FAE-4BCC-A03D-5887641680AB}" srcId="{72607E13-7648-4534-BBF9-D0D893D0FC57}" destId="{1ED13CD1-0026-41BA-81DB-F50E31666786}" srcOrd="4" destOrd="0" parTransId="{7FE1E24B-920D-4148-98FF-E00C6B5B2253}" sibTransId="{FB029494-1388-4281-8474-9F750B7EEDC9}"/>
    <dgm:cxn modelId="{26B85455-3E6F-487C-BB26-D406BB45309C}" srcId="{F3CBF9C7-7AB5-4AFF-A62C-74165684766B}" destId="{0441790C-D707-40C0-9B33-6E39113B0DF0}" srcOrd="0" destOrd="0" parTransId="{B556F40F-D46E-45E8-AB50-80B639FAB11B}" sibTransId="{35D92EBC-9DCE-4C4D-9D86-D35EC00F9CD2}"/>
    <dgm:cxn modelId="{0BBAE1B2-7F83-45C0-96B9-8975B74E667E}" type="presOf" srcId="{CCCEC732-C4C4-4229-9FA0-A3BDFD65B3A7}" destId="{9646B9D4-70B9-48A5-9410-9C793A961674}" srcOrd="0" destOrd="0" presId="urn:microsoft.com/office/officeart/2005/8/layout/vList5"/>
    <dgm:cxn modelId="{6DBFCFA7-2CF2-4E03-9AA9-6D309B01706F}" srcId="{F5BA784F-F788-45A5-9D44-5C5AD797CA53}" destId="{08508ADB-3397-42D1-AA2F-339F9528874D}" srcOrd="0" destOrd="0" parTransId="{2A8A3808-78E2-40F9-8525-43E8E079E150}" sibTransId="{3BF84FB9-722C-4D8F-A65B-B06A0A9FFF0D}"/>
    <dgm:cxn modelId="{40B77254-4823-4D0C-979E-A611E68806EA}" srcId="{72607E13-7648-4534-BBF9-D0D893D0FC57}" destId="{EDF104EA-4F73-4D5F-BCC3-F879CE35BDD1}" srcOrd="5" destOrd="0" parTransId="{2BEA1A45-8627-4094-B600-5F68F9A4B6C2}" sibTransId="{8201D794-3293-4DB4-AD45-33FAF5AD3C9C}"/>
    <dgm:cxn modelId="{9E45ECB7-82AB-4CD0-BEC4-7743657614AF}" type="presOf" srcId="{08351CB8-6BB9-4A70-9345-67122CCB7A02}" destId="{AF037342-EF7B-456A-8CCC-E5D7C0938EA6}" srcOrd="0" destOrd="1" presId="urn:microsoft.com/office/officeart/2005/8/layout/vList5"/>
    <dgm:cxn modelId="{862AEC24-E869-4E9B-A053-8161370AEF79}" srcId="{72607E13-7648-4534-BBF9-D0D893D0FC57}" destId="{4993B3E5-8AB1-4104-A4B8-6A503F83F256}" srcOrd="3" destOrd="0" parTransId="{FDD7000B-BA65-43C0-A80C-3FC2121C7563}" sibTransId="{800D2C73-261B-4CE5-9F18-609B5F4DAA2C}"/>
    <dgm:cxn modelId="{C69D7326-79EF-4F13-893F-CF5754772000}" srcId="{4993B3E5-8AB1-4104-A4B8-6A503F83F256}" destId="{B80755D3-4995-4EBF-972B-DCD4210B0806}" srcOrd="0" destOrd="0" parTransId="{5B3B5F50-57AD-4774-87CC-7CC4C95CA588}" sibTransId="{10442040-E9CC-47C0-A956-4985833A8C2C}"/>
    <dgm:cxn modelId="{DADE5600-93B3-4E4E-9C78-E9706D9C3055}" type="presOf" srcId="{08508ADB-3397-42D1-AA2F-339F9528874D}" destId="{58688B5F-7FF9-4A8C-9D78-C9897C25931D}" srcOrd="0" destOrd="0" presId="urn:microsoft.com/office/officeart/2005/8/layout/vList5"/>
    <dgm:cxn modelId="{40E13727-6ED1-4CCF-B964-246996CA2639}" type="presOf" srcId="{F3CBF9C7-7AB5-4AFF-A62C-74165684766B}" destId="{0EC85DBB-4F92-4C6E-BF2E-A84093187562}" srcOrd="0" destOrd="0" presId="urn:microsoft.com/office/officeart/2005/8/layout/vList5"/>
    <dgm:cxn modelId="{EC36A237-22F7-4DFD-AE11-06BA9B134F97}" type="presOf" srcId="{65ABF296-02EB-426A-BBD6-7A166AD8FEBC}" destId="{58688B5F-7FF9-4A8C-9D78-C9897C25931D}" srcOrd="0" destOrd="1" presId="urn:microsoft.com/office/officeart/2005/8/layout/vList5"/>
    <dgm:cxn modelId="{D5DBC022-EE31-4630-AD9F-B34A41E476E9}" srcId="{CCCEC732-C4C4-4229-9FA0-A3BDFD65B3A7}" destId="{AD313897-BCAE-4DCF-8AF0-A05CBC374499}" srcOrd="0" destOrd="0" parTransId="{EC260C47-BC2C-4985-B0A5-5DF54642EF84}" sibTransId="{957B6FB5-D464-4E9A-8F1A-A4C08743DA66}"/>
    <dgm:cxn modelId="{8A9D98A4-7849-4A7F-AD09-10E0D11DF9D7}" type="presOf" srcId="{B80755D3-4995-4EBF-972B-DCD4210B0806}" destId="{E5A8AF75-10F0-4B4F-BD69-40B2EA621F82}" srcOrd="0" destOrd="0" presId="urn:microsoft.com/office/officeart/2005/8/layout/vList5"/>
    <dgm:cxn modelId="{5071D15D-4965-4794-B1EF-5B0A4E239BAD}" type="presOf" srcId="{F84997BB-E9ED-4903-A971-E29EA6A1C8CA}" destId="{E5A8AF75-10F0-4B4F-BD69-40B2EA621F82}" srcOrd="0" destOrd="1" presId="urn:microsoft.com/office/officeart/2005/8/layout/vList5"/>
    <dgm:cxn modelId="{D3D4DB31-B5B4-4052-815C-6C90A693FE39}" type="presOf" srcId="{D7C84723-56E3-4B26-B739-4124B11C804C}" destId="{AF037342-EF7B-456A-8CCC-E5D7C0938EA6}" srcOrd="0" destOrd="2" presId="urn:microsoft.com/office/officeart/2005/8/layout/vList5"/>
    <dgm:cxn modelId="{2A5713A0-B0C3-4D0E-868C-C4EC89764089}" srcId="{1ED13CD1-0026-41BA-81DB-F50E31666786}" destId="{08351CB8-6BB9-4A70-9345-67122CCB7A02}" srcOrd="1" destOrd="0" parTransId="{F068E77F-9B08-40A5-9671-3F915DB8102F}" sibTransId="{1F3BCEBF-7605-4D18-8771-A2207440AE97}"/>
    <dgm:cxn modelId="{15A0B940-8954-4732-A20A-1DC474F6FFED}" type="presOf" srcId="{CEBE90BE-534D-4200-9EE5-BCEB011800F8}" destId="{169408C9-3B20-4CB8-8D38-F750AA0AA3D4}" srcOrd="0" destOrd="1" presId="urn:microsoft.com/office/officeart/2005/8/layout/vList5"/>
    <dgm:cxn modelId="{46DA3CCB-B781-48B4-B1F5-CBBF88065395}" srcId="{F3CBF9C7-7AB5-4AFF-A62C-74165684766B}" destId="{CEBE90BE-534D-4200-9EE5-BCEB011800F8}" srcOrd="1" destOrd="0" parTransId="{5F11E899-0AB0-434D-97D5-0984B40EB814}" sibTransId="{EB940B87-D3DC-4AB2-ACC2-C2C39F99C6B6}"/>
    <dgm:cxn modelId="{3476455F-13FF-414D-B335-D63FA14B870E}" type="presOf" srcId="{AD313897-BCAE-4DCF-8AF0-A05CBC374499}" destId="{84EBE0F8-528B-4068-A152-78602A79DF26}" srcOrd="0" destOrd="0" presId="urn:microsoft.com/office/officeart/2005/8/layout/vList5"/>
    <dgm:cxn modelId="{A6E01F5D-8F4F-4FED-9844-9293558E2E07}" type="presOf" srcId="{7F471F0B-0412-48AF-9FD1-163FF66A942A}" destId="{E5A8AF75-10F0-4B4F-BD69-40B2EA621F82}" srcOrd="0" destOrd="3" presId="urn:microsoft.com/office/officeart/2005/8/layout/vList5"/>
    <dgm:cxn modelId="{C17361AF-4C1D-4D36-AA91-D5CDAB95162A}" srcId="{CCCEC732-C4C4-4229-9FA0-A3BDFD65B3A7}" destId="{D5895202-4059-4D94-858C-F19E20A26957}" srcOrd="1" destOrd="0" parTransId="{9649CCF2-29DF-4DFB-AFE5-036E73AF5043}" sibTransId="{8C9D6AE7-0B13-47B7-BE22-67A225880D3E}"/>
    <dgm:cxn modelId="{CB116543-EC02-4E2D-8B55-F7A9B95F64E7}" type="presOf" srcId="{EDF104EA-4F73-4D5F-BCC3-F879CE35BDD1}" destId="{092F2DA5-FD89-4006-A175-FD8E12F8760E}" srcOrd="0" destOrd="0" presId="urn:microsoft.com/office/officeart/2005/8/layout/vList5"/>
    <dgm:cxn modelId="{96CDC2EF-622B-40AC-AD5C-D8F0C14F3B21}" type="presOf" srcId="{D5895202-4059-4D94-858C-F19E20A26957}" destId="{84EBE0F8-528B-4068-A152-78602A79DF26}" srcOrd="0" destOrd="1" presId="urn:microsoft.com/office/officeart/2005/8/layout/vList5"/>
    <dgm:cxn modelId="{32A8D0EF-83E5-4640-B78C-D69C117F6186}" srcId="{F3CBF9C7-7AB5-4AFF-A62C-74165684766B}" destId="{1B5CEBCA-588C-454E-A3F7-69319F1C42F2}" srcOrd="2" destOrd="0" parTransId="{6512B8AF-3513-46EF-AB18-C4949E442426}" sibTransId="{265E9D4E-75FA-4243-B643-60CAA20E7696}"/>
    <dgm:cxn modelId="{B60E2025-6DC7-4AEE-90AD-0157EBA76D33}" srcId="{F5BA784F-F788-45A5-9D44-5C5AD797CA53}" destId="{65ABF296-02EB-426A-BBD6-7A166AD8FEBC}" srcOrd="1" destOrd="0" parTransId="{DCF08820-2374-40B2-9DFE-CF92129606D8}" sibTransId="{8D2D1F55-7D4B-422C-8BD6-DA23DFF4D804}"/>
    <dgm:cxn modelId="{33CD52C1-54EA-4BC1-93AA-33E9538A0077}" srcId="{4993B3E5-8AB1-4104-A4B8-6A503F83F256}" destId="{F84997BB-E9ED-4903-A971-E29EA6A1C8CA}" srcOrd="1" destOrd="0" parTransId="{39AE8465-C4CC-4293-A233-464A6F02255D}" sibTransId="{EED6035F-DD4E-4E95-8D7E-F18CB4270ED9}"/>
    <dgm:cxn modelId="{4DBBCAC7-A315-4083-98AF-7D58C8B98398}" srcId="{4993B3E5-8AB1-4104-A4B8-6A503F83F256}" destId="{7F471F0B-0412-48AF-9FD1-163FF66A942A}" srcOrd="3" destOrd="0" parTransId="{2A55EDAA-C0E3-4B40-8575-B699D4CFF707}" sibTransId="{A470C3F4-7149-48BA-A004-973612282D57}"/>
    <dgm:cxn modelId="{CBE4CE7A-EF32-49EB-B5BB-1DBA06A7536B}" type="presOf" srcId="{0441790C-D707-40C0-9B33-6E39113B0DF0}" destId="{169408C9-3B20-4CB8-8D38-F750AA0AA3D4}" srcOrd="0" destOrd="0" presId="urn:microsoft.com/office/officeart/2005/8/layout/vList5"/>
    <dgm:cxn modelId="{354E0851-5B28-4F33-886C-78D0FA166D17}" srcId="{4993B3E5-8AB1-4104-A4B8-6A503F83F256}" destId="{1D0FC62F-FB1B-45D2-B9D4-AB8E8F335A9C}" srcOrd="2" destOrd="0" parTransId="{533B310C-18FC-4AA0-ABF6-CC16AA6BAF13}" sibTransId="{8AB70F7F-4EE0-4910-A515-A2B7A8B83120}"/>
    <dgm:cxn modelId="{E3A99676-FB5D-4ED1-A0ED-7E936C7368AD}" type="presParOf" srcId="{A1FC93B4-8BA1-4ACE-86AB-35698709F57A}" destId="{94A1263D-EEED-4203-A468-39EC651C1CD1}" srcOrd="0" destOrd="0" presId="urn:microsoft.com/office/officeart/2005/8/layout/vList5"/>
    <dgm:cxn modelId="{A3DD1ACD-F48E-43DD-8774-79A642E49FB5}" type="presParOf" srcId="{94A1263D-EEED-4203-A468-39EC651C1CD1}" destId="{9646B9D4-70B9-48A5-9410-9C793A961674}" srcOrd="0" destOrd="0" presId="urn:microsoft.com/office/officeart/2005/8/layout/vList5"/>
    <dgm:cxn modelId="{67C7B673-BEC7-409E-A6ED-F25E1DAF0C8E}" type="presParOf" srcId="{94A1263D-EEED-4203-A468-39EC651C1CD1}" destId="{84EBE0F8-528B-4068-A152-78602A79DF26}" srcOrd="1" destOrd="0" presId="urn:microsoft.com/office/officeart/2005/8/layout/vList5"/>
    <dgm:cxn modelId="{4A014217-5E36-49EE-A075-A7A4CA6DD77F}" type="presParOf" srcId="{A1FC93B4-8BA1-4ACE-86AB-35698709F57A}" destId="{C9691EDE-3F2E-4FBE-8BEE-E3E97177E7C9}" srcOrd="1" destOrd="0" presId="urn:microsoft.com/office/officeart/2005/8/layout/vList5"/>
    <dgm:cxn modelId="{754D7BCE-A490-4F08-B73B-0DD4F530B0BE}" type="presParOf" srcId="{A1FC93B4-8BA1-4ACE-86AB-35698709F57A}" destId="{86511FB6-DC4E-4F14-B148-86CFAA078C6A}" srcOrd="2" destOrd="0" presId="urn:microsoft.com/office/officeart/2005/8/layout/vList5"/>
    <dgm:cxn modelId="{49C0DC36-76DB-40E7-9DD2-BA9A123F6B1F}" type="presParOf" srcId="{86511FB6-DC4E-4F14-B148-86CFAA078C6A}" destId="{0EC85DBB-4F92-4C6E-BF2E-A84093187562}" srcOrd="0" destOrd="0" presId="urn:microsoft.com/office/officeart/2005/8/layout/vList5"/>
    <dgm:cxn modelId="{3AD9B3BA-5513-46E5-9460-5B1AF06570C9}" type="presParOf" srcId="{86511FB6-DC4E-4F14-B148-86CFAA078C6A}" destId="{169408C9-3B20-4CB8-8D38-F750AA0AA3D4}" srcOrd="1" destOrd="0" presId="urn:microsoft.com/office/officeart/2005/8/layout/vList5"/>
    <dgm:cxn modelId="{8984CF27-E033-4A77-AC81-7C90A800D1CF}" type="presParOf" srcId="{A1FC93B4-8BA1-4ACE-86AB-35698709F57A}" destId="{BB3C39AE-59FC-43E0-B37F-5579279C7A3C}" srcOrd="3" destOrd="0" presId="urn:microsoft.com/office/officeart/2005/8/layout/vList5"/>
    <dgm:cxn modelId="{969063EE-15BB-42AD-B1A3-82551B265037}" type="presParOf" srcId="{A1FC93B4-8BA1-4ACE-86AB-35698709F57A}" destId="{BCF9168F-65E8-449D-8EDD-84B4ED483650}" srcOrd="4" destOrd="0" presId="urn:microsoft.com/office/officeart/2005/8/layout/vList5"/>
    <dgm:cxn modelId="{BD0CB1D9-B1AD-4EAF-A959-9BCAF3505D58}" type="presParOf" srcId="{BCF9168F-65E8-449D-8EDD-84B4ED483650}" destId="{1D55190F-7570-4B06-8E71-2690CFFB39D3}" srcOrd="0" destOrd="0" presId="urn:microsoft.com/office/officeart/2005/8/layout/vList5"/>
    <dgm:cxn modelId="{E451788A-DC0F-4288-A319-C34F5AF41220}" type="presParOf" srcId="{BCF9168F-65E8-449D-8EDD-84B4ED483650}" destId="{58688B5F-7FF9-4A8C-9D78-C9897C25931D}" srcOrd="1" destOrd="0" presId="urn:microsoft.com/office/officeart/2005/8/layout/vList5"/>
    <dgm:cxn modelId="{9478AED6-51A0-4D1A-BA77-D5D0F8A0326D}" type="presParOf" srcId="{A1FC93B4-8BA1-4ACE-86AB-35698709F57A}" destId="{28688C3C-8048-467E-9A28-4CA89CE609FE}" srcOrd="5" destOrd="0" presId="urn:microsoft.com/office/officeart/2005/8/layout/vList5"/>
    <dgm:cxn modelId="{BE75CFC4-5910-49AB-81C7-A7582BBF7C09}" type="presParOf" srcId="{A1FC93B4-8BA1-4ACE-86AB-35698709F57A}" destId="{C2670A63-A7FF-4A85-9ED9-B3EE24992FB4}" srcOrd="6" destOrd="0" presId="urn:microsoft.com/office/officeart/2005/8/layout/vList5"/>
    <dgm:cxn modelId="{5CA25990-7C1C-4986-A86E-232B30636511}" type="presParOf" srcId="{C2670A63-A7FF-4A85-9ED9-B3EE24992FB4}" destId="{8FC4EB2F-58D7-4F52-BF60-FBCF994E69E0}" srcOrd="0" destOrd="0" presId="urn:microsoft.com/office/officeart/2005/8/layout/vList5"/>
    <dgm:cxn modelId="{6319D53E-FBBC-4A21-B95C-FB937D26B7E9}" type="presParOf" srcId="{C2670A63-A7FF-4A85-9ED9-B3EE24992FB4}" destId="{E5A8AF75-10F0-4B4F-BD69-40B2EA621F82}" srcOrd="1" destOrd="0" presId="urn:microsoft.com/office/officeart/2005/8/layout/vList5"/>
    <dgm:cxn modelId="{A1075553-FCBB-451E-B956-4D9463F78835}" type="presParOf" srcId="{A1FC93B4-8BA1-4ACE-86AB-35698709F57A}" destId="{33B4CCDE-22E4-454D-8C4B-93ACD305B981}" srcOrd="7" destOrd="0" presId="urn:microsoft.com/office/officeart/2005/8/layout/vList5"/>
    <dgm:cxn modelId="{9EDB64C8-5D0D-4A84-96C8-AB9F21E3D25A}" type="presParOf" srcId="{A1FC93B4-8BA1-4ACE-86AB-35698709F57A}" destId="{0EFE224B-9E6F-4DB6-A491-66E43562F8D8}" srcOrd="8" destOrd="0" presId="urn:microsoft.com/office/officeart/2005/8/layout/vList5"/>
    <dgm:cxn modelId="{A84686F5-7A85-40B5-9686-1FB1E82270AA}" type="presParOf" srcId="{0EFE224B-9E6F-4DB6-A491-66E43562F8D8}" destId="{22990D15-00E8-4E6D-96F2-BE58C24C7DFB}" srcOrd="0" destOrd="0" presId="urn:microsoft.com/office/officeart/2005/8/layout/vList5"/>
    <dgm:cxn modelId="{F9D692A0-65D4-46E7-85F4-94A3B0D33AFF}" type="presParOf" srcId="{0EFE224B-9E6F-4DB6-A491-66E43562F8D8}" destId="{AF037342-EF7B-456A-8CCC-E5D7C0938EA6}" srcOrd="1" destOrd="0" presId="urn:microsoft.com/office/officeart/2005/8/layout/vList5"/>
    <dgm:cxn modelId="{6FDB6CB3-1F8A-4E48-A8E9-E0DC9620AC43}" type="presParOf" srcId="{A1FC93B4-8BA1-4ACE-86AB-35698709F57A}" destId="{40FE2847-151F-4F3F-8B0B-07650B0C9820}" srcOrd="9" destOrd="0" presId="urn:microsoft.com/office/officeart/2005/8/layout/vList5"/>
    <dgm:cxn modelId="{CF167A83-DD35-4B27-B069-D2944E341A5B}" type="presParOf" srcId="{A1FC93B4-8BA1-4ACE-86AB-35698709F57A}" destId="{B17EDDF0-F04A-4818-818A-7061857973E2}" srcOrd="10" destOrd="0" presId="urn:microsoft.com/office/officeart/2005/8/layout/vList5"/>
    <dgm:cxn modelId="{3CDF7BF6-57A3-4D3A-947E-B96BDC304097}" type="presParOf" srcId="{B17EDDF0-F04A-4818-818A-7061857973E2}" destId="{092F2DA5-FD89-4006-A175-FD8E12F8760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BE0F8-528B-4068-A152-78602A79DF26}">
      <dsp:nvSpPr>
        <dsp:cNvPr id="0" name=""/>
        <dsp:cNvSpPr/>
      </dsp:nvSpPr>
      <dsp:spPr>
        <a:xfrm rot="5400000">
          <a:off x="5187014" y="-2224293"/>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Context Introduction in the Network</a:t>
          </a:r>
          <a:endParaRPr lang="en-US" sz="1300" kern="1200" dirty="0"/>
        </a:p>
        <a:p>
          <a:pPr marL="114300" lvl="1" indent="-114300" algn="l" defTabSz="577850">
            <a:lnSpc>
              <a:spcPct val="90000"/>
            </a:lnSpc>
            <a:spcBef>
              <a:spcPct val="0"/>
            </a:spcBef>
            <a:spcAft>
              <a:spcPct val="15000"/>
            </a:spcAft>
            <a:buChar char="••"/>
          </a:pPr>
          <a:r>
            <a:rPr lang="en-US" sz="1300" kern="1200" dirty="0" smtClean="0"/>
            <a:t>Traffic Management</a:t>
          </a:r>
          <a:endParaRPr lang="en-US" sz="1300" kern="1200" dirty="0"/>
        </a:p>
      </dsp:txBody>
      <dsp:txXfrm rot="5400000">
        <a:off x="5187014" y="-2224293"/>
        <a:ext cx="818227" cy="5266944"/>
      </dsp:txXfrm>
    </dsp:sp>
    <dsp:sp modelId="{9646B9D4-70B9-48A5-9410-9C793A961674}">
      <dsp:nvSpPr>
        <dsp:cNvPr id="0" name=""/>
        <dsp:cNvSpPr/>
      </dsp:nvSpPr>
      <dsp:spPr>
        <a:xfrm>
          <a:off x="0" y="68059"/>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t>NIProxy</a:t>
          </a:r>
          <a:endParaRPr lang="en-US" sz="2200" kern="1200" dirty="0"/>
        </a:p>
      </dsp:txBody>
      <dsp:txXfrm>
        <a:off x="0" y="68059"/>
        <a:ext cx="2962656" cy="682237"/>
      </dsp:txXfrm>
    </dsp:sp>
    <dsp:sp modelId="{169408C9-3B20-4CB8-8D38-F750AA0AA3D4}">
      <dsp:nvSpPr>
        <dsp:cNvPr id="0" name=""/>
        <dsp:cNvSpPr/>
      </dsp:nvSpPr>
      <dsp:spPr>
        <a:xfrm rot="5400000">
          <a:off x="5187014" y="-1354927"/>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Objectives</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Approach</a:t>
          </a:r>
          <a:endParaRPr lang="en-US" sz="1300" kern="1200" dirty="0"/>
        </a:p>
        <a:p>
          <a:pPr marL="114300" lvl="1" indent="-114300" algn="l" defTabSz="577850">
            <a:lnSpc>
              <a:spcPct val="90000"/>
            </a:lnSpc>
            <a:spcBef>
              <a:spcPct val="0"/>
            </a:spcBef>
            <a:spcAft>
              <a:spcPct val="15000"/>
            </a:spcAft>
            <a:buChar char="••"/>
          </a:pPr>
          <a:r>
            <a:rPr lang="en-US" sz="1300" kern="1200" dirty="0" smtClean="0"/>
            <a:t>Internal Stream Hierarchy Nodes</a:t>
          </a:r>
          <a:endParaRPr lang="en-US" sz="1300" kern="1200" dirty="0"/>
        </a:p>
        <a:p>
          <a:pPr marL="114300" lvl="1" indent="-114300" algn="l" defTabSz="577850">
            <a:lnSpc>
              <a:spcPct val="90000"/>
            </a:lnSpc>
            <a:spcBef>
              <a:spcPct val="0"/>
            </a:spcBef>
            <a:spcAft>
              <a:spcPct val="15000"/>
            </a:spcAft>
            <a:buChar char="••"/>
          </a:pPr>
          <a:r>
            <a:rPr lang="en-US" sz="1300" kern="1200" dirty="0" smtClean="0"/>
            <a:t>Leaf Stream Hierarchy Nodes</a:t>
          </a:r>
          <a:endParaRPr lang="en-US" sz="1300" kern="1200" dirty="0"/>
        </a:p>
      </dsp:txBody>
      <dsp:txXfrm rot="5400000">
        <a:off x="5187014" y="-1354927"/>
        <a:ext cx="818227" cy="5266944"/>
      </dsp:txXfrm>
    </dsp:sp>
    <dsp:sp modelId="{0EC85DBB-4F92-4C6E-BF2E-A84093187562}">
      <dsp:nvSpPr>
        <dsp:cNvPr id="0" name=""/>
        <dsp:cNvSpPr/>
      </dsp:nvSpPr>
      <dsp:spPr>
        <a:xfrm>
          <a:off x="0" y="937426"/>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Network Traffic Shaping</a:t>
          </a:r>
          <a:endParaRPr lang="en-US" sz="2000" kern="1200" dirty="0"/>
        </a:p>
      </dsp:txBody>
      <dsp:txXfrm>
        <a:off x="0" y="937426"/>
        <a:ext cx="2962656" cy="682237"/>
      </dsp:txXfrm>
    </dsp:sp>
    <dsp:sp modelId="{58688B5F-7FF9-4A8C-9D78-C9897C25931D}">
      <dsp:nvSpPr>
        <dsp:cNvPr id="0" name=""/>
        <dsp:cNvSpPr/>
      </dsp:nvSpPr>
      <dsp:spPr>
        <a:xfrm rot="5400000">
          <a:off x="5187014" y="-485560"/>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Overview</a:t>
          </a:r>
          <a:endParaRPr lang="en-US" sz="1300" kern="1200" dirty="0"/>
        </a:p>
        <a:p>
          <a:pPr marL="114300" lvl="1" indent="-114300" algn="l" defTabSz="577850">
            <a:lnSpc>
              <a:spcPct val="90000"/>
            </a:lnSpc>
            <a:spcBef>
              <a:spcPct val="0"/>
            </a:spcBef>
            <a:spcAft>
              <a:spcPct val="15000"/>
            </a:spcAft>
            <a:buChar char="••"/>
          </a:pPr>
          <a:r>
            <a:rPr lang="en-US" sz="1300" kern="1200" dirty="0" smtClean="0"/>
            <a:t>Example: Static Video Transcoding</a:t>
          </a:r>
          <a:endParaRPr lang="en-US" sz="1300" kern="1200" dirty="0"/>
        </a:p>
      </dsp:txBody>
      <dsp:txXfrm rot="5400000">
        <a:off x="5187014" y="-485560"/>
        <a:ext cx="818227" cy="5266944"/>
      </dsp:txXfrm>
    </dsp:sp>
    <dsp:sp modelId="{1D55190F-7570-4B06-8E71-2690CFFB39D3}">
      <dsp:nvSpPr>
        <dsp:cNvPr id="0" name=""/>
        <dsp:cNvSpPr/>
      </dsp:nvSpPr>
      <dsp:spPr>
        <a:xfrm>
          <a:off x="0" y="1806792"/>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Service</a:t>
          </a:r>
          <a:br>
            <a:rPr lang="en-US" sz="2000" kern="1200" dirty="0" smtClean="0"/>
          </a:br>
          <a:r>
            <a:rPr lang="en-US" sz="2000" kern="1200" dirty="0" smtClean="0"/>
            <a:t>Provision</a:t>
          </a:r>
          <a:endParaRPr lang="en-US" sz="2000" kern="1200" dirty="0"/>
        </a:p>
      </dsp:txBody>
      <dsp:txXfrm>
        <a:off x="0" y="1806792"/>
        <a:ext cx="2962656" cy="682237"/>
      </dsp:txXfrm>
    </dsp:sp>
    <dsp:sp modelId="{E5A8AF75-10F0-4B4F-BD69-40B2EA621F82}">
      <dsp:nvSpPr>
        <dsp:cNvPr id="0" name=""/>
        <dsp:cNvSpPr/>
      </dsp:nvSpPr>
      <dsp:spPr>
        <a:xfrm rot="5400000">
          <a:off x="5187014" y="383805"/>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Considered Distributed Application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Design</a:t>
          </a:r>
          <a:endParaRPr lang="en-US" sz="1300" kern="1200" dirty="0"/>
        </a:p>
        <a:p>
          <a:pPr marL="114300" lvl="1" indent="-114300" algn="l" defTabSz="577850">
            <a:lnSpc>
              <a:spcPct val="90000"/>
            </a:lnSpc>
            <a:spcBef>
              <a:spcPct val="0"/>
            </a:spcBef>
            <a:spcAft>
              <a:spcPct val="15000"/>
            </a:spcAft>
            <a:buChar char="••"/>
          </a:pPr>
          <a:r>
            <a:rPr lang="en-US" sz="1300" kern="1200" dirty="0" smtClean="0"/>
            <a:t>Experimental Results</a:t>
          </a:r>
          <a:endParaRPr lang="en-US" sz="1300" kern="1200" dirty="0"/>
        </a:p>
        <a:p>
          <a:pPr marL="114300" lvl="1" indent="-114300" algn="l" defTabSz="577850">
            <a:lnSpc>
              <a:spcPct val="90000"/>
            </a:lnSpc>
            <a:spcBef>
              <a:spcPct val="0"/>
            </a:spcBef>
            <a:spcAft>
              <a:spcPct val="15000"/>
            </a:spcAft>
            <a:buChar char="••"/>
          </a:pPr>
          <a:r>
            <a:rPr lang="en-US" sz="1300" kern="1200" dirty="0" smtClean="0"/>
            <a:t>Discussion</a:t>
          </a:r>
          <a:endParaRPr lang="en-US" sz="1300" kern="1200" dirty="0"/>
        </a:p>
      </dsp:txBody>
      <dsp:txXfrm rot="5400000">
        <a:off x="5187014" y="383805"/>
        <a:ext cx="818227" cy="5266944"/>
      </dsp:txXfrm>
    </dsp:sp>
    <dsp:sp modelId="{8FC4EB2F-58D7-4F52-BF60-FBCF994E69E0}">
      <dsp:nvSpPr>
        <dsp:cNvPr id="0" name=""/>
        <dsp:cNvSpPr/>
      </dsp:nvSpPr>
      <dsp:spPr>
        <a:xfrm>
          <a:off x="0" y="2676158"/>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Rendering-Related Transmission</a:t>
          </a:r>
          <a:endParaRPr lang="en-US" sz="2000" kern="1200" dirty="0"/>
        </a:p>
      </dsp:txBody>
      <dsp:txXfrm>
        <a:off x="0" y="2676158"/>
        <a:ext cx="2962656" cy="682237"/>
      </dsp:txXfrm>
    </dsp:sp>
    <dsp:sp modelId="{AF037342-EF7B-456A-8CCC-E5D7C0938EA6}">
      <dsp:nvSpPr>
        <dsp:cNvPr id="0" name=""/>
        <dsp:cNvSpPr/>
      </dsp:nvSpPr>
      <dsp:spPr>
        <a:xfrm rot="5400000">
          <a:off x="5187014" y="1253172"/>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Experimental Setup</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Design</a:t>
          </a:r>
          <a:endParaRPr lang="en-US" sz="1300" kern="1200" dirty="0"/>
        </a:p>
        <a:p>
          <a:pPr marL="114300" lvl="1" indent="-114300" algn="l" defTabSz="577850">
            <a:lnSpc>
              <a:spcPct val="90000"/>
            </a:lnSpc>
            <a:spcBef>
              <a:spcPct val="0"/>
            </a:spcBef>
            <a:spcAft>
              <a:spcPct val="15000"/>
            </a:spcAft>
            <a:buChar char="••"/>
          </a:pPr>
          <a:r>
            <a:rPr lang="en-US" sz="1300" kern="1200" dirty="0" smtClean="0"/>
            <a:t>Experimental Results</a:t>
          </a:r>
          <a:endParaRPr lang="en-US" sz="1300" kern="1200" dirty="0"/>
        </a:p>
      </dsp:txBody>
      <dsp:txXfrm rot="5400000">
        <a:off x="5187014" y="1253172"/>
        <a:ext cx="818227" cy="5266944"/>
      </dsp:txXfrm>
    </dsp:sp>
    <dsp:sp modelId="{22990D15-00E8-4E6D-96F2-BE58C24C7DFB}">
      <dsp:nvSpPr>
        <dsp:cNvPr id="0" name=""/>
        <dsp:cNvSpPr/>
      </dsp:nvSpPr>
      <dsp:spPr>
        <a:xfrm>
          <a:off x="0" y="3545525"/>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Video Transcoding Case Study</a:t>
          </a:r>
          <a:endParaRPr lang="en-US" sz="2000" kern="1200" dirty="0"/>
        </a:p>
      </dsp:txBody>
      <dsp:txXfrm>
        <a:off x="0" y="3545525"/>
        <a:ext cx="2962656" cy="682237"/>
      </dsp:txXfrm>
    </dsp:sp>
    <dsp:sp modelId="{092F2DA5-FD89-4006-A175-FD8E12F8760E}">
      <dsp:nvSpPr>
        <dsp:cNvPr id="0" name=""/>
        <dsp:cNvSpPr/>
      </dsp:nvSpPr>
      <dsp:spPr>
        <a:xfrm>
          <a:off x="0" y="4346897"/>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Conclusions and Future Research</a:t>
          </a:r>
          <a:endParaRPr lang="en-US" sz="2000" kern="1200" dirty="0"/>
        </a:p>
      </dsp:txBody>
      <dsp:txXfrm>
        <a:off x="0" y="4346897"/>
        <a:ext cx="2962656" cy="6822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BE0F8-528B-4068-A152-78602A79DF26}">
      <dsp:nvSpPr>
        <dsp:cNvPr id="0" name=""/>
        <dsp:cNvSpPr/>
      </dsp:nvSpPr>
      <dsp:spPr>
        <a:xfrm rot="5400000">
          <a:off x="5187014" y="-2224293"/>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Context Introduction in the Network</a:t>
          </a:r>
          <a:endParaRPr lang="en-US" sz="1300" kern="1200" dirty="0"/>
        </a:p>
        <a:p>
          <a:pPr marL="114300" lvl="1" indent="-114300" algn="l" defTabSz="577850">
            <a:lnSpc>
              <a:spcPct val="90000"/>
            </a:lnSpc>
            <a:spcBef>
              <a:spcPct val="0"/>
            </a:spcBef>
            <a:spcAft>
              <a:spcPct val="15000"/>
            </a:spcAft>
            <a:buChar char="••"/>
          </a:pPr>
          <a:r>
            <a:rPr lang="en-US" sz="1300" kern="1200" dirty="0" smtClean="0"/>
            <a:t>Traffic Management</a:t>
          </a:r>
          <a:endParaRPr lang="en-US" sz="1300" kern="1200" dirty="0"/>
        </a:p>
      </dsp:txBody>
      <dsp:txXfrm rot="5400000">
        <a:off x="5187014" y="-2224293"/>
        <a:ext cx="818227" cy="5266944"/>
      </dsp:txXfrm>
    </dsp:sp>
    <dsp:sp modelId="{9646B9D4-70B9-48A5-9410-9C793A961674}">
      <dsp:nvSpPr>
        <dsp:cNvPr id="0" name=""/>
        <dsp:cNvSpPr/>
      </dsp:nvSpPr>
      <dsp:spPr>
        <a:xfrm>
          <a:off x="0" y="68059"/>
          <a:ext cx="2962656" cy="682237"/>
        </a:xfrm>
        <a:prstGeom prst="roundRect">
          <a:avLst/>
        </a:prstGeom>
        <a:solidFill>
          <a:srgbClr val="CA75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NIProxy</a:t>
          </a:r>
          <a:endParaRPr lang="en-US" sz="2200" kern="1200" dirty="0"/>
        </a:p>
      </dsp:txBody>
      <dsp:txXfrm>
        <a:off x="0" y="68059"/>
        <a:ext cx="2962656" cy="682237"/>
      </dsp:txXfrm>
    </dsp:sp>
    <dsp:sp modelId="{169408C9-3B20-4CB8-8D38-F750AA0AA3D4}">
      <dsp:nvSpPr>
        <dsp:cNvPr id="0" name=""/>
        <dsp:cNvSpPr/>
      </dsp:nvSpPr>
      <dsp:spPr>
        <a:xfrm rot="5400000">
          <a:off x="5187014" y="-1354927"/>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Objectives</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Approach</a:t>
          </a:r>
          <a:endParaRPr lang="en-US" sz="1300" kern="1200" dirty="0"/>
        </a:p>
        <a:p>
          <a:pPr marL="114300" lvl="1" indent="-114300" algn="l" defTabSz="577850">
            <a:lnSpc>
              <a:spcPct val="90000"/>
            </a:lnSpc>
            <a:spcBef>
              <a:spcPct val="0"/>
            </a:spcBef>
            <a:spcAft>
              <a:spcPct val="15000"/>
            </a:spcAft>
            <a:buChar char="••"/>
          </a:pPr>
          <a:r>
            <a:rPr lang="en-US" sz="1300" kern="1200" dirty="0" smtClean="0"/>
            <a:t>Internal Stream Hierarchy Nodes</a:t>
          </a:r>
          <a:endParaRPr lang="en-US" sz="1300" kern="1200" dirty="0"/>
        </a:p>
        <a:p>
          <a:pPr marL="114300" lvl="1" indent="-114300" algn="l" defTabSz="577850">
            <a:lnSpc>
              <a:spcPct val="90000"/>
            </a:lnSpc>
            <a:spcBef>
              <a:spcPct val="0"/>
            </a:spcBef>
            <a:spcAft>
              <a:spcPct val="15000"/>
            </a:spcAft>
            <a:buChar char="••"/>
          </a:pPr>
          <a:r>
            <a:rPr lang="en-US" sz="1300" kern="1200" dirty="0" smtClean="0"/>
            <a:t>Leaf Stream Hierarchy Nodes</a:t>
          </a:r>
          <a:endParaRPr lang="en-US" sz="1300" kern="1200" dirty="0"/>
        </a:p>
      </dsp:txBody>
      <dsp:txXfrm rot="5400000">
        <a:off x="5187014" y="-1354927"/>
        <a:ext cx="818227" cy="5266944"/>
      </dsp:txXfrm>
    </dsp:sp>
    <dsp:sp modelId="{0EC85DBB-4F92-4C6E-BF2E-A84093187562}">
      <dsp:nvSpPr>
        <dsp:cNvPr id="0" name=""/>
        <dsp:cNvSpPr/>
      </dsp:nvSpPr>
      <dsp:spPr>
        <a:xfrm>
          <a:off x="0" y="937426"/>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Network Traffic Shaping</a:t>
          </a:r>
          <a:endParaRPr lang="en-US" sz="2000" kern="1200" dirty="0"/>
        </a:p>
      </dsp:txBody>
      <dsp:txXfrm>
        <a:off x="0" y="937426"/>
        <a:ext cx="2962656" cy="682237"/>
      </dsp:txXfrm>
    </dsp:sp>
    <dsp:sp modelId="{58688B5F-7FF9-4A8C-9D78-C9897C25931D}">
      <dsp:nvSpPr>
        <dsp:cNvPr id="0" name=""/>
        <dsp:cNvSpPr/>
      </dsp:nvSpPr>
      <dsp:spPr>
        <a:xfrm rot="5400000">
          <a:off x="5187014" y="-485560"/>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Overview</a:t>
          </a:r>
          <a:endParaRPr lang="en-US" sz="1300" kern="1200" dirty="0"/>
        </a:p>
        <a:p>
          <a:pPr marL="114300" lvl="1" indent="-114300" algn="l" defTabSz="577850">
            <a:lnSpc>
              <a:spcPct val="90000"/>
            </a:lnSpc>
            <a:spcBef>
              <a:spcPct val="0"/>
            </a:spcBef>
            <a:spcAft>
              <a:spcPct val="15000"/>
            </a:spcAft>
            <a:buChar char="••"/>
          </a:pPr>
          <a:r>
            <a:rPr lang="en-US" sz="1300" kern="1200" dirty="0" smtClean="0"/>
            <a:t>Example: Static Video Transcoding</a:t>
          </a:r>
          <a:endParaRPr lang="en-US" sz="1300" kern="1200" dirty="0"/>
        </a:p>
      </dsp:txBody>
      <dsp:txXfrm rot="5400000">
        <a:off x="5187014" y="-485560"/>
        <a:ext cx="818227" cy="5266944"/>
      </dsp:txXfrm>
    </dsp:sp>
    <dsp:sp modelId="{1D55190F-7570-4B06-8E71-2690CFFB39D3}">
      <dsp:nvSpPr>
        <dsp:cNvPr id="0" name=""/>
        <dsp:cNvSpPr/>
      </dsp:nvSpPr>
      <dsp:spPr>
        <a:xfrm>
          <a:off x="0" y="1806792"/>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Service</a:t>
          </a:r>
          <a:br>
            <a:rPr lang="en-US" sz="2000" kern="1200" dirty="0" smtClean="0"/>
          </a:br>
          <a:r>
            <a:rPr lang="en-US" sz="2000" kern="1200" dirty="0" smtClean="0"/>
            <a:t>Provision</a:t>
          </a:r>
          <a:endParaRPr lang="en-US" sz="2000" kern="1200" dirty="0"/>
        </a:p>
      </dsp:txBody>
      <dsp:txXfrm>
        <a:off x="0" y="1806792"/>
        <a:ext cx="2962656" cy="682237"/>
      </dsp:txXfrm>
    </dsp:sp>
    <dsp:sp modelId="{E5A8AF75-10F0-4B4F-BD69-40B2EA621F82}">
      <dsp:nvSpPr>
        <dsp:cNvPr id="0" name=""/>
        <dsp:cNvSpPr/>
      </dsp:nvSpPr>
      <dsp:spPr>
        <a:xfrm rot="5400000">
          <a:off x="5187014" y="383805"/>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Considered Distributed Application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Design</a:t>
          </a:r>
          <a:endParaRPr lang="en-US" sz="1300" kern="1200" dirty="0"/>
        </a:p>
        <a:p>
          <a:pPr marL="114300" lvl="1" indent="-114300" algn="l" defTabSz="577850">
            <a:lnSpc>
              <a:spcPct val="90000"/>
            </a:lnSpc>
            <a:spcBef>
              <a:spcPct val="0"/>
            </a:spcBef>
            <a:spcAft>
              <a:spcPct val="15000"/>
            </a:spcAft>
            <a:buChar char="••"/>
          </a:pPr>
          <a:r>
            <a:rPr lang="en-US" sz="1300" kern="1200" dirty="0" smtClean="0"/>
            <a:t>Experimental Results</a:t>
          </a:r>
          <a:endParaRPr lang="en-US" sz="1300" kern="1200" dirty="0"/>
        </a:p>
        <a:p>
          <a:pPr marL="114300" lvl="1" indent="-114300" algn="l" defTabSz="577850">
            <a:lnSpc>
              <a:spcPct val="90000"/>
            </a:lnSpc>
            <a:spcBef>
              <a:spcPct val="0"/>
            </a:spcBef>
            <a:spcAft>
              <a:spcPct val="15000"/>
            </a:spcAft>
            <a:buChar char="••"/>
          </a:pPr>
          <a:r>
            <a:rPr lang="en-US" sz="1300" kern="1200" dirty="0" smtClean="0"/>
            <a:t>Discussion</a:t>
          </a:r>
          <a:endParaRPr lang="en-US" sz="1300" kern="1200" dirty="0"/>
        </a:p>
      </dsp:txBody>
      <dsp:txXfrm rot="5400000">
        <a:off x="5187014" y="383805"/>
        <a:ext cx="818227" cy="5266944"/>
      </dsp:txXfrm>
    </dsp:sp>
    <dsp:sp modelId="{8FC4EB2F-58D7-4F52-BF60-FBCF994E69E0}">
      <dsp:nvSpPr>
        <dsp:cNvPr id="0" name=""/>
        <dsp:cNvSpPr/>
      </dsp:nvSpPr>
      <dsp:spPr>
        <a:xfrm>
          <a:off x="0" y="2676158"/>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Rendering-Related Transmission</a:t>
          </a:r>
          <a:endParaRPr lang="en-US" sz="2000" kern="1200" dirty="0"/>
        </a:p>
      </dsp:txBody>
      <dsp:txXfrm>
        <a:off x="0" y="2676158"/>
        <a:ext cx="2962656" cy="682237"/>
      </dsp:txXfrm>
    </dsp:sp>
    <dsp:sp modelId="{AF037342-EF7B-456A-8CCC-E5D7C0938EA6}">
      <dsp:nvSpPr>
        <dsp:cNvPr id="0" name=""/>
        <dsp:cNvSpPr/>
      </dsp:nvSpPr>
      <dsp:spPr>
        <a:xfrm rot="5400000">
          <a:off x="5187014" y="1253172"/>
          <a:ext cx="818227"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Experimental Setup</a:t>
          </a:r>
          <a:endParaRPr lang="en-US" sz="1300" kern="1200" dirty="0"/>
        </a:p>
        <a:p>
          <a:pPr marL="114300" lvl="1" indent="-114300" algn="l" defTabSz="577850">
            <a:lnSpc>
              <a:spcPct val="90000"/>
            </a:lnSpc>
            <a:spcBef>
              <a:spcPct val="0"/>
            </a:spcBef>
            <a:spcAft>
              <a:spcPct val="15000"/>
            </a:spcAft>
            <a:buChar char="••"/>
          </a:pPr>
          <a:r>
            <a:rPr lang="en-US" sz="1300" kern="1200" dirty="0" smtClean="0"/>
            <a:t>Stream Hierarchy Design</a:t>
          </a:r>
          <a:endParaRPr lang="en-US" sz="1300" kern="1200" dirty="0"/>
        </a:p>
        <a:p>
          <a:pPr marL="114300" lvl="1" indent="-114300" algn="l" defTabSz="577850">
            <a:lnSpc>
              <a:spcPct val="90000"/>
            </a:lnSpc>
            <a:spcBef>
              <a:spcPct val="0"/>
            </a:spcBef>
            <a:spcAft>
              <a:spcPct val="15000"/>
            </a:spcAft>
            <a:buChar char="••"/>
          </a:pPr>
          <a:r>
            <a:rPr lang="en-US" sz="1300" kern="1200" dirty="0" smtClean="0"/>
            <a:t>Experimental Results</a:t>
          </a:r>
          <a:endParaRPr lang="en-US" sz="1300" kern="1200" dirty="0"/>
        </a:p>
      </dsp:txBody>
      <dsp:txXfrm rot="5400000">
        <a:off x="5187014" y="1253172"/>
        <a:ext cx="818227" cy="5266944"/>
      </dsp:txXfrm>
    </dsp:sp>
    <dsp:sp modelId="{22990D15-00E8-4E6D-96F2-BE58C24C7DFB}">
      <dsp:nvSpPr>
        <dsp:cNvPr id="0" name=""/>
        <dsp:cNvSpPr/>
      </dsp:nvSpPr>
      <dsp:spPr>
        <a:xfrm>
          <a:off x="0" y="3545525"/>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Video Transcoding Case Study</a:t>
          </a:r>
          <a:endParaRPr lang="en-US" sz="2000" kern="1200" dirty="0"/>
        </a:p>
      </dsp:txBody>
      <dsp:txXfrm>
        <a:off x="0" y="3545525"/>
        <a:ext cx="2962656" cy="682237"/>
      </dsp:txXfrm>
    </dsp:sp>
    <dsp:sp modelId="{092F2DA5-FD89-4006-A175-FD8E12F8760E}">
      <dsp:nvSpPr>
        <dsp:cNvPr id="0" name=""/>
        <dsp:cNvSpPr/>
      </dsp:nvSpPr>
      <dsp:spPr>
        <a:xfrm>
          <a:off x="0" y="4346897"/>
          <a:ext cx="2962656" cy="6822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Conclusions and Future Research</a:t>
          </a:r>
          <a:endParaRPr lang="en-US" sz="2000" kern="1200" dirty="0"/>
        </a:p>
      </dsp:txBody>
      <dsp:txXfrm>
        <a:off x="0" y="4346897"/>
        <a:ext cx="2962656" cy="6822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defRPr sz="1000">
                <a:latin typeface="Tahoma" pitchFamily="34" charset="0"/>
              </a:defRPr>
            </a:lvl1pPr>
          </a:lstStyle>
          <a:p>
            <a:pPr>
              <a:defRPr/>
            </a:pPr>
            <a:r>
              <a:rPr lang="en-GB"/>
              <a:t>IMCS</a:t>
            </a:r>
          </a:p>
        </p:txBody>
      </p:sp>
      <p:sp>
        <p:nvSpPr>
          <p:cNvPr id="24579" name="Rectangle 3"/>
          <p:cNvSpPr>
            <a:spLocks noGrp="1" noChangeArrowheads="1"/>
          </p:cNvSpPr>
          <p:nvPr>
            <p:ph type="dt" sz="quarter" idx="1"/>
          </p:nvPr>
        </p:nvSpPr>
        <p:spPr bwMode="auto">
          <a:xfrm>
            <a:off x="3852016"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000">
                <a:latin typeface="Tahoma" pitchFamily="34" charset="0"/>
              </a:defRPr>
            </a:lvl1pPr>
          </a:lstStyle>
          <a:p>
            <a:pPr>
              <a:defRPr/>
            </a:pPr>
            <a:r>
              <a:rPr lang="en-GB"/>
              <a:t>Inleiding</a:t>
            </a:r>
          </a:p>
        </p:txBody>
      </p:sp>
      <p:sp>
        <p:nvSpPr>
          <p:cNvPr id="24580" name="Rectangle 4"/>
          <p:cNvSpPr>
            <a:spLocks noGrp="1" noChangeArrowheads="1"/>
          </p:cNvSpPr>
          <p:nvPr>
            <p:ph type="ftr" sz="quarter" idx="2"/>
          </p:nvPr>
        </p:nvSpPr>
        <p:spPr bwMode="auto">
          <a:xfrm>
            <a:off x="0"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000">
                <a:latin typeface="Tahoma" pitchFamily="34" charset="0"/>
              </a:defRPr>
            </a:lvl1pPr>
          </a:lstStyle>
          <a:p>
            <a:pPr>
              <a:defRPr/>
            </a:pPr>
            <a:endParaRPr lang="en-GB"/>
          </a:p>
        </p:txBody>
      </p:sp>
      <p:sp>
        <p:nvSpPr>
          <p:cNvPr id="24581" name="Rectangle 5"/>
          <p:cNvSpPr>
            <a:spLocks noGrp="1" noChangeArrowheads="1"/>
          </p:cNvSpPr>
          <p:nvPr>
            <p:ph type="sldNum" sz="quarter" idx="3"/>
          </p:nvPr>
        </p:nvSpPr>
        <p:spPr bwMode="auto">
          <a:xfrm>
            <a:off x="3852016"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000">
                <a:latin typeface="Tahoma" pitchFamily="34" charset="0"/>
              </a:defRPr>
            </a:lvl1pPr>
          </a:lstStyle>
          <a:p>
            <a:pPr>
              <a:defRPr/>
            </a:pPr>
            <a:fld id="{0C1573EC-A56D-4044-A75F-A6FD1A30292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defRPr sz="1200">
                <a:latin typeface="Times New Roman" pitchFamily="18" charset="0"/>
              </a:defRPr>
            </a:lvl1pPr>
          </a:lstStyle>
          <a:p>
            <a:pPr>
              <a:defRPr/>
            </a:pPr>
            <a:r>
              <a:rPr lang="en-GB"/>
              <a:t>IMCS</a:t>
            </a:r>
          </a:p>
        </p:txBody>
      </p:sp>
      <p:sp>
        <p:nvSpPr>
          <p:cNvPr id="23555" name="Rectangle 3"/>
          <p:cNvSpPr>
            <a:spLocks noGrp="1" noChangeArrowheads="1"/>
          </p:cNvSpPr>
          <p:nvPr>
            <p:ph type="dt" idx="1"/>
          </p:nvPr>
        </p:nvSpPr>
        <p:spPr bwMode="auto">
          <a:xfrm>
            <a:off x="3852016"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200">
                <a:latin typeface="Times New Roman" pitchFamily="18" charset="0"/>
              </a:defRPr>
            </a:lvl1pPr>
          </a:lstStyle>
          <a:p>
            <a:pPr>
              <a:defRPr/>
            </a:pPr>
            <a:r>
              <a:rPr lang="en-GB"/>
              <a:t>Inleiding</a:t>
            </a:r>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8"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200">
                <a:latin typeface="Times New Roman" pitchFamily="18" charset="0"/>
              </a:defRPr>
            </a:lvl1pPr>
          </a:lstStyle>
          <a:p>
            <a:pPr>
              <a:defRPr/>
            </a:pPr>
            <a:endParaRPr lang="en-GB"/>
          </a:p>
        </p:txBody>
      </p:sp>
      <p:sp>
        <p:nvSpPr>
          <p:cNvPr id="23559" name="Rectangle 7"/>
          <p:cNvSpPr>
            <a:spLocks noGrp="1" noChangeArrowheads="1"/>
          </p:cNvSpPr>
          <p:nvPr>
            <p:ph type="sldNum" sz="quarter" idx="5"/>
          </p:nvPr>
        </p:nvSpPr>
        <p:spPr bwMode="auto">
          <a:xfrm>
            <a:off x="3852016"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200">
                <a:latin typeface="Times New Roman" pitchFamily="18" charset="0"/>
              </a:defRPr>
            </a:lvl1pPr>
          </a:lstStyle>
          <a:p>
            <a:pPr>
              <a:defRPr/>
            </a:pPr>
            <a:fld id="{E959F103-574A-4AFF-AEF2-2E0F032619D9}" type="slidenum">
              <a:rPr lang="en-GB"/>
              <a:pPr>
                <a:defRPr/>
              </a:pPr>
              <a:t>‹#›</a:t>
            </a:fld>
            <a:endParaRPr lang="en-GB"/>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GB" smtClean="0"/>
              <a:t>IMCS</a:t>
            </a:r>
          </a:p>
        </p:txBody>
      </p:sp>
      <p:sp>
        <p:nvSpPr>
          <p:cNvPr id="19459" name="Rectangle 3"/>
          <p:cNvSpPr>
            <a:spLocks noGrp="1" noChangeArrowheads="1"/>
          </p:cNvSpPr>
          <p:nvPr>
            <p:ph type="dt" sz="quarter" idx="1"/>
          </p:nvPr>
        </p:nvSpPr>
        <p:spPr>
          <a:noFill/>
        </p:spPr>
        <p:txBody>
          <a:bodyPr/>
          <a:lstStyle/>
          <a:p>
            <a:r>
              <a:rPr lang="en-GB" smtClean="0"/>
              <a:t>Inleiding</a:t>
            </a:r>
          </a:p>
        </p:txBody>
      </p:sp>
      <p:sp>
        <p:nvSpPr>
          <p:cNvPr id="19460" name="Rectangle 7"/>
          <p:cNvSpPr>
            <a:spLocks noGrp="1" noChangeArrowheads="1"/>
          </p:cNvSpPr>
          <p:nvPr>
            <p:ph type="sldNum" sz="quarter" idx="5"/>
          </p:nvPr>
        </p:nvSpPr>
        <p:spPr>
          <a:noFill/>
        </p:spPr>
        <p:txBody>
          <a:bodyPr/>
          <a:lstStyle/>
          <a:p>
            <a:fld id="{8A28B5BF-95CE-407C-B223-0381F2FC55C8}" type="slidenum">
              <a:rPr lang="en-GB" smtClean="0"/>
              <a:pPr/>
              <a:t>1</a:t>
            </a:fld>
            <a:endParaRPr lang="en-GB" smtClean="0"/>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8" charset="0"/>
                <a:ea typeface="+mn-ea"/>
                <a:cs typeface="+mn-cs"/>
              </a:rPr>
              <a:t>The internal nodes structure the stream hierarchy and steer the bandwidth brokering process by designating bandwidth to their children in a specific manner.</a:t>
            </a:r>
          </a:p>
          <a:p>
            <a:endParaRPr lang="en-US" sz="1200" kern="1200" baseline="0" dirty="0" smtClean="0">
              <a:solidFill>
                <a:schemeClr val="tx1"/>
              </a:solidFill>
              <a:latin typeface="Times New Roman" pitchFamily="18" charset="0"/>
              <a:ea typeface="+mn-ea"/>
              <a:cs typeface="+mn-cs"/>
            </a:endParaRPr>
          </a:p>
          <a:p>
            <a:r>
              <a:rPr lang="en-US" sz="1200" b="1" kern="1200" baseline="0" dirty="0" smtClean="0">
                <a:solidFill>
                  <a:schemeClr val="tx1"/>
                </a:solidFill>
                <a:latin typeface="Times New Roman" pitchFamily="18" charset="0"/>
                <a:ea typeface="+mn-ea"/>
                <a:cs typeface="+mn-cs"/>
              </a:rPr>
              <a:t>Unfortunately I do not have time to go into the details of the operations of these two type of nodes. But what I would like to say is that the </a:t>
            </a:r>
            <a:r>
              <a:rPr lang="en-US" sz="1200" b="1" kern="1200" baseline="0" dirty="0" err="1" smtClean="0">
                <a:solidFill>
                  <a:schemeClr val="tx1"/>
                </a:solidFill>
                <a:latin typeface="Times New Roman" pitchFamily="18" charset="0"/>
                <a:ea typeface="+mn-ea"/>
                <a:cs typeface="+mn-cs"/>
              </a:rPr>
              <a:t>WeightData</a:t>
            </a:r>
            <a:r>
              <a:rPr lang="en-US" sz="1200" b="1" kern="1200" baseline="0" dirty="0" smtClean="0">
                <a:solidFill>
                  <a:schemeClr val="tx1"/>
                </a:solidFill>
                <a:latin typeface="Times New Roman" pitchFamily="18" charset="0"/>
                <a:ea typeface="+mn-ea"/>
                <a:cs typeface="+mn-cs"/>
              </a:rPr>
              <a:t> type was developed because it was empirically established that the </a:t>
            </a:r>
            <a:r>
              <a:rPr lang="en-US" sz="1200" b="1" kern="1200" baseline="0" dirty="0" err="1" smtClean="0">
                <a:solidFill>
                  <a:schemeClr val="tx1"/>
                </a:solidFill>
                <a:latin typeface="Times New Roman" pitchFamily="18" charset="0"/>
                <a:ea typeface="+mn-ea"/>
                <a:cs typeface="+mn-cs"/>
              </a:rPr>
              <a:t>WeightStream</a:t>
            </a:r>
            <a:r>
              <a:rPr lang="en-US" sz="1200" b="1" kern="1200" baseline="0" dirty="0" smtClean="0">
                <a:solidFill>
                  <a:schemeClr val="tx1"/>
                </a:solidFill>
                <a:latin typeface="Times New Roman" pitchFamily="18" charset="0"/>
                <a:ea typeface="+mn-ea"/>
                <a:cs typeface="+mn-cs"/>
              </a:rPr>
              <a:t> node is unfit to manage non-real-time network traffic and this has turned out to be caused by the presence of the maximal bandwidth consumption factor in the bandwidth distribution formula.</a:t>
            </a:r>
            <a:endParaRPr lang="en-US" b="1"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Contrary to internal nodes, leaf nodes do not provide any bandwidth brokering functionality. Instead, they embody an actual network streams (e.g., a particular video flow) in the stream hierarchy.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As is the case for internal stream hierarchy nodes, there also exist multiple leaf node classes.</a:t>
            </a:r>
            <a:r>
              <a:rPr lang="en-US" dirty="0" smtClean="0"/>
              <a:t> </a:t>
            </a:r>
            <a:r>
              <a:rPr lang="en-US" sz="1200" kern="1200" baseline="0" dirty="0" smtClean="0">
                <a:solidFill>
                  <a:schemeClr val="tx1"/>
                </a:solidFill>
                <a:latin typeface="Times New Roman" pitchFamily="18" charset="0"/>
                <a:ea typeface="+mn-ea"/>
                <a:cs typeface="+mn-cs"/>
              </a:rPr>
              <a:t>However, whereas internal nodes are categorized according to their bandwidth distribution approach, the classification of leaf nodes is based on their capabilities to control and modify the bandwidth consumption of the network stream which they represent.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Leaf nodes belonging to the discrete category define a discrete number of increasing bandwidth levels and are capable of toggling the bandwidth usage of the network flow which they represent between those levels. In its most rudimentary form, a discrete leaf node supports only two levels, which correspond to respectively a zero and maximal stream bandwidth consumption. This kind of discrete leaf node is in other words conned to turning its associated network flow off and on and can hence only effectively model single-quality network flows in the stream hierarchy. To be able to correctly manage scalable or multi-layer encoded network traffic, more advanced discrete leaf node implementations will typically be required which specify one or multiple intermediate bandwidth consumption levels that lie in between the extremes of turning the stream o and forwarding it at its maximal </a:t>
            </a:r>
            <a:r>
              <a:rPr lang="en-US" sz="1200" kern="1200" baseline="0" dirty="0" err="1" smtClean="0">
                <a:solidFill>
                  <a:schemeClr val="tx1"/>
                </a:solidFill>
                <a:latin typeface="Times New Roman" pitchFamily="18" charset="0"/>
                <a:ea typeface="+mn-ea"/>
                <a:cs typeface="+mn-cs"/>
              </a:rPr>
              <a:t>bitrate</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Discrete leaf nodes are very lightweight. They demand a minimal bookkeeping effort as the supported discrete levels and their corresponding bandwidth values need to be stored. The operation of this class of leaf nodes however does not require complex or time-consuming processing to be performed on the network flow which they are associated with. In particular, whenever a discrete leaf node is granted an amount of bandwidth by its parent in the stream hierarchy, it will exploit this bit budget to simply switch the embodied network flow to its largest </a:t>
            </a:r>
            <a:r>
              <a:rPr lang="en-US" sz="1200" kern="1200" baseline="0" dirty="0" err="1" smtClean="0">
                <a:solidFill>
                  <a:schemeClr val="tx1"/>
                </a:solidFill>
                <a:latin typeface="Times New Roman" pitchFamily="18" charset="0"/>
                <a:ea typeface="+mn-ea"/>
                <a:cs typeface="+mn-cs"/>
              </a:rPr>
              <a:t>satisfiable</a:t>
            </a:r>
            <a:r>
              <a:rPr lang="en-US" sz="1200" kern="1200" baseline="0" dirty="0" smtClean="0">
                <a:solidFill>
                  <a:schemeClr val="tx1"/>
                </a:solidFill>
                <a:latin typeface="Times New Roman" pitchFamily="18" charset="0"/>
                <a:ea typeface="+mn-ea"/>
                <a:cs typeface="+mn-cs"/>
              </a:rPr>
              <a:t> discrete bandwidth consumption level. This implies that discrete leaf nodes introduce nearly no computational overhead. They are therefore very well suited to represent real-time network traffic in the stream hierarchy, since such traffic is characterized by stringent reception delay constraints and hence needs to be received by the destination in a timely manner.</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Unlike discrete leaf nodes, the class of continuous leaves is able to modify their associated stream's bandwidth consumption in a continuous manner.</a:t>
            </a:r>
          </a:p>
          <a:p>
            <a:r>
              <a:rPr lang="en-US" sz="1200" kern="1200" baseline="0" dirty="0" smtClean="0">
                <a:solidFill>
                  <a:schemeClr val="tx1"/>
                </a:solidFill>
                <a:latin typeface="Times New Roman" pitchFamily="18" charset="0"/>
                <a:ea typeface="+mn-ea"/>
                <a:cs typeface="+mn-cs"/>
              </a:rPr>
              <a:t>Stated differently, these nodes define an entire bandwidth consumption range instead of a discrete number of bandwidth values and they provide functionality</a:t>
            </a:r>
          </a:p>
          <a:p>
            <a:r>
              <a:rPr lang="en-US" sz="1200" kern="1200" baseline="0" dirty="0" smtClean="0">
                <a:solidFill>
                  <a:schemeClr val="tx1"/>
                </a:solidFill>
                <a:latin typeface="Times New Roman" pitchFamily="18" charset="0"/>
                <a:ea typeface="+mn-ea"/>
                <a:cs typeface="+mn-cs"/>
              </a:rPr>
              <a:t>to set their corresponding flow's bandwidth usage to an arbitrary value within this interval. In its most complete form, the lower bound of the bandwidth</a:t>
            </a:r>
          </a:p>
          <a:p>
            <a:r>
              <a:rPr lang="en-US" sz="1200" kern="1200" baseline="0" dirty="0" smtClean="0">
                <a:solidFill>
                  <a:schemeClr val="tx1"/>
                </a:solidFill>
                <a:latin typeface="Times New Roman" pitchFamily="18" charset="0"/>
                <a:ea typeface="+mn-ea"/>
                <a:cs typeface="+mn-cs"/>
              </a:rPr>
              <a:t>range that is provided by a continuous leaf node equals zero, while the upper bound coincides with the associated stream's maximal bandwidth consumption</a:t>
            </a:r>
          </a:p>
          <a:p>
            <a:r>
              <a:rPr lang="en-US" sz="1200" kern="1200" baseline="0" dirty="0" smtClean="0">
                <a:solidFill>
                  <a:schemeClr val="tx1"/>
                </a:solidFill>
                <a:latin typeface="Times New Roman" pitchFamily="18" charset="0"/>
                <a:ea typeface="+mn-ea"/>
                <a:cs typeface="+mn-cs"/>
              </a:rPr>
              <a:t>or the throughput of the destination's network connection, whichever is lower. When a leaf node of the continuous category is apportioned an amount of bandwidth by its parent in the stream hierarchy, its corresponding network flow will be forwarded at exactly this rate (given that the allocated bit budget is enveloped in the supported continuous bandwidth consumption interval).</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Continuous leaf nodes are obviously more powerful than their discrete counterparts since they enable additional flexibility and dynamism to be introduced in the network traffic shaping process. This however comes at the expense of increased resource consumption and processing requirements. In particular, contrary to discrete leaf nodes, the operation of continuous leaves typically requires the adoption of resource-intensive and possibly computationally complex techniques like, for instance, mid-stream buffering, real-time transcoding and/or dynamic rate control. As a result, the continuous leaf node type is innately less tailored to the management of real-time network traffic. On the other hand, their provided functionality makes them obvious candidates for handling non-real-time data like a file transfer.</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a:t>
            </a:r>
            <a:r>
              <a:rPr lang="en-US" dirty="0" err="1" smtClean="0"/>
              <a:t>NIProxy's</a:t>
            </a:r>
            <a:r>
              <a:rPr lang="en-US" dirty="0" smtClean="0"/>
              <a:t> second tool to manipulate network data dissemination, and hence user QoE, is Service Provision. </a:t>
            </a:r>
            <a:r>
              <a:rPr lang="en-US" sz="1200" kern="1200" baseline="0" dirty="0" smtClean="0">
                <a:solidFill>
                  <a:schemeClr val="tx1"/>
                </a:solidFill>
                <a:latin typeface="Times New Roman" pitchFamily="18" charset="0"/>
                <a:ea typeface="+mn-ea"/>
                <a:cs typeface="+mn-cs"/>
              </a:rPr>
              <a:t>The NIProxy can act as service provision and delivery platform. The provided </a:t>
            </a:r>
            <a:r>
              <a:rPr lang="en-US" sz="1200" kern="1200" dirty="0" smtClean="0">
                <a:solidFill>
                  <a:schemeClr val="tx1"/>
                </a:solidFill>
                <a:latin typeface="Times New Roman" pitchFamily="18" charset="0"/>
                <a:ea typeface="+mn-ea"/>
                <a:cs typeface="+mn-cs"/>
              </a:rPr>
              <a:t>services will be applied to the content that flows through the network (</a:t>
            </a:r>
            <a:r>
              <a:rPr lang="en-US" dirty="0" smtClean="0"/>
              <a:t>especially multimedia</a:t>
            </a:r>
            <a:r>
              <a:rPr lang="en-US" baseline="0" dirty="0" smtClean="0"/>
              <a:t> content). </a:t>
            </a:r>
            <a:r>
              <a:rPr lang="en-US" sz="1200" kern="1200" baseline="0" dirty="0" smtClean="0">
                <a:solidFill>
                  <a:schemeClr val="tx1"/>
                </a:solidFill>
                <a:latin typeface="Times New Roman" pitchFamily="18" charset="0"/>
                <a:ea typeface="+mn-ea"/>
                <a:cs typeface="+mn-cs"/>
              </a:rPr>
              <a:t>In other words, the NIProxy introduces the possibility to perform processing on traffic during its dissemination through the communication network </a:t>
            </a:r>
            <a:r>
              <a:rPr lang="en-US" dirty="0" smtClean="0"/>
              <a:t>(especially traffic which transports multimedia</a:t>
            </a:r>
            <a:r>
              <a:rPr lang="en-US" baseline="0" dirty="0" smtClean="0"/>
              <a:t> content).</a:t>
            </a:r>
          </a:p>
          <a:p>
            <a:endParaRPr lang="en-US" baseline="0" dirty="0" smtClean="0"/>
          </a:p>
          <a:p>
            <a:r>
              <a:rPr lang="en-US" sz="1200" kern="1200" baseline="0" dirty="0" smtClean="0">
                <a:solidFill>
                  <a:schemeClr val="tx1"/>
                </a:solidFill>
                <a:latin typeface="Times New Roman" pitchFamily="18" charset="0"/>
                <a:ea typeface="+mn-ea"/>
                <a:cs typeface="+mn-cs"/>
              </a:rPr>
              <a:t>The range of services that can be provided is theoretically limitless</a:t>
            </a:r>
            <a:r>
              <a:rPr lang="en-US" sz="1200" b="1" kern="1200" baseline="0" dirty="0" smtClean="0">
                <a:solidFill>
                  <a:schemeClr val="tx1"/>
                </a:solidFill>
                <a:latin typeface="Times New Roman" pitchFamily="18" charset="0"/>
                <a:ea typeface="+mn-ea"/>
                <a:cs typeface="+mn-cs"/>
              </a:rPr>
              <a:t>, spanning from completely generic to highly application-specific and from very lightweight to computationally complex</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Analogous to the network traffic shaping functionality, the multimedia service provision framework is context-aware and context-adaptive. This implies that NIProxy services can consult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repository of contextual information and can attuning their operation to the current context of use, which will in  turn ensure that the processing which they implement will actually lead to an improvement of the end-user experience.</a:t>
            </a:r>
          </a:p>
          <a:p>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Implementation-wise, the multimedia service provision framework adheres to a pluggable design. Services correspond with NIProxy plug-ins that can be on-demand and at-runtime loaded and unloaded. In other words, the functionality which is implemented by services can dynamically be plugged into the NIProxy when desired or as it is demanded by current contextual conditions and this can be done during NIProxy operation, so without requiring a reboot or without interrupting the service for currently managed hosts). Probably the most important advantage that is conferred by this design is that it allows </a:t>
            </a:r>
            <a:r>
              <a:rPr lang="en-US" dirty="0" smtClean="0"/>
              <a:t>the set of provided services to be at run-time modified and extended and that it</a:t>
            </a:r>
            <a:r>
              <a:rPr lang="en-US" baseline="0" dirty="0" smtClean="0"/>
              <a:t> as such </a:t>
            </a:r>
            <a:r>
              <a:rPr lang="en-US" sz="1200" kern="1200" baseline="0" dirty="0" smtClean="0">
                <a:solidFill>
                  <a:schemeClr val="tx1"/>
                </a:solidFill>
                <a:latin typeface="Times New Roman" pitchFamily="18" charset="0"/>
                <a:ea typeface="+mn-ea"/>
                <a:cs typeface="+mn-cs"/>
              </a:rPr>
              <a:t>guarantees run-time extensibility of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supported functionality. This way, it becomes possible for the NIProxy to cope with heterogeneous conditions in dynamic networking environments without requiring a reboot.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 defining characteristic of the NIProxy is that it synthesizes its dual traffic engineering facilities in an interactive and collaboration-enabled manner</a:t>
            </a:r>
            <a:r>
              <a:rPr lang="en-US" dirty="0" smtClean="0"/>
              <a:t>. Instead of implementing the bandwidth brokering and service provision frameworks as isolated modules, an integrated design has been adopted that enables both techniques to cooperate during QoE optimization. </a:t>
            </a:r>
            <a:r>
              <a:rPr lang="en-US" sz="1200" b="1" kern="1200" baseline="0" dirty="0" smtClean="0">
                <a:solidFill>
                  <a:schemeClr val="tx1"/>
                </a:solidFill>
                <a:latin typeface="Times New Roman" pitchFamily="18" charset="0"/>
                <a:ea typeface="+mn-ea"/>
                <a:cs typeface="+mn-cs"/>
              </a:rPr>
              <a:t>To be more precise, services are able to query and even influence and supplement the bandwidth brokering strategies which the NTS mechanism draws up for NIProxy clients</a:t>
            </a:r>
            <a:r>
              <a:rPr lang="en-US" sz="1200" kern="1200" baseline="0" dirty="0" smtClean="0">
                <a:solidFill>
                  <a:schemeClr val="tx1"/>
                </a:solidFill>
                <a:latin typeface="Times New Roman" pitchFamily="18" charset="0"/>
                <a:ea typeface="+mn-ea"/>
                <a:cs typeface="+mn-cs"/>
              </a:rPr>
              <a:t>. </a:t>
            </a:r>
            <a:r>
              <a:rPr lang="en-US" b="1" dirty="0" smtClean="0"/>
              <a:t>The outcome is a holistic solution in which the individual components complement each other’s strong points and improve their QoE optimization potential. This</a:t>
            </a:r>
            <a:r>
              <a:rPr lang="en-US" b="1" baseline="0" dirty="0" smtClean="0"/>
              <a:t> in turn improves the QoE optimization potential of the NIProxy as a whole, as I will illustrate later on in this presentation when I will provide practical results.</a:t>
            </a:r>
            <a:endParaRPr lang="en-US" sz="1200" b="1" kern="1200" baseline="0" dirty="0" smtClean="0">
              <a:solidFill>
                <a:schemeClr val="tx1"/>
              </a:solidFill>
              <a:latin typeface="Times New Roman" pitchFamily="18" charset="0"/>
              <a:ea typeface="+mn-ea"/>
              <a:cs typeface="+mn-cs"/>
            </a:endParaRP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8" charset="0"/>
                <a:ea typeface="+mn-ea"/>
                <a:cs typeface="+mn-cs"/>
              </a:rPr>
              <a:t>The service introduces real-time H.263 video transcoding functionality in the NIProxy. The service in other words enables the NIProxy to lower the </a:t>
            </a:r>
            <a:r>
              <a:rPr lang="en-US" sz="1200" kern="1200" baseline="0" dirty="0" err="1" smtClean="0">
                <a:solidFill>
                  <a:schemeClr val="tx1"/>
                </a:solidFill>
                <a:latin typeface="Times New Roman" pitchFamily="18" charset="0"/>
                <a:ea typeface="+mn-ea"/>
                <a:cs typeface="+mn-cs"/>
              </a:rPr>
              <a:t>bitrate</a:t>
            </a:r>
            <a:r>
              <a:rPr lang="en-US" sz="1200" kern="1200" baseline="0" dirty="0" smtClean="0">
                <a:solidFill>
                  <a:schemeClr val="tx1"/>
                </a:solidFill>
                <a:latin typeface="Times New Roman" pitchFamily="18" charset="0"/>
                <a:ea typeface="+mn-ea"/>
                <a:cs typeface="+mn-cs"/>
              </a:rPr>
              <a:t> of H.263-encoded video by on-the-y reducing its quality parameters. The service is said to implement “static” transcoding since all </a:t>
            </a:r>
            <a:r>
              <a:rPr lang="en-US" sz="1200" kern="1200" baseline="0" dirty="0" err="1" smtClean="0">
                <a:solidFill>
                  <a:schemeClr val="tx1"/>
                </a:solidFill>
                <a:latin typeface="Times New Roman" pitchFamily="18" charset="0"/>
                <a:ea typeface="+mn-ea"/>
                <a:cs typeface="+mn-cs"/>
              </a:rPr>
              <a:t>bitstreams</a:t>
            </a:r>
            <a:r>
              <a:rPr lang="en-US" sz="1200" kern="1200" baseline="0" dirty="0" smtClean="0">
                <a:solidFill>
                  <a:schemeClr val="tx1"/>
                </a:solidFill>
                <a:latin typeface="Times New Roman" pitchFamily="18" charset="0"/>
                <a:ea typeface="+mn-ea"/>
                <a:cs typeface="+mn-cs"/>
              </a:rPr>
              <a:t> that are output by a certain instantiation will exhibit identical video quality parameters and will have widely comparable bandwidth requirements. The exact settings that will be used, can be configured at service load-time. Once an instance of this service is running however, altering the output video parameters becomes impossible. In the thesis, a dynamic counterpart has also been implemented which is not confined to a single output quality but instead supports video transcoding to a range of qualities and bitrates.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Instead of physically arriving at the NIProxy,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video streams are automatically generated by the video transcoding service. This service in other words introduces a new type of network traffic of which the NIProxy is by default unaware. To inform the NIProxy of the existence of this new flow type and to ensure that it is taken into consideration during bandwidth brokering, it needs to be introduced in the stream hierarchy. The static video transcoding service therefore extends the stream hierarchy by including a new discrete leaf node for each distinct video flow that it processes. The new node is linked to the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video stream and is added as a sibling of the node that represents the original version. The incorporated discrete leaf node defines two bandwidth levels which respectively correspond with a zero and maximal bandwidth consumption. The maximal bandwidth consumption of the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video flow is determined on the basis of the target output </a:t>
            </a:r>
            <a:r>
              <a:rPr lang="en-US" sz="1200" kern="1200" baseline="0" dirty="0" err="1" smtClean="0">
                <a:solidFill>
                  <a:schemeClr val="tx1"/>
                </a:solidFill>
                <a:latin typeface="Times New Roman" pitchFamily="18" charset="0"/>
                <a:ea typeface="+mn-ea"/>
                <a:cs typeface="+mn-cs"/>
              </a:rPr>
              <a:t>bitrate</a:t>
            </a:r>
            <a:r>
              <a:rPr lang="en-US" sz="1200" kern="1200" baseline="0" dirty="0" smtClean="0">
                <a:solidFill>
                  <a:schemeClr val="tx1"/>
                </a:solidFill>
                <a:latin typeface="Times New Roman" pitchFamily="18" charset="0"/>
                <a:ea typeface="+mn-ea"/>
                <a:cs typeface="+mn-cs"/>
              </a:rPr>
              <a:t> that is set for the service instance. Once this incorporation has been completed,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network traffic shaping mechanism will start to take the provided information into account and can start making deliberate decisions about which video version to assign bandwidth to.</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figure exemplifies the stream hierarchy modification operations that are performed by the static video transcoding service. In the unmodified stream hierarchy, the Original Quality (OQ) of the video stream is represented by a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 which consists of a </a:t>
            </a:r>
            <a:r>
              <a:rPr lang="en-US" sz="1200" kern="1200" baseline="0" dirty="0" err="1" smtClean="0">
                <a:solidFill>
                  <a:schemeClr val="tx1"/>
                </a:solidFill>
                <a:latin typeface="Times New Roman" pitchFamily="18" charset="0"/>
                <a:ea typeface="+mn-ea"/>
                <a:cs typeface="+mn-cs"/>
              </a:rPr>
              <a:t>Mutex</a:t>
            </a:r>
            <a:r>
              <a:rPr lang="en-US" sz="1200" kern="1200" baseline="0" dirty="0" smtClean="0">
                <a:solidFill>
                  <a:schemeClr val="tx1"/>
                </a:solidFill>
                <a:latin typeface="Times New Roman" pitchFamily="18" charset="0"/>
                <a:ea typeface="+mn-ea"/>
                <a:cs typeface="+mn-cs"/>
              </a:rPr>
              <a:t> internal node and a leaf node that corresponds with the actual network flow. In the updated stream hierarchy, the video transcoding service has incorporated an additional discrete leaf node to embody the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Quality (TQ) of the video flow; the new node was made a sibling of the original video node (i.e., OQ). In this example, an intermediate internal node of the </a:t>
            </a:r>
            <a:r>
              <a:rPr lang="en-US" sz="1200" kern="1200" baseline="0" dirty="0" err="1" smtClean="0">
                <a:solidFill>
                  <a:schemeClr val="tx1"/>
                </a:solidFill>
                <a:latin typeface="Times New Roman" pitchFamily="18" charset="0"/>
                <a:ea typeface="+mn-ea"/>
                <a:cs typeface="+mn-cs"/>
              </a:rPr>
              <a:t>Mutex</a:t>
            </a:r>
            <a:r>
              <a:rPr lang="en-US" sz="1200" kern="1200" baseline="0" dirty="0" smtClean="0">
                <a:solidFill>
                  <a:schemeClr val="tx1"/>
                </a:solidFill>
                <a:latin typeface="Times New Roman" pitchFamily="18" charset="0"/>
                <a:ea typeface="+mn-ea"/>
                <a:cs typeface="+mn-cs"/>
              </a:rPr>
              <a:t> type was relied on to relate the nodes which are linked to the original and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video versions in the stream hierarchy. This approach might be a good practice in many situations in which multiple content versions are involved. Such variants namely differ in their encoding but otherwise transport identical content (e.g., in this case exactly the same video fragment); as a result, for bandwidth efficiency reasons, a destination will typically not want to receive multiple of these versions simultaneously. Such behavior can effectively be enforced by grouping the different quality variants of a single flow as the sole children of a </a:t>
            </a:r>
            <a:r>
              <a:rPr lang="en-US" sz="1200" kern="1200" baseline="0" dirty="0" err="1" smtClean="0">
                <a:solidFill>
                  <a:schemeClr val="tx1"/>
                </a:solidFill>
                <a:latin typeface="Times New Roman" pitchFamily="18" charset="0"/>
                <a:ea typeface="+mn-ea"/>
                <a:cs typeface="+mn-cs"/>
              </a:rPr>
              <a:t>Mutex</a:t>
            </a:r>
            <a:r>
              <a:rPr lang="en-US" sz="1200" kern="1200" baseline="0" dirty="0" smtClean="0">
                <a:solidFill>
                  <a:schemeClr val="tx1"/>
                </a:solidFill>
                <a:latin typeface="Times New Roman" pitchFamily="18" charset="0"/>
                <a:ea typeface="+mn-ea"/>
                <a:cs typeface="+mn-cs"/>
              </a:rPr>
              <a:t> node.</a:t>
            </a:r>
          </a:p>
          <a:p>
            <a:endParaRPr lang="en-US" sz="1200" kern="1200" baseline="0" dirty="0" smtClean="0">
              <a:solidFill>
                <a:schemeClr val="tx1"/>
              </a:solidFill>
              <a:latin typeface="Times New Roman" pitchFamily="18" charset="0"/>
              <a:ea typeface="+mn-ea"/>
              <a:cs typeface="+mn-cs"/>
            </a:endParaRPr>
          </a:p>
          <a:p>
            <a:r>
              <a:rPr lang="en-US" dirty="0" smtClean="0"/>
              <a:t>Conversely, the video transcoding service </a:t>
            </a:r>
            <a:r>
              <a:rPr lang="en-US" dirty="0" err="1" smtClean="0"/>
              <a:t>interpellates</a:t>
            </a:r>
            <a:r>
              <a:rPr lang="en-US" dirty="0" smtClean="0"/>
              <a:t> the NTS framework to determine whether it should apply its functionality to transiting data. </a:t>
            </a:r>
            <a:r>
              <a:rPr lang="en-US" sz="1200" kern="1200" baseline="0" dirty="0" smtClean="0">
                <a:solidFill>
                  <a:schemeClr val="tx1"/>
                </a:solidFill>
                <a:latin typeface="Times New Roman" pitchFamily="18" charset="0"/>
                <a:ea typeface="+mn-ea"/>
                <a:cs typeface="+mn-cs"/>
              </a:rPr>
              <a:t>More precisely, incoming video frames are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if and only if consultation of the appropriate stream hierarchy indicates that the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version of the video stream to which the intercepted frames belong is currently enabled (i.e., the discrete leaf node which represents the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video version is set to its non-zero bandwidth consumption level).</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As such, the static video transcoding service nicely demonstrates the interoperability potential of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network traffic shaping and multimedia service provision functionality.</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the more theoretical part of this talk. It is now time to look at some practical QoE optimization results.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the </a:t>
            </a:r>
            <a:r>
              <a:rPr lang="en-US" dirty="0" smtClean="0"/>
              <a:t>first experimental</a:t>
            </a:r>
            <a:r>
              <a:rPr lang="en-US" baseline="0" dirty="0" smtClean="0"/>
              <a:t> evaluation that I will present, the NIProxy was leveraged to coordinate the bandwidth utilization behavior of a real-world Networked Virtual Environment application. Before discussing the NIProxy integration and the experimental evaluation, I will introduce the NVE and its defining characteristics. Important to note is that none of the NVE’s functionality was implemented by myself. My input was the introduction of the NIProxy to manage the NVE’s network communication behavior.</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considered NVE is characterized by two main features. First of all, it assigns great importance to user communication and hence supports both live audio and video chat between users. This requires the exchange of real-time data over the communication network,</a:t>
            </a:r>
            <a:r>
              <a:rPr lang="en-US" baseline="0" dirty="0" smtClean="0"/>
              <a:t> since live audiovisual data </a:t>
            </a:r>
            <a:r>
              <a:rPr lang="en-US" sz="1200" kern="1200" baseline="0" dirty="0" smtClean="0">
                <a:solidFill>
                  <a:schemeClr val="tx1"/>
                </a:solidFill>
                <a:latin typeface="Times New Roman" pitchFamily="18" charset="0"/>
                <a:ea typeface="+mn-ea"/>
                <a:cs typeface="+mn-cs"/>
              </a:rPr>
              <a:t>is very sensitive to delay and </a:t>
            </a:r>
            <a:r>
              <a:rPr lang="en-US" baseline="0" dirty="0" smtClean="0"/>
              <a:t>needs to be delivered to the destination in time; </a:t>
            </a:r>
            <a:r>
              <a:rPr lang="en-US" sz="1200" kern="1200" baseline="0" dirty="0" smtClean="0">
                <a:solidFill>
                  <a:schemeClr val="tx1"/>
                </a:solidFill>
                <a:latin typeface="Times New Roman" pitchFamily="18" charset="0"/>
                <a:ea typeface="+mn-ea"/>
                <a:cs typeface="+mn-cs"/>
              </a:rPr>
              <a:t>Outmoded delivery renders the received data worthless and has hence a just as detrimental impact as lost data.</a:t>
            </a:r>
            <a:r>
              <a:rPr lang="en-US" baseline="0" dirty="0" smtClean="0"/>
              <a:t> This type of content is transmitted via RTP in the NVE application.</a:t>
            </a:r>
            <a:endParaRPr lang="en-US" sz="1200" kern="1200" baseline="0" dirty="0" smtClean="0">
              <a:solidFill>
                <a:schemeClr val="tx1"/>
              </a:solidFill>
              <a:latin typeface="Times New Roman" pitchFamily="18" charset="0"/>
              <a:ea typeface="+mn-ea"/>
              <a:cs typeface="+mn-cs"/>
            </a:endParaRPr>
          </a:p>
          <a:p>
            <a:endParaRPr lang="en-US" baseline="0" dirty="0" smtClean="0"/>
          </a:p>
          <a:p>
            <a:r>
              <a:rPr lang="en-US" sz="1200" kern="1200" baseline="0" dirty="0" smtClean="0">
                <a:solidFill>
                  <a:schemeClr val="tx1"/>
                </a:solidFill>
                <a:latin typeface="Times New Roman" pitchFamily="18" charset="0"/>
                <a:ea typeface="+mn-ea"/>
                <a:cs typeface="+mn-cs"/>
              </a:rPr>
              <a:t>Another important feature of the NVE is its rendering scheme. In particular, as will be described in more detail in a minute, the application incorporates hybrid 3D rendering techniques as well as sophisticated Level of Detail (</a:t>
            </a:r>
            <a:r>
              <a:rPr lang="en-US" sz="1200" kern="1200" baseline="0" dirty="0" err="1" smtClean="0">
                <a:solidFill>
                  <a:schemeClr val="tx1"/>
                </a:solidFill>
                <a:latin typeface="Times New Roman" pitchFamily="18" charset="0"/>
                <a:ea typeface="+mn-ea"/>
                <a:cs typeface="+mn-cs"/>
              </a:rPr>
              <a:t>LoD</a:t>
            </a:r>
            <a:r>
              <a:rPr lang="en-US" sz="1200" kern="1200" baseline="0" dirty="0" smtClean="0">
                <a:solidFill>
                  <a:schemeClr val="tx1"/>
                </a:solidFill>
                <a:latin typeface="Times New Roman" pitchFamily="18" charset="0"/>
                <a:ea typeface="+mn-ea"/>
                <a:cs typeface="+mn-cs"/>
              </a:rPr>
              <a:t>) methods.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Finally, the NVE application enables users to populate the shared virtual world with custom, possibly self-made 3D content. Distribution of this user-provided data occurs through a dedicated le server, which disseminates the data to clients in a </a:t>
            </a:r>
            <a:r>
              <a:rPr lang="en-US" sz="1200" kern="1200" baseline="0" dirty="0" err="1" smtClean="0">
                <a:solidFill>
                  <a:schemeClr val="tx1"/>
                </a:solidFill>
                <a:latin typeface="Times New Roman" pitchFamily="18" charset="0"/>
                <a:ea typeface="+mn-ea"/>
                <a:cs typeface="+mn-cs"/>
              </a:rPr>
              <a:t>unicast</a:t>
            </a:r>
            <a:r>
              <a:rPr lang="en-US" sz="1200" kern="1200" baseline="0" dirty="0" smtClean="0">
                <a:solidFill>
                  <a:schemeClr val="tx1"/>
                </a:solidFill>
                <a:latin typeface="Times New Roman" pitchFamily="18" charset="0"/>
                <a:ea typeface="+mn-ea"/>
                <a:cs typeface="+mn-cs"/>
              </a:rPr>
              <a:t> manner and on an as-needed basis. As an example, when a user enters a certain part of the virtual environment which he has not visited before, the data that is required for the rendering of this region will need to be downloaded from the file server. The rendering scheme hence necessitates the dissemination of non-real-time data. In contrast to the audiovisual data, this type of network traffic does not impose strict demands on its delivery period, although in many situations it is still preferable to receive the transported content as soon as possible. On the other hand, while real-time network traffic can typically cope with small amounts of packet loss, non-real-time content should usually be delivered reliably and free of errors. Therefore, this type of content is transmitted from the file server to the client using TCP.</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considered NVE application was designed for a Local Area Network environment. As a result, its network communication scheme expects network bandwidth to be abundantly available. This is unfortunately still an unrealistic assumption for residential users. The goal of the NIProxy incorporation was hence to make the NVE suitable for an Internet setting.</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application uses a rather advanced rendering scheme which uses a hybrid geometric and image-based rendering approach. To perform the geometric rendering, the Progressive Meshes (PM) technique is exploited, which allows for 3D mesh simplification and refinement and hence enable the progressive transmission of the 3D models which populate the virtual world offered by the NVE. In more detail, a</a:t>
            </a:r>
            <a:r>
              <a:rPr lang="en-US" sz="1200" kern="1200" baseline="0" dirty="0" smtClean="0">
                <a:solidFill>
                  <a:schemeClr val="tx1"/>
                </a:solidFill>
                <a:latin typeface="Times New Roman" pitchFamily="18" charset="0"/>
                <a:ea typeface="+mn-ea"/>
                <a:cs typeface="+mn-cs"/>
              </a:rPr>
              <a:t>t each PM step, the triangle count is doubled, which in turn results in a more detailed and sharp model visualization.</a:t>
            </a:r>
            <a:r>
              <a:rPr lang="en-US" dirty="0" smtClean="0"/>
              <a:t> The IBR rendering on the other hand is implemented using Relief Texture Mapped Objects (RTMOs), which consist of a collection of images with depth information that are warped during run-time in order to get an appropriate view based on the current camera position. In terms of visual output quality , geometric rendering will normally seriously outperform image-based rendering. It</a:t>
            </a:r>
            <a:r>
              <a:rPr lang="en-US" baseline="0" dirty="0" smtClean="0"/>
              <a:t> is important to note however that </a:t>
            </a:r>
            <a:r>
              <a:rPr lang="en-US" dirty="0" smtClean="0"/>
              <a:t>the size of IBR representations is much smaller compared to the data size of geometric models. As a result, their required transmission time is also much smaller.</a:t>
            </a:r>
          </a:p>
          <a:p>
            <a:endParaRPr lang="en-US" dirty="0" smtClean="0"/>
          </a:p>
          <a:p>
            <a:r>
              <a:rPr lang="en-US" dirty="0" smtClean="0"/>
              <a:t>On the other hand, geometric rendering is also much more computationally complex and hence time-consuming compared to image-based rendering.</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NVE application encompasses a Level of Detail (</a:t>
            </a:r>
            <a:r>
              <a:rPr lang="en-US" dirty="0" err="1" smtClean="0"/>
              <a:t>LoD</a:t>
            </a:r>
            <a:r>
              <a:rPr lang="en-US" dirty="0" smtClean="0"/>
              <a:t>) manager which is responsible for selecting, on a per-client basis, the most suitable representation for each 3D object in the virtual world. When making these decisions, the </a:t>
            </a:r>
            <a:r>
              <a:rPr lang="en-US" dirty="0" err="1" smtClean="0"/>
              <a:t>LoD</a:t>
            </a:r>
            <a:r>
              <a:rPr lang="en-US" dirty="0" smtClean="0"/>
              <a:t> manager takes different factors into account, including the importance or the priority of the object in the virtual world, the </a:t>
            </a:r>
            <a:r>
              <a:rPr lang="en-US" dirty="0" err="1" smtClean="0"/>
              <a:t>framerate</a:t>
            </a:r>
            <a:r>
              <a:rPr lang="en-US" dirty="0" smtClean="0"/>
              <a:t> (i.e. assuring that geometric rendering does not cause the </a:t>
            </a:r>
            <a:r>
              <a:rPr lang="en-US" dirty="0" err="1" smtClean="0"/>
              <a:t>framerate</a:t>
            </a:r>
            <a:r>
              <a:rPr lang="en-US" dirty="0" smtClean="0"/>
              <a:t> to drop below a predefined threshold), distance of the model to the viewer, and so on. Generally speaking, the approach adhered to by the </a:t>
            </a:r>
            <a:r>
              <a:rPr lang="en-US" dirty="0" err="1" smtClean="0"/>
              <a:t>LoD</a:t>
            </a:r>
            <a:r>
              <a:rPr lang="en-US" dirty="0" smtClean="0"/>
              <a:t> manager is to select geometric rendering for nearby objects, while IBR representations are used for more distant objects. </a:t>
            </a:r>
            <a:r>
              <a:rPr lang="en-US" b="1" dirty="0" smtClean="0"/>
              <a:t>This way, the nearby objects, which are of course the most important ones for the user since he is more likely to start interacting with nearby objects as compared to more distant objects, are displayed at higher detail and fidelity. On the other hand, by using IBR for distant objects, the </a:t>
            </a:r>
            <a:r>
              <a:rPr lang="en-US" b="1" dirty="0" err="1" smtClean="0"/>
              <a:t>LoD</a:t>
            </a:r>
            <a:r>
              <a:rPr lang="en-US" b="1" dirty="0" smtClean="0"/>
              <a:t> manager is able to prevent the </a:t>
            </a:r>
            <a:r>
              <a:rPr lang="en-US" b="1" dirty="0" err="1" smtClean="0"/>
              <a:t>framerate</a:t>
            </a:r>
            <a:r>
              <a:rPr lang="en-US" b="1" dirty="0" smtClean="0"/>
              <a:t> from becoming too low. </a:t>
            </a:r>
            <a:r>
              <a:rPr lang="en-US" dirty="0" smtClean="0"/>
              <a:t>Important in this context is that model representation switching is supported, meaning it is for instance possible for an object that is being rendered using the IBR approach to switch to a PM representation if the importance of this object for the user increases and hence a more detailed rendering is beneficial.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operation of the </a:t>
            </a:r>
            <a:r>
              <a:rPr lang="en-US" dirty="0" err="1" smtClean="0"/>
              <a:t>LoD</a:t>
            </a:r>
            <a:r>
              <a:rPr lang="en-US" dirty="0" smtClean="0"/>
              <a:t> manager is illustrated</a:t>
            </a:r>
            <a:r>
              <a:rPr lang="en-US" baseline="0" dirty="0" smtClean="0"/>
              <a:t> in this figure, where a</a:t>
            </a:r>
            <a:r>
              <a:rPr lang="en-US" sz="1200" kern="1200" baseline="0" dirty="0" smtClean="0">
                <a:solidFill>
                  <a:schemeClr val="tx1"/>
                </a:solidFill>
                <a:latin typeface="Times New Roman" pitchFamily="18" charset="0"/>
                <a:ea typeface="+mn-ea"/>
                <a:cs typeface="+mn-cs"/>
              </a:rPr>
              <a:t> relatively crowded virtual environment is visualized using the NVE's hybrid geometric/IBR rendering scheme. As can again be seen, the geometric rendering contains much more detail compared to the IBR version. However, as the RTMO representation is mainly exploited for the rendering of distant objects, the considered NVE's hybrid model representation solution introduces only a limited amount of degradation in terms of image quality.</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baseline="0" dirty="0" smtClean="0">
                <a:solidFill>
                  <a:schemeClr val="tx1"/>
                </a:solidFill>
                <a:latin typeface="Times New Roman" pitchFamily="18" charset="0"/>
                <a:ea typeface="+mn-ea"/>
                <a:cs typeface="+mn-cs"/>
              </a:rPr>
              <a:t>A considerable disadvantage of the NVE application is its default communication model</a:t>
            </a:r>
            <a:r>
              <a:rPr lang="en-US" sz="1200" kern="1200" baseline="0" dirty="0" smtClean="0">
                <a:solidFill>
                  <a:schemeClr val="tx1"/>
                </a:solidFill>
                <a:latin typeface="Times New Roman" pitchFamily="18" charset="0"/>
                <a:ea typeface="+mn-ea"/>
                <a:cs typeface="+mn-cs"/>
              </a:rPr>
              <a:t>. In particular, the communication scheme is relatively simplistic and has been designed for a LAN setting. As a result, it assumes bandwidth to be abundantly available. Therefore, it might yield networking issues in case the NVE application is executed in bandwidth-constrained environments, like for instance an Internet setting involving residential users. </a:t>
            </a:r>
            <a:r>
              <a:rPr lang="en-US" sz="1200" b="1" kern="1200" baseline="0" dirty="0" smtClean="0">
                <a:solidFill>
                  <a:schemeClr val="tx1"/>
                </a:solidFill>
                <a:latin typeface="Times New Roman" pitchFamily="18" charset="0"/>
                <a:ea typeface="+mn-ea"/>
                <a:cs typeface="+mn-cs"/>
              </a:rPr>
              <a:t>These networking issues in turn are likely to negatively impact the QoE of the residential user</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goal of the NIProxy incorporation was to manage the bandwidth consumption behavior of the NVE application so that it becomes suitable for use over the Internet. In contrast to LAN connections, contemporary residential Internet subscriptions are unfortunately still characterized by downstream throughput constrains. Therefore, to translate the NVE application to the Internet environment, an advanced bandwidth management solution was advocated that would enable more effective and interactive control over the downloading of model data that is required for rendering the world at client-side. Furthermore, the rendering-related transmissions needed to be harmonized with the real-time network traffic that is introduced by the NVE's audiovisual communication facilities since contention for network bandwidth between real-time and non-real-time traffic in constrained environments might yield issues, like for instance a wrongful penalization of the non-real-time traffic in terms of the amount of bandwidth which it can consume.</a:t>
            </a:r>
          </a:p>
          <a:p>
            <a:endParaRPr lang="en-US" dirty="0" smtClean="0"/>
          </a:p>
          <a:p>
            <a:r>
              <a:rPr lang="en-US" dirty="0" smtClean="0"/>
              <a:t>As a rendering-related</a:t>
            </a:r>
            <a:r>
              <a:rPr lang="en-US" baseline="0" dirty="0" smtClean="0"/>
              <a:t> </a:t>
            </a:r>
            <a:r>
              <a:rPr lang="en-US" baseline="0" dirty="0" err="1" smtClean="0"/>
              <a:t>subobjective</a:t>
            </a:r>
            <a:r>
              <a:rPr lang="en-US" baseline="0" dirty="0" smtClean="0"/>
              <a:t>, we wanted to </a:t>
            </a:r>
            <a:r>
              <a:rPr lang="en-US" dirty="0" smtClean="0"/>
              <a:t>provide the user with an initial view of the virtual world as soon as possible. Therefore, the strategy</a:t>
            </a:r>
            <a:r>
              <a:rPr lang="en-US" baseline="0" dirty="0" smtClean="0"/>
              <a:t> was devised of first streaming the low-detail </a:t>
            </a:r>
            <a:r>
              <a:rPr lang="en-US" sz="1200" kern="1200" baseline="0" dirty="0" smtClean="0">
                <a:solidFill>
                  <a:schemeClr val="tx1"/>
                </a:solidFill>
                <a:latin typeface="Times New Roman" pitchFamily="18" charset="0"/>
                <a:ea typeface="+mn-ea"/>
                <a:cs typeface="+mn-cs"/>
              </a:rPr>
              <a:t>image-based representations of objects in the virtual environment so that it becomes possible to quickly present the user a complete, albeit low-quality view of the world. The next step of the proposed solution involves the progressive downloading of more detailed representations (i.e., geometric information) on the basis of the current rendering need so that the visual quality of the view is gradually upgraded over time.</a:t>
            </a:r>
            <a:endParaRPr lang="en-US" dirty="0" smtClean="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8" charset="0"/>
                <a:ea typeface="+mn-ea"/>
                <a:cs typeface="+mn-cs"/>
              </a:rPr>
              <a:t>To be able to effectively orchestrate the bandwidth consumption of the NVE application, the requirements that are imposed by its distinct features needed to be translated into an appropriate layout for the client stream hierarchy. The structure that was decided upon is illustrated </a:t>
            </a:r>
            <a:r>
              <a:rPr lang="en-US" dirty="0" smtClean="0"/>
              <a:t>on the left hand side of this slide.</a:t>
            </a:r>
          </a:p>
          <a:p>
            <a:endParaRPr lang="en-US" dirty="0" smtClean="0"/>
          </a:p>
          <a:p>
            <a:r>
              <a:rPr lang="en-US" sz="1200" kern="1200" baseline="0" dirty="0" smtClean="0">
                <a:solidFill>
                  <a:schemeClr val="tx1"/>
                </a:solidFill>
                <a:latin typeface="Times New Roman" pitchFamily="18" charset="0"/>
                <a:ea typeface="+mn-ea"/>
                <a:cs typeface="+mn-cs"/>
              </a:rPr>
              <a:t>As can be seen, an internal node of the Percentage type was selected as root of the hierarchy and was used to discriminate between respectively the real-time and non-real-time network traffic that is induced by the NVE application. In more detail, it was determined that the real-time network traffic received 30 percent of the client's available downstream bandwidth, while 70 percent was reserved for the reception of non-real-time network streams.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a:t>
            </a:r>
            <a:r>
              <a:rPr lang="en-US" sz="1200" kern="1200" baseline="0" dirty="0" err="1" smtClean="0">
                <a:solidFill>
                  <a:schemeClr val="tx1"/>
                </a:solidFill>
                <a:latin typeface="Times New Roman" pitchFamily="18" charset="0"/>
                <a:ea typeface="+mn-ea"/>
                <a:cs typeface="+mn-cs"/>
              </a:rPr>
              <a:t>WeightStream</a:t>
            </a:r>
            <a:r>
              <a:rPr lang="en-US" sz="1200" kern="1200" baseline="0" dirty="0" smtClean="0">
                <a:solidFill>
                  <a:schemeClr val="tx1"/>
                </a:solidFill>
                <a:latin typeface="Times New Roman" pitchFamily="18" charset="0"/>
                <a:ea typeface="+mn-ea"/>
                <a:cs typeface="+mn-cs"/>
              </a:rPr>
              <a:t> node served as root of the real-time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 in the stream hierarchy. All real-time (i.e., audio and video) network flows were represented as discrete leaves and were made direct children of this root. The discrete leaf nodes supported two discrete bandwidth levels and were hence confined to turning their associated stream off and on (as previously discussed). The weight values of these leaf nodes </a:t>
            </a:r>
            <a:r>
              <a:rPr lang="en-US" dirty="0" smtClean="0"/>
              <a:t>dynamically depended on the current importance of the audiovisual flow, which was determined by virtual distance as well as virtual orientation information.</a:t>
            </a:r>
          </a:p>
          <a:p>
            <a:endParaRPr lang="en-US" dirty="0" smtClean="0"/>
          </a:p>
          <a:p>
            <a:r>
              <a:rPr lang="en-US" sz="1200" kern="1200" baseline="0" dirty="0" smtClean="0">
                <a:solidFill>
                  <a:schemeClr val="tx1"/>
                </a:solidFill>
                <a:latin typeface="Times New Roman" pitchFamily="18" charset="0"/>
                <a:ea typeface="+mn-ea"/>
                <a:cs typeface="+mn-cs"/>
              </a:rPr>
              <a:t>The root of the non-real-time branch of the stream hierarchy on the other hand consisted of a Priority node and had two children, which were both of type </a:t>
            </a:r>
            <a:r>
              <a:rPr lang="en-US" sz="1200" kern="1200" baseline="0" dirty="0" err="1" smtClean="0">
                <a:solidFill>
                  <a:schemeClr val="tx1"/>
                </a:solidFill>
                <a:latin typeface="Times New Roman" pitchFamily="18" charset="0"/>
                <a:ea typeface="+mn-ea"/>
                <a:cs typeface="+mn-cs"/>
              </a:rPr>
              <a:t>WeightData</a:t>
            </a:r>
            <a:r>
              <a:rPr lang="en-US" sz="1200" kern="1200" baseline="0" dirty="0" smtClean="0">
                <a:solidFill>
                  <a:schemeClr val="tx1"/>
                </a:solidFill>
                <a:latin typeface="Times New Roman" pitchFamily="18" charset="0"/>
                <a:ea typeface="+mn-ea"/>
                <a:cs typeface="+mn-cs"/>
              </a:rPr>
              <a:t>. The leftmost </a:t>
            </a:r>
            <a:r>
              <a:rPr lang="en-US" sz="1200" kern="1200" baseline="0" dirty="0" err="1" smtClean="0">
                <a:solidFill>
                  <a:schemeClr val="tx1"/>
                </a:solidFill>
                <a:latin typeface="Times New Roman" pitchFamily="18" charset="0"/>
                <a:ea typeface="+mn-ea"/>
                <a:cs typeface="+mn-cs"/>
              </a:rPr>
              <a:t>WeightData</a:t>
            </a:r>
            <a:r>
              <a:rPr lang="en-US" sz="1200" kern="1200" baseline="0" dirty="0" smtClean="0">
                <a:solidFill>
                  <a:schemeClr val="tx1"/>
                </a:solidFill>
                <a:latin typeface="Times New Roman" pitchFamily="18" charset="0"/>
                <a:ea typeface="+mn-ea"/>
                <a:cs typeface="+mn-cs"/>
              </a:rPr>
              <a:t> node was intended to group together all High-Priority (HP) rendering-related files that need to be delivered to the client, whereas the rightmost functioned as root for rendering-related data having Normal-Priority (NP). A schematic clarification of how rendering-related data was exactly categorized and hence incorporated in the stream hierarchy is provided</a:t>
            </a:r>
            <a:r>
              <a:rPr lang="en-US" dirty="0" smtClean="0"/>
              <a:t> in the figure on the right.</a:t>
            </a:r>
          </a:p>
          <a:p>
            <a:endParaRPr lang="en-US" dirty="0" smtClean="0"/>
          </a:p>
          <a:p>
            <a:r>
              <a:rPr lang="en-US" dirty="0" smtClean="0"/>
              <a:t>As is shown, </a:t>
            </a:r>
            <a:r>
              <a:rPr lang="en-US" sz="1200" kern="1200" baseline="0" dirty="0" smtClean="0">
                <a:solidFill>
                  <a:schemeClr val="tx1"/>
                </a:solidFill>
                <a:latin typeface="Times New Roman" pitchFamily="18" charset="0"/>
                <a:ea typeface="+mn-ea"/>
                <a:cs typeface="+mn-cs"/>
              </a:rPr>
              <a:t>the HP part of the non-real-time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 was used exclusively to receive IBR data and, more specifically, only the IBR data of those models that lay in the current viewing frustum </a:t>
            </a:r>
            <a:r>
              <a:rPr lang="en-US" sz="1200" b="1" kern="1200" baseline="0" dirty="0" smtClean="0">
                <a:solidFill>
                  <a:schemeClr val="tx1"/>
                </a:solidFill>
                <a:latin typeface="Times New Roman" pitchFamily="18" charset="0"/>
                <a:ea typeface="+mn-ea"/>
                <a:cs typeface="+mn-cs"/>
              </a:rPr>
              <a:t>and were therefore crucial for rendering a first view of the virtual environment</a:t>
            </a:r>
            <a:r>
              <a:rPr lang="en-US" sz="1200" kern="1200" baseline="0" dirty="0" smtClean="0">
                <a:solidFill>
                  <a:schemeClr val="tx1"/>
                </a:solidFill>
                <a:latin typeface="Times New Roman" pitchFamily="18" charset="0"/>
                <a:ea typeface="+mn-ea"/>
                <a:cs typeface="+mn-cs"/>
              </a:rPr>
              <a:t>. All other rendering-related les were clustered under the NP part of the non-real-time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 Each individual HP as well as NP rendering-related object was incorporated in the stream hierarchy as a continuous leaf node whose maximal bandwidth consumption equaled the amount of bytes that still needed to be delivered to the client. The allocation of weight values to these continuous leaf nodes was controlled by the scene priority of the rendering-related object with which they were associated. In turn, scene priority was determined by the NVE's </a:t>
            </a:r>
            <a:r>
              <a:rPr lang="en-US" sz="1200" kern="1200" baseline="0" dirty="0" err="1" smtClean="0">
                <a:solidFill>
                  <a:schemeClr val="tx1"/>
                </a:solidFill>
                <a:latin typeface="Times New Roman" pitchFamily="18" charset="0"/>
                <a:ea typeface="+mn-ea"/>
                <a:cs typeface="+mn-cs"/>
              </a:rPr>
              <a:t>LoD</a:t>
            </a:r>
            <a:r>
              <a:rPr lang="en-US" sz="1200" kern="1200" baseline="0" dirty="0" smtClean="0">
                <a:solidFill>
                  <a:schemeClr val="tx1"/>
                </a:solidFill>
                <a:latin typeface="Times New Roman" pitchFamily="18" charset="0"/>
                <a:ea typeface="+mn-ea"/>
                <a:cs typeface="+mn-cs"/>
              </a:rPr>
              <a:t> selection mechanism, which takes into consideration distance to the viewer as well as model display size. Furthermore, the NVE application performs pre-loading of IBR model data outside the frustum, but inside a circular Area of Interest (</a:t>
            </a:r>
            <a:r>
              <a:rPr lang="en-US" sz="1200" kern="1200" baseline="0" dirty="0" err="1" smtClean="0">
                <a:solidFill>
                  <a:schemeClr val="tx1"/>
                </a:solidFill>
                <a:latin typeface="Times New Roman" pitchFamily="18" charset="0"/>
                <a:ea typeface="+mn-ea"/>
                <a:cs typeface="+mn-cs"/>
              </a:rPr>
              <a:t>AoI</a:t>
            </a:r>
            <a:r>
              <a:rPr lang="en-US" sz="1200" kern="1200" baseline="0" dirty="0" smtClean="0">
                <a:solidFill>
                  <a:schemeClr val="tx1"/>
                </a:solidFill>
                <a:latin typeface="Times New Roman" pitchFamily="18" charset="0"/>
                <a:ea typeface="+mn-ea"/>
                <a:cs typeface="+mn-cs"/>
              </a:rPr>
              <a:t>) around the viewpoint. These data streams we</a:t>
            </a:r>
            <a:r>
              <a:rPr lang="en-US" dirty="0" smtClean="0"/>
              <a:t>re placed under the NP branch and </a:t>
            </a:r>
            <a:r>
              <a:rPr lang="en-US" sz="1200" kern="1200" baseline="0" dirty="0" smtClean="0">
                <a:solidFill>
                  <a:schemeClr val="tx1"/>
                </a:solidFill>
                <a:latin typeface="Times New Roman" pitchFamily="18" charset="0"/>
                <a:ea typeface="+mn-ea"/>
                <a:cs typeface="+mn-cs"/>
              </a:rPr>
              <a:t>were given a low weight value to guarantee that their delivery did not hinder the reception of streams of higher priority.</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grouping HP root node had a higher priority value associated with it, compared to the NP root node. Consequently, the entire percentage of the client's available downstream bandwidth that is designated to the reception of non-real-time network traffic will first be exploited to receive the HP rendering-related files. Only if any bandwidth remains in excess, it will subsequently be granted to the NP branch of the non-real-time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a:t>
            </a:r>
            <a:endParaRPr lang="en-US" dirty="0" smtClean="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baseline="0" dirty="0" smtClean="0">
                <a:solidFill>
                  <a:schemeClr val="tx1"/>
                </a:solidFill>
                <a:latin typeface="Times New Roman" pitchFamily="18" charset="0"/>
                <a:ea typeface="+mn-ea"/>
                <a:cs typeface="+mn-cs"/>
              </a:rPr>
              <a:t>The proposed bandwidth distribution strategy for the NVE application has been assessed via two distinct experiments in which the NIProxy was responsible for managing last mile data delivery to clients. The NIProxy was hereby deployed at the conceptual boundary between the core network and the managed client’s last mile network connection.</a:t>
            </a:r>
          </a:p>
          <a:p>
            <a:endParaRPr lang="en-US" sz="1200" b="1"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initial experiment modeled a minimalist setup involving only a limited number of models and did not include real-time network traffic. By doing so, the client-side reception of non-real-time rendering-related data could be traced comprehensively and unambiguously. Besides constraining the model count, it was also decided to limit the downstream throughput of the client's access connection to an unrealistically low 20 </a:t>
            </a:r>
            <a:r>
              <a:rPr lang="en-US" sz="1200" kern="1200" baseline="0" dirty="0" err="1" smtClean="0">
                <a:solidFill>
                  <a:schemeClr val="tx1"/>
                </a:solidFill>
                <a:latin typeface="Times New Roman" pitchFamily="18" charset="0"/>
                <a:ea typeface="+mn-ea"/>
                <a:cs typeface="+mn-cs"/>
              </a:rPr>
              <a:t>KiloBytes</a:t>
            </a:r>
            <a:r>
              <a:rPr lang="en-US" sz="1200" kern="1200" baseline="0" dirty="0" smtClean="0">
                <a:solidFill>
                  <a:schemeClr val="tx1"/>
                </a:solidFill>
                <a:latin typeface="Times New Roman" pitchFamily="18" charset="0"/>
                <a:ea typeface="+mn-ea"/>
                <a:cs typeface="+mn-cs"/>
              </a:rPr>
              <a:t> per second (</a:t>
            </a:r>
            <a:r>
              <a:rPr lang="en-US" sz="1200" kern="1200" baseline="0" dirty="0" err="1" smtClean="0">
                <a:solidFill>
                  <a:schemeClr val="tx1"/>
                </a:solidFill>
                <a:latin typeface="Times New Roman" pitchFamily="18" charset="0"/>
                <a:ea typeface="+mn-ea"/>
                <a:cs typeface="+mn-cs"/>
              </a:rPr>
              <a:t>KBps</a:t>
            </a:r>
            <a:r>
              <a:rPr lang="en-US" sz="1200" kern="1200" baseline="0" dirty="0" smtClean="0">
                <a:solidFill>
                  <a:schemeClr val="tx1"/>
                </a:solidFill>
                <a:latin typeface="Times New Roman" pitchFamily="18" charset="0"/>
                <a:ea typeface="+mn-ea"/>
                <a:cs typeface="+mn-cs"/>
              </a:rPr>
              <a:t>) to allow for an intelligible analysis of the produced results. The results are visualized as a stacked graph </a:t>
            </a:r>
            <a:r>
              <a:rPr lang="en-US" dirty="0" smtClean="0"/>
              <a:t>at the bottom left of this slide, while the scene layout during the experiment will be shown on the right.</a:t>
            </a:r>
          </a:p>
          <a:p>
            <a:endParaRPr lang="en-US" b="1" dirty="0" smtClean="0"/>
          </a:p>
          <a:p>
            <a:r>
              <a:rPr lang="en-US" sz="1200" kern="1200" baseline="0" dirty="0" smtClean="0">
                <a:solidFill>
                  <a:schemeClr val="tx1"/>
                </a:solidFill>
                <a:latin typeface="Times New Roman" pitchFamily="18" charset="0"/>
                <a:ea typeface="+mn-ea"/>
                <a:cs typeface="+mn-cs"/>
              </a:rPr>
              <a:t>Looking at the scene layout information, it can be seen that at the beginning of the experiment, only objects 0 and 1 were positioned in the user's field of view. Object 0 was located relatively far from the user in the virtual world. In contrast, the virtual distance between the user and object 1 was relatively small. The NVE‘s rendering scheme consequently determined that solely IBR data was required for object 0, whereas IBR data as well as all PM levels needed to be delivered to the client for object 1. The network chart in Figure 9.6 discloses that for both objects, the high-priority IBR data was forwarded first, after which the delivery of object 1's PM levels was started, </a:t>
            </a:r>
            <a:r>
              <a:rPr lang="en-US" dirty="0" smtClean="0"/>
              <a:t>commencing with the base layer and continuing with 3 enhancement layers</a:t>
            </a:r>
            <a:r>
              <a:rPr lang="en-US" sz="1200" kern="1200" baseline="0" dirty="0" smtClean="0">
                <a:solidFill>
                  <a:schemeClr val="tx1"/>
                </a:solidFill>
                <a:latin typeface="Times New Roman" pitchFamily="18" charset="0"/>
                <a:ea typeface="+mn-ea"/>
                <a:cs typeface="+mn-cs"/>
              </a:rPr>
              <a:t>. The network trace also illustrates that, as soon as the RTMO representations of the objects in the view frustum were received successfully, the pre-loading of IBR data of non-visible objects began taking up a very small fraction of the available bandwidth.</a:t>
            </a:r>
          </a:p>
          <a:p>
            <a:endParaRPr lang="en-US" sz="1200" b="1"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After approximately 30 seconds, the user performed a 90 degree rotation in the virtual world (see new scene layout). As this rotation put both objects 0 and 1 outside the user's visible area, the weight values that were associated with both model streams were significantly reduced. On the other hand, the view frustum now contained objects 2 and 3, so their data needed to be propagated to the client at a higher weight and priority than before. Again, object 3 was close to the viewer and was given more weight, while only IBR data was required for object 2. Note from the network chart that, after the rotation, only the geometric data for object 3 was transmitted since the IBR files for both objects had already been received in the first interval of the experiment, during the NVE's IBR pre-loading phase for objects outside the view frustum. </a:t>
            </a:r>
            <a:r>
              <a:rPr lang="en-US" sz="1200" b="1" i="0" kern="1200" baseline="0" dirty="0" smtClean="0">
                <a:solidFill>
                  <a:schemeClr val="tx1"/>
                </a:solidFill>
                <a:latin typeface="Times New Roman" pitchFamily="18" charset="0"/>
                <a:ea typeface="+mn-ea"/>
                <a:cs typeface="+mn-cs"/>
              </a:rPr>
              <a:t>At the beginning of the second experiment interval, the renderer could therefore immediately present an initial view of the currently visible objects</a:t>
            </a:r>
            <a:r>
              <a:rPr lang="en-US" sz="1200" kern="1200" baseline="0" dirty="0" smtClean="0">
                <a:solidFill>
                  <a:schemeClr val="tx1"/>
                </a:solidFill>
                <a:latin typeface="Times New Roman" pitchFamily="18" charset="0"/>
                <a:ea typeface="+mn-ea"/>
                <a:cs typeface="+mn-cs"/>
              </a:rPr>
              <a:t>.</a:t>
            </a:r>
          </a:p>
          <a:p>
            <a:endParaRPr lang="en-US" sz="1200" b="1"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Finally, at around 60 seconds, a forward translation was performed to arrive at the scene layout which is depicted in the figure. The user's forward movement caused object 3 to fall outside the view frustum. At the same time, objects 2 and 10 were now marked for PM rendering, while objects 8 and 9 were added to the view at lowest resolution. The transmission of rendering-related</a:t>
            </a:r>
          </a:p>
          <a:p>
            <a:r>
              <a:rPr lang="en-US" sz="1200" kern="1200" baseline="0" dirty="0" smtClean="0">
                <a:solidFill>
                  <a:schemeClr val="tx1"/>
                </a:solidFill>
                <a:latin typeface="Times New Roman" pitchFamily="18" charset="0"/>
                <a:ea typeface="+mn-ea"/>
                <a:cs typeface="+mn-cs"/>
              </a:rPr>
              <a:t>data continued as before, with the exception that now objects 2 and 10 needed to split the available client downstream bandwidth based on the weight values that were assigned to them by the run-time </a:t>
            </a:r>
            <a:r>
              <a:rPr lang="en-US" sz="1200" kern="1200" baseline="0" dirty="0" err="1" smtClean="0">
                <a:solidFill>
                  <a:schemeClr val="tx1"/>
                </a:solidFill>
                <a:latin typeface="Times New Roman" pitchFamily="18" charset="0"/>
                <a:ea typeface="+mn-ea"/>
                <a:cs typeface="+mn-cs"/>
              </a:rPr>
              <a:t>LoD</a:t>
            </a:r>
            <a:r>
              <a:rPr lang="en-US" sz="1200" kern="1200" baseline="0" dirty="0" smtClean="0">
                <a:solidFill>
                  <a:schemeClr val="tx1"/>
                </a:solidFill>
                <a:latin typeface="Times New Roman" pitchFamily="18" charset="0"/>
                <a:ea typeface="+mn-ea"/>
                <a:cs typeface="+mn-cs"/>
              </a:rPr>
              <a:t> selection scheme. The RTMO data for object 2 was already received during the first experiment interval, so it first had to wait for the transmission of the IBR models of objects 8, 9 and 10 to complete before it could continue with upgrading its own representational fidelity (through the reception of PM data).</a:t>
            </a:r>
            <a:endParaRPr lang="en-US" b="1"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8" charset="0"/>
                <a:ea typeface="+mn-ea"/>
                <a:cs typeface="+mn-cs"/>
              </a:rPr>
              <a:t>The second experiment involved the transmission of a complex virtual scene and hence demonstrates how the proposed bandwidth management scheme behaves in lifelike situations. Furthermore, besides rendering-related data, the experiment required the simultaneous distribution of real-time video traffic. The client's downstream access bandwidth was in this case set to the more common value of 100 </a:t>
            </a:r>
            <a:r>
              <a:rPr lang="en-US" sz="1200" kern="1200" baseline="0" dirty="0" err="1" smtClean="0">
                <a:solidFill>
                  <a:schemeClr val="tx1"/>
                </a:solidFill>
                <a:latin typeface="Times New Roman" pitchFamily="18" charset="0"/>
                <a:ea typeface="+mn-ea"/>
                <a:cs typeface="+mn-cs"/>
              </a:rPr>
              <a:t>KBps</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figure at the bottom of this slide again plots the yielded data reception at client-side. Due to the large number of virtual models that were involved in this experiment, the bandwidth usage of individual non-real-time data flows is no longer displayed. Instead, the graph visualizes the aggregate bandwidth which was consumed by each category of rendering-related data (i.e., IBR, compressed base mesh with texture data, PM L1, PM L2 and PM L3).</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network trace illustrates that at the start of the experiment, IBR data was given full priority so that the NVE application could quickly provide the user with an initial, low-quality view of the virtual world. Once these RTMO representations were completely received, model data was incrementally upgraded based on the geometric resolution levels that were selected by the NVE's </a:t>
            </a:r>
            <a:r>
              <a:rPr lang="en-US" sz="1200" kern="1200" baseline="0" dirty="0" err="1" smtClean="0">
                <a:solidFill>
                  <a:schemeClr val="tx1"/>
                </a:solidFill>
                <a:latin typeface="Times New Roman" pitchFamily="18" charset="0"/>
                <a:ea typeface="+mn-ea"/>
                <a:cs typeface="+mn-cs"/>
              </a:rPr>
              <a:t>LoD</a:t>
            </a:r>
            <a:r>
              <a:rPr lang="en-US" sz="1200" kern="1200" baseline="0" dirty="0" smtClean="0">
                <a:solidFill>
                  <a:schemeClr val="tx1"/>
                </a:solidFill>
                <a:latin typeface="Times New Roman" pitchFamily="18" charset="0"/>
                <a:ea typeface="+mn-ea"/>
                <a:cs typeface="+mn-cs"/>
              </a:rPr>
              <a:t> manager. After approximately 35 seconds, most PM data that was needed for the higher-fidelity rendering of objects in the frustum was delivered to the client and, as a result, the bandwidth amount that was assigned to the IBR pre-loading of models outside the user's field of view was drastically increased.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At around 55 seconds, two video sources entered the user's area of interest. Each video stream required a bandwidth of approximately 17 </a:t>
            </a:r>
            <a:r>
              <a:rPr lang="en-US" sz="1200" kern="1200" baseline="0" dirty="0" err="1" smtClean="0">
                <a:solidFill>
                  <a:schemeClr val="tx1"/>
                </a:solidFill>
                <a:latin typeface="Times New Roman" pitchFamily="18" charset="0"/>
                <a:ea typeface="+mn-ea"/>
                <a:cs typeface="+mn-cs"/>
              </a:rPr>
              <a:t>KBps</a:t>
            </a:r>
            <a:r>
              <a:rPr lang="en-US" sz="1200" kern="1200" baseline="0" dirty="0" smtClean="0">
                <a:solidFill>
                  <a:schemeClr val="tx1"/>
                </a:solidFill>
                <a:latin typeface="Times New Roman" pitchFamily="18" charset="0"/>
                <a:ea typeface="+mn-ea"/>
                <a:cs typeface="+mn-cs"/>
              </a:rPr>
              <a:t>. Recall that the NIProxy reserved only 30 percent of the total client downstream bandwidth for the reception of real-time network traffic. This amount did not suffice to  simultaneously propagate both video streams, but since there was initially excess bandwidth from the non-real-time network traffic category, the real-time network flows were allowed to exceed their allocated bandwidth share; this is due to the two-phase operation of the Percentage internal node type.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Roughly 15 seconds later however, the user rotated 90 degrees in the virtual world, which caused model importance to alter due to the user's modified viewing direction. As a result, new geometric model data needed to be delivered to the client and hence competition for the available client downstream bandwidth between real-time and non-real-time network traffic was introduced. Due to this contention, the real-time network traffic now needed to conform to its appointed bandwidth percentage, which resulted in the NIProxy temporarily blocking one of the video streams to prevent the non-real-time network traffic from being denied its fair bandwidth share. In particular, during the contention period, the network flow for video 2 was retained to the prejudice of video 1 because of the former‘s higher scene importance and hence larger weight value in the client's stream hierarchy. </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Only after the transmission of the 3D model data had finished, the simultaneous forwarding of both video streams was resumed.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Finally notice that a small fraction (i.e., 10 percent) of the client's downstream bandwidth capacity was even left unused in the experiment (and also in the previous one). This unallocated amount served as safety margin to guarantee a certain level of resilience to surges over which the NIProxy has no control in the bandwidth consumption of the network flows which constituted the traffic mix that was forwarded to the client. In this experiment, the overflow protection buffer successfully countered the slight variance in downstream throughput of the real-time video traffic and as such prevented these bandwidth consumption fluctuations from causing bandwidth capacity violations.</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 results produced during the two presented experiments comprehensively demonstrate the benefits and capabilities of the </a:t>
            </a:r>
            <a:r>
              <a:rPr lang="en-US" b="1" dirty="0" err="1" smtClean="0"/>
              <a:t>NIProxy's</a:t>
            </a:r>
            <a:r>
              <a:rPr lang="en-US" b="1" dirty="0" smtClean="0"/>
              <a:t> </a:t>
            </a:r>
            <a:r>
              <a:rPr lang="en-US" sz="1200" b="1" kern="1200" baseline="0" dirty="0" smtClean="0">
                <a:solidFill>
                  <a:schemeClr val="tx1"/>
                </a:solidFill>
                <a:latin typeface="Times New Roman" pitchFamily="18" charset="0"/>
                <a:ea typeface="+mn-ea"/>
                <a:cs typeface="+mn-cs"/>
              </a:rPr>
              <a:t>network traffic shaping functionality</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first important observation is that over-encumbrance of the client's access connection was consistently prevented. </a:t>
            </a:r>
            <a:r>
              <a:rPr lang="en-US" sz="1200" b="1" kern="1200" baseline="0" dirty="0" smtClean="0">
                <a:solidFill>
                  <a:schemeClr val="tx1"/>
                </a:solidFill>
                <a:latin typeface="Times New Roman" pitchFamily="18" charset="0"/>
                <a:ea typeface="+mn-ea"/>
                <a:cs typeface="+mn-cs"/>
              </a:rPr>
              <a:t>Stated differently, no more traffic was forwarded to the NIProxy client than its network connection could handle</a:t>
            </a:r>
            <a:r>
              <a:rPr lang="en-US" sz="1200" kern="1200" baseline="0" dirty="0" smtClean="0">
                <a:solidFill>
                  <a:schemeClr val="tx1"/>
                </a:solidFill>
                <a:latin typeface="Times New Roman" pitchFamily="18" charset="0"/>
                <a:ea typeface="+mn-ea"/>
                <a:cs typeface="+mn-cs"/>
              </a:rPr>
              <a:t>. As such, the NIProxy delivered an important contribution to congestion avoidance on the managed client's access link. </a:t>
            </a:r>
            <a:r>
              <a:rPr lang="en-US" sz="1200" b="1" kern="1200" baseline="0" dirty="0" smtClean="0">
                <a:solidFill>
                  <a:schemeClr val="tx1"/>
                </a:solidFill>
                <a:latin typeface="Times New Roman" pitchFamily="18" charset="0"/>
                <a:ea typeface="+mn-ea"/>
                <a:cs typeface="+mn-cs"/>
              </a:rPr>
              <a:t>The outcome was that packet loss and packet latency were kept to a minimum</a:t>
            </a:r>
            <a:r>
              <a:rPr lang="en-US" sz="1200" kern="1200" baseline="0" dirty="0" smtClean="0">
                <a:solidFill>
                  <a:schemeClr val="tx1"/>
                </a:solidFill>
                <a:latin typeface="Times New Roman" pitchFamily="18" charset="0"/>
                <a:ea typeface="+mn-ea"/>
                <a:cs typeface="+mn-cs"/>
              </a:rPr>
              <a:t> throughout the experiments, which in turn resulted in the reception of the disseminated multimedia data at client-side under ideal circumstances. This in turn for instance led to an optimal playback of the received video traffic in the second experiment and hence a maximal viewing experience for the user.</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Secondly, the requirements of the considered NVE application and, </a:t>
            </a:r>
            <a:r>
              <a:rPr lang="en-US" sz="1200" b="1" kern="1200" baseline="0" dirty="0" smtClean="0">
                <a:solidFill>
                  <a:schemeClr val="tx1"/>
                </a:solidFill>
                <a:latin typeface="Times New Roman" pitchFamily="18" charset="0"/>
                <a:ea typeface="+mn-ea"/>
                <a:cs typeface="+mn-cs"/>
              </a:rPr>
              <a:t>in particular, of its rendering scheme</a:t>
            </a:r>
            <a:r>
              <a:rPr lang="en-US" sz="1200" kern="1200" baseline="0" dirty="0" smtClean="0">
                <a:solidFill>
                  <a:schemeClr val="tx1"/>
                </a:solidFill>
                <a:latin typeface="Times New Roman" pitchFamily="18" charset="0"/>
                <a:ea typeface="+mn-ea"/>
                <a:cs typeface="+mn-cs"/>
              </a:rPr>
              <a:t> were successfully captured by the bandwidth distribution strategy that was implemented by the NIProxy. For instance, the presented network traces prove that, by assigning priority to the transmission of IBR data, the NVE's aim of quickly providing the user with an initial, </a:t>
            </a:r>
            <a:r>
              <a:rPr lang="en-US" dirty="0" smtClean="0"/>
              <a:t>albeit low-fidelity, </a:t>
            </a:r>
            <a:r>
              <a:rPr lang="en-US" sz="1200" kern="1200" baseline="0" dirty="0" smtClean="0">
                <a:solidFill>
                  <a:schemeClr val="tx1"/>
                </a:solidFill>
                <a:latin typeface="Times New Roman" pitchFamily="18" charset="0"/>
                <a:ea typeface="+mn-ea"/>
                <a:cs typeface="+mn-cs"/>
              </a:rPr>
              <a:t> view of the virtual world was satisfied. </a:t>
            </a:r>
            <a:r>
              <a:rPr lang="en-US" dirty="0" smtClean="0"/>
              <a:t>In particular, the low-detail image-based representations of objects in the virtual environment, which are small in size, were streamed first to the client, after which the view was gradually upgraded using more detailed representations (i.e., geometric information) that were downloaded based on the current rendering need.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Finally, the second experiment has indicated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ability to correctly deal with situations in which real-time and non-real-time network traffic contend for the downstream bandwidth that is available to the client. In particular, by employing a Percentage node to differentiate between real-time and non-real-time network flows in the client‘s stream hierarchy, both traffic categories received their fair bandwidth share throughout the entire experiment.</a:t>
            </a:r>
          </a:p>
          <a:p>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It is important to note hereby that the results that were attained by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network traffic shaping framework are beyond the reach of the unmodified version of the NVE application. Due to the simplicity of the NVE’s default communication model, it might yield networking issues in environments where bandwidth is not abundantly available, like for instance an Internet setting involving residential users. </a:t>
            </a:r>
            <a:r>
              <a:rPr lang="en-US" sz="1200" b="1" kern="1200" baseline="0" dirty="0" smtClean="0">
                <a:solidFill>
                  <a:schemeClr val="tx1"/>
                </a:solidFill>
                <a:latin typeface="Times New Roman" pitchFamily="18" charset="0"/>
                <a:ea typeface="+mn-ea"/>
                <a:cs typeface="+mn-cs"/>
              </a:rPr>
              <a:t>These networking issues in turn are likely to negatively impact the QoE of the residential user</a:t>
            </a:r>
            <a:r>
              <a:rPr lang="en-US" sz="1200" kern="1200" baseline="0" dirty="0" smtClean="0">
                <a:solidFill>
                  <a:schemeClr val="tx1"/>
                </a:solidFill>
                <a:latin typeface="Times New Roman" pitchFamily="18" charset="0"/>
                <a:ea typeface="+mn-ea"/>
                <a:cs typeface="+mn-cs"/>
              </a:rPr>
              <a:t>. The experimental evaluation has confirmed that the NIProxy is able to mitigate these network-related problems, which in turn is expected to have a beneficial impact on user satisfaction.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Times New Roman" pitchFamily="18" charset="0"/>
                <a:ea typeface="+mn-ea"/>
                <a:cs typeface="+mn-cs"/>
              </a:rPr>
              <a:t>So the important thing to remember from this evaluation is that the default implementation of the NVE application is likely to give rise to a suboptimal user QoE in an Internet setting, and that via the inclusion of the NIProxy, the QoE can be substantially improved. No formal user studies have been conducted to objectively confirm these findings, but the achieved experimental results are of such a magnitude that their beneficial influence on user QoE is intuitively evident.</a:t>
            </a:r>
            <a:endParaRPr lang="en-US" b="1" dirty="0" smtClean="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previous practical evaluation</a:t>
            </a:r>
            <a:r>
              <a:rPr lang="en-US" baseline="0" dirty="0" smtClean="0"/>
              <a:t> has focused exclusively on the </a:t>
            </a:r>
            <a:r>
              <a:rPr lang="en-US" baseline="0" dirty="0" err="1" smtClean="0"/>
              <a:t>NIProxy’s</a:t>
            </a:r>
            <a:r>
              <a:rPr lang="en-US" baseline="0" dirty="0" smtClean="0"/>
              <a:t> bandwidth brokering functionality and the options which this traffic engineering mechanism entails in terms of </a:t>
            </a:r>
            <a:r>
              <a:rPr lang="en-US" baseline="0" dirty="0" err="1" smtClean="0"/>
              <a:t>QoS</a:t>
            </a:r>
            <a:r>
              <a:rPr lang="en-US" baseline="0" dirty="0" smtClean="0"/>
              <a:t> provision and user experience optimization. To confirm that the </a:t>
            </a:r>
            <a:r>
              <a:rPr lang="en-US" baseline="0" dirty="0" err="1" smtClean="0"/>
              <a:t>NIProxy’s</a:t>
            </a:r>
            <a:r>
              <a:rPr lang="en-US" baseline="0" dirty="0" smtClean="0"/>
              <a:t> second traffic engineering tool, multimedia service provision, also holds promising possibilities in terms of QoE optimization, I will now briefly discuss a video streaming case study in which the previously described static video transcoding service will be leveraged to improve the last mile dissemination of the transmitted video data.</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baseline="0" dirty="0" smtClean="0">
                <a:solidFill>
                  <a:schemeClr val="tx1"/>
                </a:solidFill>
                <a:latin typeface="Times New Roman" pitchFamily="18" charset="0"/>
                <a:ea typeface="+mn-ea"/>
                <a:cs typeface="+mn-cs"/>
              </a:rPr>
              <a:t>Due to timing constraints, I can unfortunately not provide background information regarding the case study and I am forced to immediately jump to the discussion of the experimental setup.</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the case study, the following WAN topology was emulated. As you can see, the emulated network topology included a video streaming server, a client, one NIProxy instance and an impairment node that was based on Click technology. Via this latter component, the performance of the emulated network topology could be influenced. In particular, the Click node allowed the throughput of the last mile of the client's network connection to be manipulated.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As can be seen, the NIProxy instance was logically positioned on the transition point where the client's access link connected to the network backbone and hence fulfilled the role of access node.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the experiment that I will discuss next, the multimedia server simultaneously streamed 4 video fragments to the client machine. Each fragment was transmitted over a separate RTP connection. A</a:t>
            </a:r>
            <a:r>
              <a:rPr lang="en-US" dirty="0" smtClean="0"/>
              <a:t>s required by the bandwidth limitation on the last mile, the NIProxy performed network traffic engineering. The NIProxy instance hereby exploited its static real-time video transcoding service which I have discussed</a:t>
            </a:r>
            <a:r>
              <a:rPr lang="en-US" baseline="0" dirty="0" smtClean="0"/>
              <a:t> earlier. To recapitulate, this service enables the NIProxy to reduce the </a:t>
            </a:r>
            <a:r>
              <a:rPr lang="en-US" baseline="0" dirty="0" err="1" smtClean="0"/>
              <a:t>bitrate</a:t>
            </a:r>
            <a:r>
              <a:rPr lang="en-US" baseline="0" dirty="0" smtClean="0"/>
              <a:t> of H.263-encoded video fragments by decreasing the quality parameters of the video.</a:t>
            </a:r>
          </a:p>
          <a:p>
            <a:endParaRPr lang="en-US" sz="1200" kern="1200" baseline="0" dirty="0" smtClean="0">
              <a:solidFill>
                <a:schemeClr val="tx1"/>
              </a:solidFill>
              <a:latin typeface="Times New Roman" pitchFamily="18" charset="0"/>
              <a:ea typeface="+mn-ea"/>
              <a:cs typeface="+mn-cs"/>
            </a:endParaRPr>
          </a:p>
          <a:p>
            <a:r>
              <a:rPr lang="en-US" sz="1200" b="1" kern="1200" baseline="0" dirty="0" smtClean="0">
                <a:solidFill>
                  <a:schemeClr val="tx1"/>
                </a:solidFill>
                <a:latin typeface="Times New Roman" pitchFamily="18" charset="0"/>
                <a:ea typeface="+mn-ea"/>
                <a:cs typeface="+mn-cs"/>
              </a:rPr>
              <a:t>The objective of the experiment consisted of ascertaining whether the NIProxy succeeded in addressing and adequately reacting to the throughput restrictions that were imposed by the last mile.</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Times New Roman" pitchFamily="18" charset="0"/>
                <a:ea typeface="+mn-ea"/>
                <a:cs typeface="+mn-cs"/>
              </a:rPr>
              <a:t>Due to varying last mile conditions and altering user focus</a:t>
            </a:r>
            <a:r>
              <a:rPr lang="en-US" sz="1200" kern="1200" baseline="0" dirty="0" smtClean="0">
                <a:solidFill>
                  <a:schemeClr val="tx1"/>
                </a:solidFill>
                <a:latin typeface="Times New Roman" pitchFamily="18" charset="0"/>
                <a:ea typeface="+mn-ea"/>
                <a:cs typeface="+mn-cs"/>
              </a:rPr>
              <a:t>, the experiment conceptually consisted of a succession of 5 discrete intervals. In particular, the transitions from the first to the second and from the fourth to the final interval were initiated by a modification of the available downstream access bandwidth. These throughput fluctuations were applied by the Click node that was incorporated in the access part of the emulated network topology and they were automatically discovered by the NIProxy thanks to its network awareness. The remaining interval transitions were caused by user-initiated shifts in video stream importance; in the experiment, users could specify video stream preference through the GUI of the client software. The relative video importance knowledge was propagated to the NIProxy instance by the client software in the form of application awareness.</a:t>
            </a:r>
            <a:endParaRPr lang="en-US" dirty="0" smtClean="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8" charset="0"/>
                <a:ea typeface="+mn-ea"/>
                <a:cs typeface="+mn-cs"/>
              </a:rPr>
              <a:t>This slide depicts the stream hierarchy which steered the last mile content streaming in the experiment.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As can be seen, an internal node of the Priority type was used to discriminate between the 4 involved video flows.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the illustration, the priority values that were assigned to the different video sessions are grouped horizontally per experiment interval(s). These values were calculated so that they directly reflected the user's input regarding relative stream significance.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Also note that each video flow was incorporated in the stream hierarchy as a </a:t>
            </a:r>
            <a:r>
              <a:rPr lang="en-US" sz="1200" kern="1200" baseline="0" dirty="0" err="1" smtClean="0">
                <a:solidFill>
                  <a:schemeClr val="tx1"/>
                </a:solidFill>
                <a:latin typeface="Times New Roman" pitchFamily="18" charset="0"/>
                <a:ea typeface="+mn-ea"/>
                <a:cs typeface="+mn-cs"/>
              </a:rPr>
              <a:t>subtree</a:t>
            </a:r>
            <a:r>
              <a:rPr lang="en-US" sz="1200" kern="1200" baseline="0" dirty="0" smtClean="0">
                <a:solidFill>
                  <a:schemeClr val="tx1"/>
                </a:solidFill>
                <a:latin typeface="Times New Roman" pitchFamily="18" charset="0"/>
                <a:ea typeface="+mn-ea"/>
                <a:cs typeface="+mn-cs"/>
              </a:rPr>
              <a:t> instead of a single leaf node. This is explained by the fact that the NIProxy leveraged its (inbound) static video transcoding service during the experiment. As has been described earlier, each individual video flow was therefore represented by two discrete leaf nodes, of which one corresponded to the Original Version (OV) of the video stream (i.e., the video fragment as it was emitted by the streaming server), whereas the other was associated with the stream's </a:t>
            </a:r>
            <a:r>
              <a:rPr lang="en-US" sz="1200" kern="1200" baseline="0" dirty="0" err="1" smtClean="0">
                <a:solidFill>
                  <a:schemeClr val="tx1"/>
                </a:solidFill>
                <a:latin typeface="Times New Roman" pitchFamily="18" charset="0"/>
                <a:ea typeface="+mn-ea"/>
                <a:cs typeface="+mn-cs"/>
              </a:rPr>
              <a:t>Transcoded</a:t>
            </a:r>
            <a:r>
              <a:rPr lang="en-US" sz="1200" kern="1200" baseline="0" dirty="0" smtClean="0">
                <a:solidFill>
                  <a:schemeClr val="tx1"/>
                </a:solidFill>
                <a:latin typeface="Times New Roman" pitchFamily="18" charset="0"/>
                <a:ea typeface="+mn-ea"/>
                <a:cs typeface="+mn-cs"/>
              </a:rPr>
              <a:t> Version (TV) (i.e., the lower-quality variant that was generated by the static video transcoding service). Both video qualities were grouped together using an internal node of type </a:t>
            </a:r>
            <a:r>
              <a:rPr lang="en-US" sz="1200" kern="1200" baseline="0" dirty="0" err="1" smtClean="0">
                <a:solidFill>
                  <a:schemeClr val="tx1"/>
                </a:solidFill>
                <a:latin typeface="Times New Roman" pitchFamily="18" charset="0"/>
                <a:ea typeface="+mn-ea"/>
                <a:cs typeface="+mn-cs"/>
              </a:rPr>
              <a:t>Mutex</a:t>
            </a:r>
            <a:r>
              <a:rPr lang="en-US" sz="1200" kern="1200" baseline="0" dirty="0" smtClean="0">
                <a:solidFill>
                  <a:schemeClr val="tx1"/>
                </a:solidFill>
                <a:latin typeface="Times New Roman" pitchFamily="18" charset="0"/>
                <a:ea typeface="+mn-ea"/>
                <a:cs typeface="+mn-cs"/>
              </a:rPr>
              <a:t> to guarantee that at all times at most a single quality variant would be assigned bandwidth.</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8" charset="0"/>
                <a:ea typeface="+mn-ea"/>
                <a:cs typeface="+mn-cs"/>
              </a:rPr>
              <a:t>The network trace depicted on this slide illustrates the downstream access bandwidth allocation that was enforced by the NIProxy during the experiment.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this stacked graph, the dashed vertical lines separate the consecutive experiment intervals, while the red horizontal line indicates the downstream bandwidth capacity of the client's access link.</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trace first of all again indicates that the downstream last mile throughput was neatly respected throughout the test.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second important observation is the influence of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application awareness on the network traffic shaping outcome. By mapping relative video flow importance to node priority values, application-related information was successfully captured in the client’s stream hierarchy. This in turn resulted in the </a:t>
            </a:r>
            <a:r>
              <a:rPr lang="en-US" sz="1200" kern="1200" baseline="0" dirty="0" err="1" smtClean="0">
                <a:solidFill>
                  <a:schemeClr val="tx1"/>
                </a:solidFill>
                <a:latin typeface="Times New Roman" pitchFamily="18" charset="0"/>
                <a:ea typeface="+mn-ea"/>
                <a:cs typeface="+mn-cs"/>
              </a:rPr>
              <a:t>bitrate</a:t>
            </a:r>
            <a:r>
              <a:rPr lang="en-US" sz="1200" kern="1200" baseline="0" dirty="0" smtClean="0">
                <a:solidFill>
                  <a:schemeClr val="tx1"/>
                </a:solidFill>
                <a:latin typeface="Times New Roman" pitchFamily="18" charset="0"/>
                <a:ea typeface="+mn-ea"/>
                <a:cs typeface="+mn-cs"/>
              </a:rPr>
              <a:t> of the least important video streams being reduced (by transcoding them to a lower quality) to preserve downstream access bandwidth for the forwarding of more relevant video flows. </a:t>
            </a:r>
            <a:r>
              <a:rPr lang="en-US" dirty="0" smtClean="0"/>
              <a:t>For instance, during the 3</a:t>
            </a:r>
            <a:r>
              <a:rPr lang="en-US" baseline="30000" dirty="0" smtClean="0"/>
              <a:t>rd</a:t>
            </a:r>
            <a:r>
              <a:rPr lang="en-US" baseline="0" dirty="0" smtClean="0"/>
              <a:t> </a:t>
            </a:r>
            <a:r>
              <a:rPr lang="en-US" dirty="0" smtClean="0"/>
              <a:t>interval, V1 had the highest priority, followed by V3, V4 and finally V2. As a result, the client received the OV of video streams V1 and V3, but only the TV of video streams V2 and V4. </a:t>
            </a:r>
            <a:r>
              <a:rPr lang="en-US" sz="1200" b="1" kern="1200" baseline="0" dirty="0" smtClean="0">
                <a:solidFill>
                  <a:schemeClr val="tx1"/>
                </a:solidFill>
                <a:latin typeface="Times New Roman" pitchFamily="18" charset="0"/>
                <a:ea typeface="+mn-ea"/>
                <a:cs typeface="+mn-cs"/>
              </a:rPr>
              <a:t>At any time during the experiment, the client consequently received the video traffic which it considered most significant at that moment at the highest possible quality.</a:t>
            </a:r>
          </a:p>
          <a:p>
            <a:endParaRPr lang="en-US" sz="1200" b="1"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Both achievements can be attributed to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NTS functionality and are intuitively expected to have had a beneficial influence on the QoE that was provided to the end-user.</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Third, the experimental results exemplify the user QoE optimization options that are unlocked by the static video transcoding service and hence, through generalization, by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multimedia service provision platform. In the absence of such a service, shortage of client downstream bandwidth might force the NIProxy to mercilessly drop specific video flows on a quite regular basis. Now however, it becomes in such situations possible for the NIProxy to still forward (some of) the video streams which would otherwise have needed to be discarded to the managed client, albeit in a lower quality. Although no formal user inquiry was conducted, </a:t>
            </a:r>
            <a:r>
              <a:rPr lang="en-US" sz="1200" b="1" kern="1200" baseline="0" dirty="0" smtClean="0">
                <a:solidFill>
                  <a:schemeClr val="tx1"/>
                </a:solidFill>
                <a:latin typeface="Times New Roman" pitchFamily="18" charset="0"/>
                <a:ea typeface="+mn-ea"/>
                <a:cs typeface="+mn-cs"/>
              </a:rPr>
              <a:t>it seems intuitively apparent that the ability to deliver a lower-fidelity video stream instead of no video at all is likely to appeal to (at least a considerable subset of) users of distributed applications</a:t>
            </a:r>
            <a:r>
              <a:rPr lang="en-US" sz="1200" kern="1200" baseline="0" dirty="0" smtClean="0">
                <a:solidFill>
                  <a:schemeClr val="tx1"/>
                </a:solidFill>
                <a:latin typeface="Times New Roman" pitchFamily="18" charset="0"/>
                <a:ea typeface="+mn-ea"/>
                <a:cs typeface="+mn-cs"/>
              </a:rPr>
              <a:t>. In any case, if the video transcoding behavior and its implications on the bandwidth brokering outcome would not be desired by a particular person, it can easily be disabled for this user as NIProxy services are applied on a per client basis.</a:t>
            </a:r>
          </a:p>
          <a:p>
            <a:endParaRPr lang="en-US" sz="1200" b="1" kern="1200" baseline="0" dirty="0" smtClean="0">
              <a:solidFill>
                <a:schemeClr val="tx1"/>
              </a:solidFill>
              <a:latin typeface="Times New Roman" pitchFamily="18" charset="0"/>
              <a:ea typeface="+mn-ea"/>
              <a:cs typeface="+mn-cs"/>
            </a:endParaRPr>
          </a:p>
          <a:p>
            <a:r>
              <a:rPr lang="en-US" sz="1200" b="0" kern="1200" baseline="0" dirty="0" smtClean="0">
                <a:solidFill>
                  <a:schemeClr val="tx1"/>
                </a:solidFill>
                <a:latin typeface="Times New Roman" pitchFamily="18" charset="0"/>
                <a:ea typeface="+mn-ea"/>
                <a:cs typeface="+mn-cs"/>
              </a:rPr>
              <a:t>Lastly, the experimental results exemplify the possibility for the </a:t>
            </a:r>
            <a:r>
              <a:rPr lang="en-US" sz="1200" b="0" kern="1200" baseline="0" dirty="0" err="1" smtClean="0">
                <a:solidFill>
                  <a:schemeClr val="tx1"/>
                </a:solidFill>
                <a:latin typeface="Times New Roman" pitchFamily="18" charset="0"/>
                <a:ea typeface="+mn-ea"/>
                <a:cs typeface="+mn-cs"/>
              </a:rPr>
              <a:t>NIProxy’s</a:t>
            </a:r>
            <a:r>
              <a:rPr lang="en-US" sz="1200" b="0" kern="1200" baseline="0" dirty="0" smtClean="0">
                <a:solidFill>
                  <a:schemeClr val="tx1"/>
                </a:solidFill>
                <a:latin typeface="Times New Roman" pitchFamily="18" charset="0"/>
                <a:ea typeface="+mn-ea"/>
                <a:cs typeface="+mn-cs"/>
              </a:rPr>
              <a:t> dual traffic engineering facilities to collaborate and the positive implications that this collaboration unlocks in terms of QoE optimization. </a:t>
            </a:r>
            <a:r>
              <a:rPr lang="en-US" sz="1200" b="1" kern="1200" baseline="0" dirty="0" smtClean="0">
                <a:solidFill>
                  <a:schemeClr val="tx1"/>
                </a:solidFill>
                <a:latin typeface="Times New Roman" pitchFamily="18" charset="0"/>
                <a:ea typeface="+mn-ea"/>
                <a:cs typeface="+mn-cs"/>
              </a:rPr>
              <a:t>Video transcoding is only performed in case it fits in the current bandwidth brokering strategy.</a:t>
            </a:r>
            <a:r>
              <a:rPr lang="en-US" sz="1200" b="0" kern="1200" baseline="0" dirty="0" smtClean="0">
                <a:solidFill>
                  <a:schemeClr val="tx1"/>
                </a:solidFill>
                <a:latin typeface="Times New Roman" pitchFamily="18" charset="0"/>
                <a:ea typeface="+mn-ea"/>
                <a:cs typeface="+mn-cs"/>
              </a:rPr>
              <a:t> This implies that the QoE optimization benefits that are associated with the video transcoding service are not solely the merit of the functionality that this service implements but, just as importantly, also of its correct interaction with the NTS process. </a:t>
            </a:r>
            <a:r>
              <a:rPr lang="en-US" sz="1200" b="1" kern="1200" baseline="0" dirty="0" smtClean="0">
                <a:solidFill>
                  <a:schemeClr val="tx1"/>
                </a:solidFill>
                <a:latin typeface="Times New Roman" pitchFamily="18" charset="0"/>
                <a:ea typeface="+mn-ea"/>
                <a:cs typeface="+mn-cs"/>
              </a:rPr>
              <a:t>As such, they have exemplified that the </a:t>
            </a:r>
            <a:r>
              <a:rPr lang="en-US" sz="1200" b="1" kern="1200" baseline="0" dirty="0" err="1" smtClean="0">
                <a:solidFill>
                  <a:schemeClr val="tx1"/>
                </a:solidFill>
                <a:latin typeface="Times New Roman" pitchFamily="18" charset="0"/>
                <a:ea typeface="+mn-ea"/>
                <a:cs typeface="+mn-cs"/>
              </a:rPr>
              <a:t>NIProxy's</a:t>
            </a:r>
            <a:r>
              <a:rPr lang="en-US" sz="1200" b="1" kern="1200" baseline="0" dirty="0" smtClean="0">
                <a:solidFill>
                  <a:schemeClr val="tx1"/>
                </a:solidFill>
                <a:latin typeface="Times New Roman" pitchFamily="18" charset="0"/>
                <a:ea typeface="+mn-ea"/>
                <a:cs typeface="+mn-cs"/>
              </a:rPr>
              <a:t> integrated approach with regard to traffic engineering results in QoE optimization performance and prospects that transcend potential achievements when both mechanisms are applied independently.</a:t>
            </a:r>
          </a:p>
          <a:p>
            <a:endParaRPr lang="en-US" sz="1200" b="1"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Times New Roman" pitchFamily="18" charset="0"/>
                <a:ea typeface="+mn-ea"/>
                <a:cs typeface="+mn-cs"/>
              </a:rPr>
              <a:t>These experimental results confirm that the NIProxy succeeded in managing and coordinating the last mile delivery of content to its destination in the video streaming case study</a:t>
            </a:r>
            <a:r>
              <a:rPr lang="en-US" sz="1200" kern="1200" baseline="0" dirty="0" smtClean="0">
                <a:solidFill>
                  <a:schemeClr val="tx1"/>
                </a:solidFill>
                <a:latin typeface="Times New Roman" pitchFamily="18" charset="0"/>
                <a:ea typeface="+mn-ea"/>
                <a:cs typeface="+mn-cs"/>
              </a:rPr>
              <a:t>. </a:t>
            </a:r>
            <a:r>
              <a:rPr lang="en-US" sz="1200" b="1" kern="1200" baseline="0" dirty="0" smtClean="0">
                <a:solidFill>
                  <a:schemeClr val="tx1"/>
                </a:solidFill>
                <a:latin typeface="Times New Roman" pitchFamily="18" charset="0"/>
                <a:ea typeface="+mn-ea"/>
                <a:cs typeface="+mn-cs"/>
              </a:rPr>
              <a:t>The NIProxy component successfully exploited its network traffic shaping and multimedia service provision tools to regulate the last mile data delivery in such a manner that the receiving user's QoE was optimized</a:t>
            </a:r>
            <a:r>
              <a:rPr lang="en-US" sz="1200" kern="1200" baseline="0" dirty="0" smtClean="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Times New Roman" pitchFamily="18" charset="0"/>
                <a:ea typeface="+mn-ea"/>
                <a:cs typeface="+mn-cs"/>
              </a:rPr>
              <a:t>Finally, it is worth noting that, although the video transcoding service has been illustrated in a case study in which only video traffic was involved, it can just as well be exploited in more complex scenarios involving other types of network traffic as well.</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a:t>
            </a:r>
            <a:r>
              <a:rPr lang="en-US" sz="1200" kern="1200" baseline="0" dirty="0" smtClean="0">
                <a:solidFill>
                  <a:schemeClr val="tx1"/>
                </a:solidFill>
                <a:latin typeface="Times New Roman" pitchFamily="18" charset="0"/>
                <a:ea typeface="+mn-ea"/>
                <a:cs typeface="+mn-cs"/>
              </a:rPr>
              <a:t>the results of 2 example practical evaluations have been presented, it is time to </a:t>
            </a:r>
            <a:r>
              <a:rPr lang="en-US" baseline="0" dirty="0" smtClean="0"/>
              <a:t>present the overall conclusions and suggest a number of directions for future research.</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Verdana" pitchFamily="34" charset="0"/>
              </a:rPr>
              <a:t>De </a:t>
            </a:r>
            <a:r>
              <a:rPr lang="en-US" dirty="0" err="1" smtClean="0">
                <a:latin typeface="Verdana" pitchFamily="34" charset="0"/>
              </a:rPr>
              <a:t>QoS</a:t>
            </a:r>
            <a:r>
              <a:rPr lang="en-US" dirty="0" smtClean="0">
                <a:latin typeface="Verdana" pitchFamily="34" charset="0"/>
              </a:rPr>
              <a:t> en QoE </a:t>
            </a:r>
            <a:r>
              <a:rPr lang="en-US" dirty="0" err="1" smtClean="0">
                <a:latin typeface="Verdana" pitchFamily="34" charset="0"/>
              </a:rPr>
              <a:t>concepten</a:t>
            </a:r>
            <a:r>
              <a:rPr lang="en-US" dirty="0" smtClean="0">
                <a:latin typeface="Verdana" pitchFamily="34" charset="0"/>
              </a:rPr>
              <a:t> </a:t>
            </a:r>
            <a:r>
              <a:rPr lang="en-US" dirty="0" err="1" smtClean="0">
                <a:latin typeface="Verdana" pitchFamily="34" charset="0"/>
              </a:rPr>
              <a:t>zjn</a:t>
            </a:r>
            <a:r>
              <a:rPr lang="en-US" dirty="0" smtClean="0">
                <a:latin typeface="Verdana" pitchFamily="34" charset="0"/>
              </a:rPr>
              <a:t> </a:t>
            </a:r>
            <a:r>
              <a:rPr lang="en-US" dirty="0" err="1" smtClean="0">
                <a:latin typeface="Verdana" pitchFamily="34" charset="0"/>
              </a:rPr>
              <a:t>gelerateerd</a:t>
            </a:r>
            <a:r>
              <a:rPr lang="en-US" dirty="0" smtClean="0">
                <a:latin typeface="Verdana" pitchFamily="34" charset="0"/>
              </a:rPr>
              <a:t>,</a:t>
            </a:r>
            <a:r>
              <a:rPr lang="en-US" baseline="0" dirty="0" smtClean="0">
                <a:latin typeface="Verdana" pitchFamily="34" charset="0"/>
              </a:rPr>
              <a:t> </a:t>
            </a:r>
            <a:r>
              <a:rPr lang="en-US" baseline="0" dirty="0" err="1" smtClean="0">
                <a:latin typeface="Verdana" pitchFamily="34" charset="0"/>
              </a:rPr>
              <a:t>daar</a:t>
            </a:r>
            <a:r>
              <a:rPr lang="en-US" baseline="0" dirty="0" smtClean="0">
                <a:latin typeface="Verdana" pitchFamily="34" charset="0"/>
              </a:rPr>
              <a:t> het </a:t>
            </a:r>
            <a:r>
              <a:rPr lang="en-US" baseline="0" dirty="0" err="1" smtClean="0">
                <a:latin typeface="Verdana" pitchFamily="34" charset="0"/>
              </a:rPr>
              <a:t>niet</a:t>
            </a:r>
            <a:r>
              <a:rPr lang="en-US" baseline="0" dirty="0" smtClean="0">
                <a:latin typeface="Verdana" pitchFamily="34" charset="0"/>
              </a:rPr>
              <a:t> </a:t>
            </a:r>
            <a:r>
              <a:rPr lang="en-US" baseline="0" dirty="0" err="1" smtClean="0">
                <a:latin typeface="Verdana" pitchFamily="34" charset="0"/>
              </a:rPr>
              <a:t>slagen</a:t>
            </a:r>
            <a:r>
              <a:rPr lang="en-US" baseline="0" dirty="0" smtClean="0">
                <a:latin typeface="Verdana" pitchFamily="34" charset="0"/>
              </a:rPr>
              <a:t> in het </a:t>
            </a:r>
            <a:r>
              <a:rPr lang="en-US" baseline="0" dirty="0" err="1" smtClean="0">
                <a:latin typeface="Verdana" pitchFamily="34" charset="0"/>
              </a:rPr>
              <a:t>aanbieden</a:t>
            </a:r>
            <a:r>
              <a:rPr lang="en-US" baseline="0" dirty="0" smtClean="0">
                <a:latin typeface="Verdana" pitchFamily="34" charset="0"/>
              </a:rPr>
              <a:t> van de </a:t>
            </a:r>
            <a:r>
              <a:rPr lang="en-US" baseline="0" dirty="0" err="1" smtClean="0">
                <a:latin typeface="Verdana" pitchFamily="34" charset="0"/>
              </a:rPr>
              <a:t>gevraagde</a:t>
            </a:r>
            <a:r>
              <a:rPr lang="en-US" baseline="0" dirty="0" smtClean="0">
                <a:latin typeface="Verdana" pitchFamily="34" charset="0"/>
              </a:rPr>
              <a:t> Quality of Service </a:t>
            </a:r>
            <a:r>
              <a:rPr lang="en-US" baseline="0" dirty="0" err="1" smtClean="0">
                <a:latin typeface="Verdana" pitchFamily="34" charset="0"/>
              </a:rPr>
              <a:t>typisch</a:t>
            </a:r>
            <a:r>
              <a:rPr lang="en-US" baseline="0" dirty="0" smtClean="0">
                <a:latin typeface="Verdana" pitchFamily="34" charset="0"/>
              </a:rPr>
              <a:t> </a:t>
            </a:r>
            <a:r>
              <a:rPr lang="en-US" baseline="0" dirty="0" err="1" smtClean="0">
                <a:latin typeface="Verdana" pitchFamily="34" charset="0"/>
              </a:rPr>
              <a:t>resulteert</a:t>
            </a:r>
            <a:r>
              <a:rPr lang="en-US" baseline="0" dirty="0" smtClean="0">
                <a:latin typeface="Verdana" pitchFamily="34" charset="0"/>
              </a:rPr>
              <a:t> in </a:t>
            </a:r>
            <a:r>
              <a:rPr lang="en-US" baseline="0" dirty="0" err="1" smtClean="0">
                <a:latin typeface="Verdana" pitchFamily="34" charset="0"/>
              </a:rPr>
              <a:t>een</a:t>
            </a:r>
            <a:r>
              <a:rPr lang="en-US" baseline="0" dirty="0" smtClean="0">
                <a:latin typeface="Verdana" pitchFamily="34" charset="0"/>
              </a:rPr>
              <a:t> </a:t>
            </a:r>
            <a:r>
              <a:rPr lang="en-US" baseline="0" dirty="0" err="1" smtClean="0">
                <a:latin typeface="Verdana" pitchFamily="34" charset="0"/>
              </a:rPr>
              <a:t>verlaagde</a:t>
            </a:r>
            <a:r>
              <a:rPr lang="en-US" baseline="0" dirty="0" smtClean="0">
                <a:latin typeface="Verdana" pitchFamily="34" charset="0"/>
              </a:rPr>
              <a:t> </a:t>
            </a:r>
            <a:r>
              <a:rPr lang="en-US" baseline="0" dirty="0" err="1" smtClean="0">
                <a:latin typeface="Verdana" pitchFamily="34" charset="0"/>
              </a:rPr>
              <a:t>efficientie</a:t>
            </a:r>
            <a:r>
              <a:rPr lang="en-US" baseline="0" dirty="0" smtClean="0">
                <a:latin typeface="Verdana" pitchFamily="34" charset="0"/>
              </a:rPr>
              <a:t> van de </a:t>
            </a:r>
            <a:r>
              <a:rPr lang="en-US" baseline="0" dirty="0" err="1" smtClean="0">
                <a:latin typeface="Verdana" pitchFamily="34" charset="0"/>
              </a:rPr>
              <a:t>applicatie</a:t>
            </a:r>
            <a:r>
              <a:rPr lang="en-US" baseline="0" dirty="0" smtClean="0">
                <a:latin typeface="Verdana" pitchFamily="34" charset="0"/>
              </a:rPr>
              <a:t>, </a:t>
            </a:r>
            <a:r>
              <a:rPr lang="en-US" baseline="0" dirty="0" err="1" smtClean="0">
                <a:latin typeface="Verdana" pitchFamily="34" charset="0"/>
              </a:rPr>
              <a:t>wat</a:t>
            </a:r>
            <a:r>
              <a:rPr lang="en-US" baseline="0" dirty="0" smtClean="0">
                <a:latin typeface="Verdana" pitchFamily="34" charset="0"/>
              </a:rPr>
              <a:t> op </a:t>
            </a:r>
            <a:r>
              <a:rPr lang="en-US" baseline="0" dirty="0" err="1" smtClean="0">
                <a:latin typeface="Verdana" pitchFamily="34" charset="0"/>
              </a:rPr>
              <a:t>zijn</a:t>
            </a:r>
            <a:r>
              <a:rPr lang="en-US" baseline="0" dirty="0" smtClean="0">
                <a:latin typeface="Verdana" pitchFamily="34" charset="0"/>
              </a:rPr>
              <a:t> </a:t>
            </a:r>
            <a:r>
              <a:rPr lang="en-US" baseline="0" dirty="0" err="1" smtClean="0">
                <a:latin typeface="Verdana" pitchFamily="34" charset="0"/>
              </a:rPr>
              <a:t>beurt</a:t>
            </a:r>
            <a:r>
              <a:rPr lang="en-US" baseline="0" dirty="0" smtClean="0">
                <a:latin typeface="Verdana" pitchFamily="34" charset="0"/>
              </a:rPr>
              <a:t> </a:t>
            </a:r>
            <a:r>
              <a:rPr lang="en-US" baseline="0" dirty="0" err="1" smtClean="0">
                <a:latin typeface="Verdana" pitchFamily="34" charset="0"/>
              </a:rPr>
              <a:t>een</a:t>
            </a:r>
            <a:r>
              <a:rPr lang="en-US" baseline="0" dirty="0" smtClean="0">
                <a:latin typeface="Verdana" pitchFamily="34" charset="0"/>
              </a:rPr>
              <a:t> </a:t>
            </a:r>
            <a:r>
              <a:rPr lang="en-US" baseline="0" dirty="0" err="1" smtClean="0">
                <a:latin typeface="Verdana" pitchFamily="34" charset="0"/>
              </a:rPr>
              <a:t>negatieve</a:t>
            </a:r>
            <a:r>
              <a:rPr lang="en-US" baseline="0" dirty="0" smtClean="0">
                <a:latin typeface="Verdana" pitchFamily="34" charset="0"/>
              </a:rPr>
              <a:t> </a:t>
            </a:r>
            <a:r>
              <a:rPr lang="en-US" baseline="0" dirty="0" err="1" smtClean="0">
                <a:latin typeface="Verdana" pitchFamily="34" charset="0"/>
              </a:rPr>
              <a:t>invloed</a:t>
            </a:r>
            <a:r>
              <a:rPr lang="en-US" baseline="0" dirty="0" smtClean="0">
                <a:latin typeface="Verdana" pitchFamily="34" charset="0"/>
              </a:rPr>
              <a:t> </a:t>
            </a:r>
            <a:r>
              <a:rPr lang="en-US" baseline="0" dirty="0" err="1" smtClean="0">
                <a:latin typeface="Verdana" pitchFamily="34" charset="0"/>
              </a:rPr>
              <a:t>zal</a:t>
            </a:r>
            <a:r>
              <a:rPr lang="en-US" baseline="0" dirty="0" smtClean="0">
                <a:latin typeface="Verdana" pitchFamily="34" charset="0"/>
              </a:rPr>
              <a:t> </a:t>
            </a:r>
            <a:r>
              <a:rPr lang="en-US" baseline="0" dirty="0" err="1" smtClean="0">
                <a:latin typeface="Verdana" pitchFamily="34" charset="0"/>
              </a:rPr>
              <a:t>hebben</a:t>
            </a:r>
            <a:r>
              <a:rPr lang="en-US" baseline="0" dirty="0" smtClean="0">
                <a:latin typeface="Verdana" pitchFamily="34" charset="0"/>
              </a:rPr>
              <a:t> op de </a:t>
            </a:r>
            <a:r>
              <a:rPr lang="en-US" baseline="0" dirty="0" err="1" smtClean="0">
                <a:latin typeface="Verdana" pitchFamily="34" charset="0"/>
              </a:rPr>
              <a:t>ervaring</a:t>
            </a:r>
            <a:r>
              <a:rPr lang="en-US" baseline="0" dirty="0" smtClean="0">
                <a:latin typeface="Verdana" pitchFamily="34" charset="0"/>
              </a:rPr>
              <a:t> van de </a:t>
            </a:r>
            <a:r>
              <a:rPr lang="en-US" baseline="0" dirty="0" err="1" smtClean="0">
                <a:latin typeface="Verdana" pitchFamily="34" charset="0"/>
              </a:rPr>
              <a:t>gebruiker</a:t>
            </a:r>
            <a:r>
              <a:rPr lang="en-US" baseline="0" dirty="0" smtClean="0">
                <a:latin typeface="Verdana" pitchFamily="34" charset="0"/>
              </a:rPr>
              <a:t>. QoE == </a:t>
            </a:r>
            <a:r>
              <a:rPr lang="en-US" baseline="0" dirty="0" err="1" smtClean="0">
                <a:latin typeface="Verdana" pitchFamily="34" charset="0"/>
              </a:rPr>
              <a:t>semantische</a:t>
            </a:r>
            <a:r>
              <a:rPr lang="en-US" baseline="0" dirty="0" smtClean="0">
                <a:latin typeface="Verdana" pitchFamily="34" charset="0"/>
              </a:rPr>
              <a:t> variant van </a:t>
            </a:r>
            <a:r>
              <a:rPr lang="en-US" baseline="0" dirty="0" err="1" smtClean="0">
                <a:latin typeface="Verdana" pitchFamily="34" charset="0"/>
              </a:rPr>
              <a:t>QoS</a:t>
            </a:r>
            <a:endParaRPr lang="en-US" baseline="0" dirty="0" smtClean="0">
              <a:latin typeface="Verdana" pitchFamily="34" charset="0"/>
            </a:endParaRP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recent years, an active role is increasingly demanded from the transportation network.</a:t>
            </a:r>
            <a:r>
              <a:rPr lang="en-US" baseline="0" dirty="0" smtClean="0"/>
              <a:t> In particular, it is more and more expected that the network incorporates mechanisms which enable it to influence the experience and satisfaction of users of distributed applications.</a:t>
            </a:r>
          </a:p>
          <a:p>
            <a:endParaRPr lang="en-US" baseline="0" dirty="0" smtClean="0"/>
          </a:p>
          <a:p>
            <a:r>
              <a:rPr lang="en-US" dirty="0" smtClean="0"/>
              <a:t>I have presented the Network Intelligence Proxy, a software framework that enables </a:t>
            </a:r>
            <a:r>
              <a:rPr lang="en-US" dirty="0" smtClean="0">
                <a:latin typeface="Verdana" pitchFamily="34" charset="0"/>
              </a:rPr>
              <a:t>(</a:t>
            </a:r>
            <a:r>
              <a:rPr lang="en-US" dirty="0" err="1" smtClean="0">
                <a:latin typeface="Verdana" pitchFamily="34" charset="0"/>
              </a:rPr>
              <a:t>QoS</a:t>
            </a:r>
            <a:r>
              <a:rPr lang="en-US" dirty="0" smtClean="0">
                <a:latin typeface="Verdana" pitchFamily="34" charset="0"/>
              </a:rPr>
              <a:t>/)QoE optimization in IPv4-based transportation networks. </a:t>
            </a:r>
            <a:r>
              <a:rPr lang="en-US" sz="1200" kern="1200" baseline="0" dirty="0" smtClean="0">
                <a:solidFill>
                  <a:schemeClr val="tx1"/>
                </a:solidFill>
                <a:latin typeface="Times New Roman" pitchFamily="18" charset="0"/>
                <a:ea typeface="+mn-ea"/>
                <a:cs typeface="+mn-cs"/>
              </a:rPr>
              <a:t>As its name suggests,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methodology is centered around the principle of introducing intelligence or contextual knowledge in the networking infrastructure. </a:t>
            </a:r>
            <a:r>
              <a:rPr lang="en-US" sz="1200" b="1" kern="1200" baseline="0" dirty="0" smtClean="0">
                <a:solidFill>
                  <a:schemeClr val="tx1"/>
                </a:solidFill>
                <a:latin typeface="Times New Roman" pitchFamily="18" charset="0"/>
                <a:ea typeface="+mn-ea"/>
                <a:cs typeface="+mn-cs"/>
              </a:rPr>
              <a:t>Based on its accumulated contextual knowledge, the NIProxy engineers the network traffic that passes through it and as such </a:t>
            </a:r>
            <a:r>
              <a:rPr lang="en-US" sz="1200" kern="1200" baseline="0" dirty="0" smtClean="0">
                <a:solidFill>
                  <a:schemeClr val="tx1"/>
                </a:solidFill>
                <a:latin typeface="Times New Roman" pitchFamily="18" charset="0"/>
                <a:ea typeface="+mn-ea"/>
                <a:cs typeface="+mn-cs"/>
              </a:rPr>
              <a:t>improves the traffic handling capabilities of the transportation network in which it has been incorporated.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first traffic engineering technique that is supported by the NIProxy is network traffic shaping (NTS), which implies that the NIProxy enables the in-network orchestration of the bandwidth consumption behavior of distributed applications.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second tool to manipulate network data dissemination, and hence user QoE, is service provision. The NIProxy incorporates a substrate for the hosting and execution of services on intercepted network traffic.</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defining characteristic of the NIProxy is that it synthesizes its dual traffic engineering facilities in a single framework and that it does so in an interactive and collaboration-enabled manner.</a:t>
            </a:r>
          </a:p>
          <a:p>
            <a:endParaRPr lang="en-US" sz="1200" kern="1200" baseline="0" dirty="0" smtClean="0">
              <a:solidFill>
                <a:schemeClr val="tx1"/>
              </a:solidFill>
              <a:latin typeface="Times New Roman" pitchFamily="18" charset="0"/>
              <a:ea typeface="+mn-ea"/>
              <a:cs typeface="+mn-cs"/>
            </a:endParaRPr>
          </a:p>
          <a:p>
            <a:r>
              <a:rPr lang="en-US" dirty="0" smtClean="0">
                <a:latin typeface="Verdana" pitchFamily="34" charset="0"/>
              </a:rPr>
              <a:t>Practical results have confirmed the validity of the</a:t>
            </a:r>
            <a:r>
              <a:rPr lang="en-US" baseline="0" dirty="0" smtClean="0">
                <a:latin typeface="Verdana" pitchFamily="34" charset="0"/>
              </a:rPr>
              <a:t> </a:t>
            </a:r>
            <a:r>
              <a:rPr lang="en-US" baseline="0" dirty="0" err="1" smtClean="0">
                <a:latin typeface="Verdana" pitchFamily="34" charset="0"/>
              </a:rPr>
              <a:t>NIProxy’s</a:t>
            </a:r>
            <a:r>
              <a:rPr lang="en-US" baseline="0" dirty="0" smtClean="0">
                <a:latin typeface="Verdana" pitchFamily="34" charset="0"/>
              </a:rPr>
              <a:t> methodology</a:t>
            </a:r>
            <a:r>
              <a:rPr lang="en-US" dirty="0" smtClean="0">
                <a:latin typeface="Verdana" pitchFamily="34" charset="0"/>
              </a:rPr>
              <a:t> and have demonstrated that the NIProxy enables improvement</a:t>
            </a:r>
            <a:r>
              <a:rPr lang="en-US" baseline="0" dirty="0" smtClean="0">
                <a:latin typeface="Verdana" pitchFamily="34" charset="0"/>
              </a:rPr>
              <a:t> of the experience and satisfaction of users of distributed applications.</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8" charset="0"/>
                <a:ea typeface="+mn-ea"/>
                <a:cs typeface="+mn-cs"/>
              </a:rPr>
              <a:t>Finally, some suggestions for possible future research.</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first potential topic of future work is scalability investigation. Submitting the NIProxy to a profiling study is likely to yield valuable information regarding the overhead of various system components and might reveal the upper bound of the number of users that can be simultaneously supported by a single NIProxy instance.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Secondly, it might be interesting to profoundly experiment with 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third type of contextual knowledge, namely information regarding the end-user’s preferences and the characteristics of his terminal. In particular, the NIProxy already supports the collection of this type of information (by means of the MPEG-21 UED standard), but the added value and potential of this type of context with regard to QoE optimization has thus far been exclusively investigated in pilot studies and isolated test environments. Considering and exploiting this context category in realistic, non-dedicated settings has yet to be done.</a:t>
            </a:r>
          </a:p>
          <a:p>
            <a:endParaRPr lang="en-US" sz="1200" kern="1200" baseline="0" dirty="0" smtClean="0">
              <a:solidFill>
                <a:schemeClr val="tx1"/>
              </a:solidFill>
              <a:latin typeface="Times New Roman" pitchFamily="18" charset="0"/>
              <a:ea typeface="+mn-ea"/>
              <a:cs typeface="+mn-cs"/>
            </a:endParaRPr>
          </a:p>
          <a:p>
            <a:r>
              <a:rPr lang="en-US" dirty="0" smtClean="0"/>
              <a:t>Third,</a:t>
            </a:r>
            <a:r>
              <a:rPr lang="en-US" baseline="0" dirty="0" smtClean="0"/>
              <a:t> an area where there is still room for additional investigation is NIProxy deployment. The NIProxy needs to be incorporated in the transportation network and it might be interesting to develop algorithms to automatically determine where in the network topology NIProxy components should be introduced so that optimal results are achieved.</a:t>
            </a:r>
          </a:p>
          <a:p>
            <a:endParaRPr lang="en-US" baseline="0" dirty="0" smtClean="0"/>
          </a:p>
          <a:p>
            <a:r>
              <a:rPr lang="en-US" sz="1200" kern="1200" baseline="0" dirty="0" smtClean="0">
                <a:solidFill>
                  <a:schemeClr val="tx1"/>
                </a:solidFill>
                <a:latin typeface="Times New Roman" pitchFamily="18" charset="0"/>
                <a:ea typeface="+mn-ea"/>
                <a:cs typeface="+mn-cs"/>
              </a:rPr>
              <a:t>The just described adjustments would require only relatively limited modifications and could hence be achieved in the short term. There is however also room for more drastic (and therefore longer-term) technological improvements and extensions. </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first example of such a long-term research goal is to use the NIProxy to develop a hierarchical or layered solution for QoE optimization. The idea is to construct an overlay network in which the constituting NIProxy instances are not just peers of each other, but instead are hierarchically structured according to parent/child relationships. In the envisioned solution, the NIProxy nodes in the undermost echelon manage end-users and their network traffic and hence assume the role and perform the tasks that have been described in this dissertation; in contrast, nodes higher up the hierarchy govern a number of NIProxy elements from the layer directly underneath. Such a layered approach is expected to open up additional possibilities in terms of QoE research.</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final potential direction for technical future research in the long term is mobile QoE management. In all the experimental evaluations that have been presented in this dissertation, the NIProxy was deployed at a certain location inside the transportation network and remained stationary from that point on. Introducing mobility into this equation is expected to unlock a plethora of additional research options. In particular, it is envisioned that QoE mediation is executed on mobile hardware such as laptops or powerful </a:t>
            </a:r>
            <a:r>
              <a:rPr lang="en-US" sz="1200" kern="1200" baseline="0" dirty="0" err="1" smtClean="0">
                <a:solidFill>
                  <a:schemeClr val="tx1"/>
                </a:solidFill>
                <a:latin typeface="Times New Roman" pitchFamily="18" charset="0"/>
                <a:ea typeface="+mn-ea"/>
                <a:cs typeface="+mn-cs"/>
              </a:rPr>
              <a:t>smartphones</a:t>
            </a:r>
            <a:r>
              <a:rPr lang="en-US" sz="1200" kern="1200" baseline="0" dirty="0" smtClean="0">
                <a:solidFill>
                  <a:schemeClr val="tx1"/>
                </a:solidFill>
                <a:latin typeface="Times New Roman" pitchFamily="18" charset="0"/>
                <a:ea typeface="+mn-ea"/>
                <a:cs typeface="+mn-cs"/>
              </a:rPr>
              <a:t>. As the mobile node roams around, it performs QoE arbitration in each of the environments in which it ends up by allowing devices to pair up with it.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All future research possibilities that I have described thus far are concerned with technological issues and aspects. Besides technical topics of future research, there however also lie possibilities in terms of evaluation and validation. It might be very valuable to subject the QoE optimization attempts that are implemented by the NIProxy to formal user studies and other usability research methods so that qualitative feedback regarding their impact could be collected.</a:t>
            </a:r>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rPr>
              <a:t>De NIProxy is </a:t>
            </a:r>
            <a:r>
              <a:rPr lang="en-US" dirty="0" err="1" smtClean="0">
                <a:latin typeface="Verdana" pitchFamily="34" charset="0"/>
              </a:rPr>
              <a:t>een</a:t>
            </a:r>
            <a:r>
              <a:rPr lang="en-US" dirty="0" smtClean="0">
                <a:latin typeface="Verdana" pitchFamily="34" charset="0"/>
              </a:rPr>
              <a:t> intra-network framework, </a:t>
            </a:r>
            <a:r>
              <a:rPr lang="en-US" dirty="0" err="1" smtClean="0">
                <a:latin typeface="Verdana" pitchFamily="34" charset="0"/>
              </a:rPr>
              <a:t>wat</a:t>
            </a:r>
            <a:r>
              <a:rPr lang="en-US" dirty="0" smtClean="0">
                <a:latin typeface="Verdana" pitchFamily="34" charset="0"/>
              </a:rPr>
              <a:t> </a:t>
            </a:r>
            <a:r>
              <a:rPr lang="en-US" dirty="0" err="1" smtClean="0">
                <a:latin typeface="Verdana" pitchFamily="34" charset="0"/>
              </a:rPr>
              <a:t>wil</a:t>
            </a:r>
            <a:r>
              <a:rPr lang="en-US" dirty="0" smtClean="0">
                <a:latin typeface="Verdana" pitchFamily="34" charset="0"/>
              </a:rPr>
              <a:t> </a:t>
            </a:r>
            <a:r>
              <a:rPr lang="en-US" dirty="0" err="1" smtClean="0">
                <a:latin typeface="Verdana" pitchFamily="34" charset="0"/>
              </a:rPr>
              <a:t>zeggen</a:t>
            </a:r>
            <a:r>
              <a:rPr lang="en-US" dirty="0" smtClean="0">
                <a:latin typeface="Verdana" pitchFamily="34" charset="0"/>
              </a:rPr>
              <a:t> </a:t>
            </a:r>
            <a:r>
              <a:rPr lang="en-US" dirty="0" err="1" smtClean="0">
                <a:latin typeface="Verdana" pitchFamily="34" charset="0"/>
              </a:rPr>
              <a:t>dat</a:t>
            </a:r>
            <a:r>
              <a:rPr lang="en-US" dirty="0" smtClean="0">
                <a:latin typeface="Verdana" pitchFamily="34" charset="0"/>
              </a:rPr>
              <a:t> de NIProxy </a:t>
            </a:r>
            <a:r>
              <a:rPr lang="en-US" dirty="0" err="1" smtClean="0">
                <a:latin typeface="Verdana" pitchFamily="34" charset="0"/>
              </a:rPr>
              <a:t>geinstalleerd</a:t>
            </a:r>
            <a:r>
              <a:rPr lang="en-US" dirty="0" smtClean="0">
                <a:latin typeface="Verdana" pitchFamily="34" charset="0"/>
              </a:rPr>
              <a:t> </a:t>
            </a:r>
            <a:r>
              <a:rPr lang="en-US" dirty="0" err="1" smtClean="0">
                <a:latin typeface="Verdana" pitchFamily="34" charset="0"/>
              </a:rPr>
              <a:t>moet</a:t>
            </a:r>
            <a:r>
              <a:rPr lang="en-US" dirty="0" smtClean="0">
                <a:latin typeface="Verdana" pitchFamily="34" charset="0"/>
              </a:rPr>
              <a:t> </a:t>
            </a:r>
            <a:r>
              <a:rPr lang="en-US" dirty="0" err="1" smtClean="0">
                <a:latin typeface="Verdana" pitchFamily="34" charset="0"/>
              </a:rPr>
              <a:t>worden</a:t>
            </a:r>
            <a:r>
              <a:rPr lang="en-US" dirty="0" smtClean="0">
                <a:latin typeface="Verdana" pitchFamily="34" charset="0"/>
              </a:rPr>
              <a:t> op </a:t>
            </a:r>
            <a:r>
              <a:rPr lang="en-US" dirty="0" err="1" smtClean="0">
                <a:latin typeface="Verdana" pitchFamily="34" charset="0"/>
              </a:rPr>
              <a:t>een</a:t>
            </a:r>
            <a:r>
              <a:rPr lang="en-US" dirty="0" smtClean="0">
                <a:latin typeface="Verdana" pitchFamily="34" charset="0"/>
              </a:rPr>
              <a:t> component die </a:t>
            </a:r>
            <a:r>
              <a:rPr lang="en-US" dirty="0" err="1" smtClean="0">
                <a:latin typeface="Verdana" pitchFamily="34" charset="0"/>
              </a:rPr>
              <a:t>zich</a:t>
            </a:r>
            <a:r>
              <a:rPr lang="en-US" dirty="0" smtClean="0">
                <a:latin typeface="Verdana" pitchFamily="34" charset="0"/>
              </a:rPr>
              <a:t> in het </a:t>
            </a:r>
            <a:r>
              <a:rPr lang="en-US" dirty="0" err="1" smtClean="0">
                <a:latin typeface="Verdana" pitchFamily="34" charset="0"/>
              </a:rPr>
              <a:t>netwerk</a:t>
            </a:r>
            <a:r>
              <a:rPr lang="en-US" baseline="0" dirty="0" smtClean="0">
                <a:latin typeface="Verdana" pitchFamily="34" charset="0"/>
              </a:rPr>
              <a:t> </a:t>
            </a:r>
            <a:r>
              <a:rPr lang="en-US" baseline="0" dirty="0" err="1" smtClean="0">
                <a:latin typeface="Verdana" pitchFamily="34" charset="0"/>
              </a:rPr>
              <a:t>bevindt</a:t>
            </a:r>
            <a:r>
              <a:rPr lang="en-US" baseline="0" dirty="0" smtClean="0">
                <a:latin typeface="Verdana" pitchFamily="34" charset="0"/>
              </a:rPr>
              <a:t>.</a:t>
            </a:r>
            <a:endParaRPr lang="en-US" dirty="0" smtClean="0">
              <a:latin typeface="Verdana" pitchFamily="34" charset="0"/>
            </a:endParaRPr>
          </a:p>
          <a:p>
            <a:endParaRPr lang="en-US" dirty="0" smtClean="0"/>
          </a:p>
          <a:p>
            <a:endParaRPr lang="en-US" dirty="0" smtClean="0"/>
          </a:p>
          <a:p>
            <a:r>
              <a:rPr lang="en-US" dirty="0" smtClean="0"/>
              <a:t>De methodology</a:t>
            </a:r>
            <a:r>
              <a:rPr lang="en-US" baseline="0" dirty="0" smtClean="0"/>
              <a:t> </a:t>
            </a:r>
            <a:r>
              <a:rPr lang="en-US" baseline="0" dirty="0" err="1" smtClean="0"/>
              <a:t>bestaat</a:t>
            </a:r>
            <a:r>
              <a:rPr lang="en-US" baseline="0" dirty="0" smtClean="0"/>
              <a:t> </a:t>
            </a:r>
            <a:r>
              <a:rPr lang="en-US" baseline="0" dirty="0" err="1" smtClean="0"/>
              <a:t>er</a:t>
            </a:r>
            <a:r>
              <a:rPr lang="en-US" baseline="0" dirty="0" smtClean="0"/>
              <a:t> </a:t>
            </a:r>
            <a:r>
              <a:rPr lang="en-US" baseline="0" dirty="0" err="1" smtClean="0"/>
              <a:t>hierbij</a:t>
            </a:r>
            <a:r>
              <a:rPr lang="en-US" baseline="0" dirty="0" smtClean="0"/>
              <a:t> </a:t>
            </a:r>
            <a:r>
              <a:rPr lang="en-US" baseline="0" dirty="0" err="1" smtClean="0"/>
              <a:t>uit</a:t>
            </a:r>
            <a:r>
              <a:rPr lang="en-US" baseline="0" dirty="0" smtClean="0"/>
              <a:t> het </a:t>
            </a:r>
            <a:r>
              <a:rPr lang="en-US" baseline="0" dirty="0" err="1" smtClean="0"/>
              <a:t>communicatie</a:t>
            </a:r>
            <a:r>
              <a:rPr lang="en-US" baseline="0" dirty="0" smtClean="0"/>
              <a:t> </a:t>
            </a:r>
            <a:r>
              <a:rPr lang="en-US" baseline="0" dirty="0" err="1" smtClean="0"/>
              <a:t>netwerk</a:t>
            </a:r>
            <a:r>
              <a:rPr lang="en-US" baseline="0" dirty="0" smtClean="0"/>
              <a:t> </a:t>
            </a:r>
            <a:r>
              <a:rPr lang="en-US" baseline="0" dirty="0" err="1" smtClean="0"/>
              <a:t>te</a:t>
            </a:r>
            <a:r>
              <a:rPr lang="en-US" baseline="0" dirty="0" smtClean="0"/>
              <a:t> </a:t>
            </a:r>
            <a:r>
              <a:rPr lang="en-US" baseline="0" dirty="0" err="1" smtClean="0"/>
              <a:t>voorzien</a:t>
            </a:r>
            <a:r>
              <a:rPr lang="en-US" baseline="0" dirty="0" smtClean="0"/>
              <a:t> van </a:t>
            </a:r>
            <a:r>
              <a:rPr lang="en-US" baseline="0" dirty="0" err="1" smtClean="0"/>
              <a:t>gereedschappen</a:t>
            </a:r>
            <a:r>
              <a:rPr lang="en-US" baseline="0" dirty="0" smtClean="0"/>
              <a:t> </a:t>
            </a:r>
            <a:r>
              <a:rPr lang="en-US" baseline="0" dirty="0" err="1" smtClean="0"/>
              <a:t>waarmee</a:t>
            </a:r>
            <a:r>
              <a:rPr lang="en-US" baseline="0" dirty="0" smtClean="0"/>
              <a:t> </a:t>
            </a:r>
            <a:r>
              <a:rPr lang="en-US" baseline="0" dirty="0" err="1" smtClean="0"/>
              <a:t>netwerk</a:t>
            </a:r>
            <a:r>
              <a:rPr lang="en-US" baseline="0" dirty="0" smtClean="0"/>
              <a:t> </a:t>
            </a:r>
            <a:r>
              <a:rPr lang="en-US" baseline="0" dirty="0" err="1" smtClean="0"/>
              <a:t>trafiek</a:t>
            </a:r>
            <a:r>
              <a:rPr lang="en-US" baseline="0" dirty="0" smtClean="0"/>
              <a:t> </a:t>
            </a:r>
            <a:r>
              <a:rPr lang="en-US" baseline="0" dirty="0" err="1" smtClean="0"/>
              <a:t>beinvloed</a:t>
            </a:r>
            <a:r>
              <a:rPr lang="en-US" baseline="0" dirty="0" smtClean="0"/>
              <a:t> </a:t>
            </a:r>
            <a:r>
              <a:rPr lang="en-US" baseline="0" dirty="0" err="1" smtClean="0"/>
              <a:t>kan</a:t>
            </a:r>
            <a:r>
              <a:rPr lang="en-US" baseline="0" dirty="0" smtClean="0"/>
              <a:t> </a:t>
            </a:r>
            <a:r>
              <a:rPr lang="en-US" baseline="0" dirty="0" err="1" smtClean="0"/>
              <a:t>worden</a:t>
            </a:r>
            <a:r>
              <a:rPr lang="en-US" baseline="0" dirty="0" smtClean="0"/>
              <a:t> </a:t>
            </a:r>
            <a:r>
              <a:rPr lang="en-US" baseline="0" dirty="0" err="1" smtClean="0"/>
              <a:t>om</a:t>
            </a:r>
            <a:r>
              <a:rPr lang="en-US" baseline="0" dirty="0" smtClean="0"/>
              <a:t> </a:t>
            </a:r>
            <a:r>
              <a:rPr lang="en-US" baseline="0" dirty="0" err="1" smtClean="0"/>
              <a:t>aldus</a:t>
            </a:r>
            <a:r>
              <a:rPr lang="en-US" baseline="0" dirty="0" smtClean="0"/>
              <a:t> het </a:t>
            </a:r>
            <a:r>
              <a:rPr lang="en-US" baseline="0" dirty="0" err="1" smtClean="0"/>
              <a:t>communicatie</a:t>
            </a:r>
            <a:r>
              <a:rPr lang="en-US" baseline="0" dirty="0" smtClean="0"/>
              <a:t> </a:t>
            </a:r>
            <a:r>
              <a:rPr lang="en-US" baseline="0" dirty="0" err="1" smtClean="0"/>
              <a:t>netwerk</a:t>
            </a:r>
            <a:r>
              <a:rPr lang="en-US" baseline="0" dirty="0" smtClean="0"/>
              <a:t> in </a:t>
            </a:r>
            <a:r>
              <a:rPr lang="en-US" baseline="0" dirty="0" err="1" smtClean="0"/>
              <a:t>staat</a:t>
            </a:r>
            <a:r>
              <a:rPr lang="en-US" baseline="0" dirty="0" smtClean="0"/>
              <a:t> </a:t>
            </a:r>
            <a:r>
              <a:rPr lang="en-US" baseline="0" dirty="0" err="1" smtClean="0"/>
              <a:t>te</a:t>
            </a:r>
            <a:r>
              <a:rPr lang="en-US" baseline="0" dirty="0" smtClean="0"/>
              <a:t> </a:t>
            </a:r>
            <a:r>
              <a:rPr lang="en-US" baseline="0" dirty="0" err="1" smtClean="0"/>
              <a:t>stellen</a:t>
            </a:r>
            <a:r>
              <a:rPr lang="en-US" baseline="0" dirty="0" smtClean="0"/>
              <a:t> de </a:t>
            </a:r>
            <a:r>
              <a:rPr lang="en-US" baseline="0" dirty="0" err="1" smtClean="0"/>
              <a:t>manier</a:t>
            </a:r>
            <a:r>
              <a:rPr lang="en-US" baseline="0" dirty="0" smtClean="0"/>
              <a:t> </a:t>
            </a:r>
            <a:r>
              <a:rPr lang="en-US" baseline="0" dirty="0" err="1" smtClean="0"/>
              <a:t>waarop</a:t>
            </a:r>
            <a:r>
              <a:rPr lang="en-US" baseline="0" dirty="0" smtClean="0"/>
              <a:t> data </a:t>
            </a:r>
            <a:r>
              <a:rPr lang="en-US" baseline="0" dirty="0" err="1" smtClean="0"/>
              <a:t>gedistribueerd</a:t>
            </a:r>
            <a:r>
              <a:rPr lang="en-US" baseline="0" dirty="0" smtClean="0"/>
              <a:t> </a:t>
            </a:r>
            <a:r>
              <a:rPr lang="en-US" baseline="0" dirty="0" err="1" smtClean="0"/>
              <a:t>wordt</a:t>
            </a:r>
            <a:r>
              <a:rPr lang="en-US" baseline="0" dirty="0" smtClean="0"/>
              <a:t> </a:t>
            </a:r>
            <a:r>
              <a:rPr lang="en-US" baseline="0" dirty="0" err="1" smtClean="0"/>
              <a:t>actief</a:t>
            </a:r>
            <a:r>
              <a:rPr lang="en-US" baseline="0" dirty="0" smtClean="0"/>
              <a:t> </a:t>
            </a:r>
            <a:r>
              <a:rPr lang="en-US" baseline="0" dirty="0" err="1" smtClean="0"/>
              <a:t>te</a:t>
            </a:r>
            <a:r>
              <a:rPr lang="en-US" baseline="0" dirty="0" smtClean="0"/>
              <a:t> </a:t>
            </a:r>
            <a:r>
              <a:rPr lang="en-US" baseline="0" dirty="0" err="1" smtClean="0"/>
              <a:t>manipuleren</a:t>
            </a:r>
            <a:r>
              <a:rPr lang="en-US" baseline="0" dirty="0" smtClean="0"/>
              <a:t>, of </a:t>
            </a:r>
            <a:r>
              <a:rPr lang="en-US" baseline="0" dirty="0" err="1" smtClean="0"/>
              <a:t>anders</a:t>
            </a:r>
            <a:r>
              <a:rPr lang="en-US" baseline="0" dirty="0" smtClean="0"/>
              <a:t> </a:t>
            </a:r>
            <a:r>
              <a:rPr lang="en-US" baseline="0" dirty="0" err="1" smtClean="0"/>
              <a:t>gezegd</a:t>
            </a:r>
            <a:r>
              <a:rPr lang="en-US" baseline="0" dirty="0" smtClean="0"/>
              <a:t> </a:t>
            </a:r>
            <a:r>
              <a:rPr lang="en-US" baseline="0" dirty="0" err="1" smtClean="0"/>
              <a:t>om</a:t>
            </a:r>
            <a:r>
              <a:rPr lang="en-US" baseline="0" dirty="0" smtClean="0"/>
              <a:t> het </a:t>
            </a:r>
            <a:r>
              <a:rPr lang="en-US" baseline="0" dirty="0" err="1" smtClean="0"/>
              <a:t>netwerk</a:t>
            </a:r>
            <a:r>
              <a:rPr lang="en-US" baseline="0" dirty="0" smtClean="0"/>
              <a:t> in </a:t>
            </a:r>
            <a:r>
              <a:rPr lang="en-US" baseline="0" dirty="0" err="1" smtClean="0"/>
              <a:t>staat</a:t>
            </a:r>
            <a:r>
              <a:rPr lang="en-US" baseline="0" dirty="0" smtClean="0"/>
              <a:t> </a:t>
            </a:r>
            <a:r>
              <a:rPr lang="en-US" baseline="0" dirty="0" err="1" smtClean="0"/>
              <a:t>te</a:t>
            </a:r>
            <a:r>
              <a:rPr lang="en-US" baseline="0" dirty="0" smtClean="0"/>
              <a:t> </a:t>
            </a:r>
            <a:r>
              <a:rPr lang="en-US" baseline="0" dirty="0" err="1" smtClean="0"/>
              <a:t>stellen</a:t>
            </a:r>
            <a:r>
              <a:rPr lang="en-US" baseline="0" dirty="0" smtClean="0"/>
              <a:t> </a:t>
            </a:r>
            <a:r>
              <a:rPr lang="en-US" baseline="0" dirty="0" err="1" smtClean="0"/>
              <a:t>actief</a:t>
            </a:r>
            <a:r>
              <a:rPr lang="en-US" baseline="0" dirty="0" smtClean="0"/>
              <a:t> </a:t>
            </a:r>
            <a:r>
              <a:rPr lang="en-US" baseline="0" dirty="0" err="1" smtClean="0"/>
              <a:t>controle</a:t>
            </a:r>
            <a:r>
              <a:rPr lang="en-US" baseline="0" dirty="0" smtClean="0"/>
              <a:t> </a:t>
            </a:r>
            <a:r>
              <a:rPr lang="en-US" baseline="0" dirty="0" err="1" smtClean="0"/>
              <a:t>te</a:t>
            </a:r>
            <a:r>
              <a:rPr lang="en-US" baseline="0" dirty="0" smtClean="0"/>
              <a:t> </a:t>
            </a:r>
            <a:r>
              <a:rPr lang="en-US" baseline="0" dirty="0" err="1" smtClean="0"/>
              <a:t>nemen</a:t>
            </a:r>
            <a:r>
              <a:rPr lang="en-US" baseline="0" dirty="0" smtClean="0"/>
              <a:t> over het </a:t>
            </a:r>
            <a:r>
              <a:rPr lang="en-US" baseline="0" dirty="0" err="1" smtClean="0"/>
              <a:t>communicatie</a:t>
            </a:r>
            <a:r>
              <a:rPr lang="en-US" baseline="0" dirty="0" smtClean="0"/>
              <a:t> </a:t>
            </a:r>
            <a:r>
              <a:rPr lang="en-US" baseline="0" dirty="0" err="1" smtClean="0"/>
              <a:t>gedrag</a:t>
            </a:r>
            <a:r>
              <a:rPr lang="en-US" baseline="0" dirty="0" smtClean="0"/>
              <a:t> van </a:t>
            </a:r>
            <a:r>
              <a:rPr lang="en-US" baseline="0" dirty="0" err="1" smtClean="0"/>
              <a:t>gedistribueerde</a:t>
            </a:r>
            <a:r>
              <a:rPr lang="en-US" baseline="0" dirty="0" smtClean="0"/>
              <a:t> </a:t>
            </a:r>
            <a:r>
              <a:rPr lang="en-US" baseline="0" dirty="0" err="1" smtClean="0"/>
              <a:t>applicaties</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Hier</a:t>
            </a:r>
            <a:r>
              <a:rPr lang="en-US" dirty="0" smtClean="0"/>
              <a:t> </a:t>
            </a:r>
            <a:r>
              <a:rPr lang="en-US" dirty="0" err="1" smtClean="0"/>
              <a:t>zeggen</a:t>
            </a:r>
            <a:r>
              <a:rPr lang="en-US" dirty="0" smtClean="0"/>
              <a:t> </a:t>
            </a:r>
            <a:r>
              <a:rPr lang="en-US" dirty="0" err="1" smtClean="0"/>
              <a:t>dat</a:t>
            </a:r>
            <a:r>
              <a:rPr lang="en-US" dirty="0" smtClean="0"/>
              <a:t> </a:t>
            </a:r>
            <a:r>
              <a:rPr lang="en-US" dirty="0" err="1" smtClean="0"/>
              <a:t>ik</a:t>
            </a:r>
            <a:r>
              <a:rPr lang="en-US" dirty="0" smtClean="0"/>
              <a:t> </a:t>
            </a:r>
            <a:r>
              <a:rPr lang="en-US" dirty="0" err="1" smtClean="0"/>
              <a:t>slechts</a:t>
            </a:r>
            <a:r>
              <a:rPr lang="en-US" baseline="0" dirty="0" smtClean="0"/>
              <a:t> 2 </a:t>
            </a:r>
            <a:r>
              <a:rPr lang="en-US" baseline="0" dirty="0" err="1" smtClean="0"/>
              <a:t>experimentele</a:t>
            </a:r>
            <a:r>
              <a:rPr lang="en-US" baseline="0" dirty="0" smtClean="0"/>
              <a:t> </a:t>
            </a:r>
            <a:r>
              <a:rPr lang="en-US" baseline="0" dirty="0" err="1" smtClean="0"/>
              <a:t>evaluaties</a:t>
            </a:r>
            <a:r>
              <a:rPr lang="en-US" baseline="0" dirty="0" smtClean="0"/>
              <a:t> </a:t>
            </a:r>
            <a:r>
              <a:rPr lang="en-US" baseline="0" dirty="0" err="1" smtClean="0"/>
              <a:t>bespreek</a:t>
            </a:r>
            <a:r>
              <a:rPr lang="en-US" baseline="0" dirty="0" smtClean="0"/>
              <a:t> </a:t>
            </a:r>
            <a:r>
              <a:rPr lang="en-US" baseline="0" dirty="0" err="1" smtClean="0"/>
              <a:t>wegens</a:t>
            </a:r>
            <a:r>
              <a:rPr lang="en-US" baseline="0" dirty="0" smtClean="0"/>
              <a:t> </a:t>
            </a:r>
            <a:r>
              <a:rPr lang="en-US" baseline="0" dirty="0" err="1" smtClean="0"/>
              <a:t>tijdsgebrek</a:t>
            </a:r>
            <a:r>
              <a:rPr lang="en-US" baseline="0" dirty="0" smtClean="0"/>
              <a:t>; </a:t>
            </a:r>
            <a:r>
              <a:rPr lang="en-US" baseline="0" dirty="0" err="1" smtClean="0"/>
              <a:t>additionele</a:t>
            </a:r>
            <a:r>
              <a:rPr lang="en-US" baseline="0" dirty="0" smtClean="0"/>
              <a:t> </a:t>
            </a:r>
            <a:r>
              <a:rPr lang="en-US" baseline="0" dirty="0" err="1" smtClean="0"/>
              <a:t>evaluaties</a:t>
            </a:r>
            <a:r>
              <a:rPr lang="en-US" baseline="0" dirty="0" smtClean="0"/>
              <a:t> </a:t>
            </a:r>
            <a:r>
              <a:rPr lang="en-US" baseline="0" dirty="0" err="1" smtClean="0"/>
              <a:t>zijn</a:t>
            </a:r>
            <a:r>
              <a:rPr lang="en-US" baseline="0" dirty="0" smtClean="0"/>
              <a:t> </a:t>
            </a:r>
            <a:r>
              <a:rPr lang="en-US" baseline="0" dirty="0" err="1" smtClean="0"/>
              <a:t>te</a:t>
            </a:r>
            <a:r>
              <a:rPr lang="en-US" baseline="0" dirty="0" smtClean="0"/>
              <a:t> </a:t>
            </a:r>
            <a:r>
              <a:rPr lang="en-US" baseline="0" dirty="0" err="1" smtClean="0"/>
              <a:t>vinden</a:t>
            </a:r>
            <a:r>
              <a:rPr lang="en-US" baseline="0" dirty="0" smtClean="0"/>
              <a:t> in de </a:t>
            </a:r>
            <a:r>
              <a:rPr lang="en-US" baseline="0" dirty="0" err="1" smtClean="0"/>
              <a:t>dissertatie</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Network traffic shaping (NTS) is the first traffic engineering facility that is provided by the NIProxy to enable IP-based networks to influence the QoE of users of distributed applications.</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accumulated contextual knowledge is in this case exploited to in-network orchestrate the bandwidth consumption of distributed applications.</a:t>
            </a:r>
          </a:p>
          <a:p>
            <a:endParaRPr lang="en-US" sz="1200" kern="1200" baseline="0" dirty="0" smtClean="0">
              <a:solidFill>
                <a:schemeClr val="tx1"/>
              </a:solidFill>
              <a:latin typeface="Times New Roman" pitchFamily="18" charset="0"/>
              <a:ea typeface="+mn-ea"/>
              <a:cs typeface="+mn-cs"/>
            </a:endParaRPr>
          </a:p>
          <a:p>
            <a:r>
              <a:rPr lang="en-US" dirty="0" smtClean="0"/>
              <a:t>First of all, the NTS framework needs to guarantee that the distributed application does not violate the bandwidth volume that is available for the dissemination of the network traffic which it induces. Failure to do so may result in </a:t>
            </a:r>
            <a:r>
              <a:rPr lang="en-US" sz="1200" kern="1200" baseline="0" dirty="0" smtClean="0">
                <a:solidFill>
                  <a:schemeClr val="tx1"/>
                </a:solidFill>
                <a:latin typeface="Times New Roman" pitchFamily="18" charset="0"/>
                <a:ea typeface="+mn-ea"/>
                <a:cs typeface="+mn-cs"/>
              </a:rPr>
              <a:t>over-encumbered network connections and hence </a:t>
            </a:r>
            <a:r>
              <a:rPr lang="en-US" dirty="0" smtClean="0"/>
              <a:t>network congestion and all the detrimental effects that it evokes (e.g., unpredictable network performance, increased latency, data corruption and packet loss, etcetera). These</a:t>
            </a:r>
            <a:r>
              <a:rPr lang="en-US" baseline="0" dirty="0" smtClean="0"/>
              <a:t> effects </a:t>
            </a:r>
            <a:r>
              <a:rPr lang="en-US" sz="1200" kern="1200" baseline="0" dirty="0" smtClean="0">
                <a:solidFill>
                  <a:schemeClr val="tx1"/>
                </a:solidFill>
                <a:latin typeface="Times New Roman" pitchFamily="18" charset="0"/>
                <a:ea typeface="+mn-ea"/>
                <a:cs typeface="+mn-cs"/>
              </a:rPr>
              <a:t>have a seriously negative impact on the quality of the data dissemination and hence presumably also on the experience of the end-user.</a:t>
            </a:r>
            <a:endParaRPr lang="en-US" dirty="0" smtClean="0"/>
          </a:p>
          <a:p>
            <a:endParaRPr lang="en-US" dirty="0" smtClean="0"/>
          </a:p>
          <a:p>
            <a:r>
              <a:rPr lang="en-US" dirty="0" smtClean="0"/>
              <a:t>Stated differently, the second objective is to exploit the available bandwidth budget as effectively as possible,</a:t>
            </a:r>
            <a:r>
              <a:rPr lang="en-US" baseline="0" dirty="0" smtClean="0"/>
              <a:t> namely </a:t>
            </a:r>
            <a:r>
              <a:rPr lang="en-US" dirty="0" smtClean="0"/>
              <a:t>in such a manner that the QoE of the user of the distributed application is maximized.</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The NIProxy implements network traffic shaping by organizing network flows in a stream hierarchy. The goal of this tree-like structure is to capture </a:t>
            </a:r>
            <a:r>
              <a:rPr lang="en-US" dirty="0" smtClean="0"/>
              <a:t>the relationships that exist between network traffic (types) and other contextual knowledge. </a:t>
            </a:r>
            <a:r>
              <a:rPr lang="en-US" sz="1200" kern="1200" baseline="0" dirty="0" smtClean="0">
                <a:solidFill>
                  <a:schemeClr val="tx1"/>
                </a:solidFill>
                <a:latin typeface="Times New Roman" pitchFamily="18" charset="0"/>
                <a:ea typeface="+mn-ea"/>
                <a:cs typeface="+mn-cs"/>
              </a:rPr>
              <a:t>The stream hierarchy supports both fine- and coarse-grained relationship expression, as relations can be defined on a per flow basis as well as using flow aggregates.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body of the stream hierarchy is formed by internal nodes which each implement a certain bandwidth distribution strategy. As such, they dictate the bandwidth allocation process. Leaf nodes on the other hand do not provide any NTS functionality but instead represent actual network streams (e.g., a particular video flow).</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a:t>
            </a:r>
            <a:r>
              <a:rPr lang="en-US" sz="1200" kern="1200" baseline="0" dirty="0" err="1" smtClean="0">
                <a:solidFill>
                  <a:schemeClr val="tx1"/>
                </a:solidFill>
                <a:latin typeface="Times New Roman" pitchFamily="18" charset="0"/>
                <a:ea typeface="+mn-ea"/>
                <a:cs typeface="+mn-cs"/>
              </a:rPr>
              <a:t>NIProxy's</a:t>
            </a:r>
            <a:r>
              <a:rPr lang="en-US" sz="1200" kern="1200" baseline="0" dirty="0" smtClean="0">
                <a:solidFill>
                  <a:schemeClr val="tx1"/>
                </a:solidFill>
                <a:latin typeface="Times New Roman" pitchFamily="18" charset="0"/>
                <a:ea typeface="+mn-ea"/>
                <a:cs typeface="+mn-cs"/>
              </a:rPr>
              <a:t> network traffic shaping operation is controlled entirely by the types of internal nodes that are used and the way these nodes are composed to model the general layout of the stream hierarchy. Once this layout has been constructed and assuming the stream hierarchy is kept up-to-date (e.g., newly initiated network </a:t>
            </a:r>
            <a:r>
              <a:rPr lang="en-US" sz="1200" kern="1200" baseline="0" dirty="0" err="1" smtClean="0">
                <a:solidFill>
                  <a:schemeClr val="tx1"/>
                </a:solidFill>
                <a:latin typeface="Times New Roman" pitchFamily="18" charset="0"/>
                <a:ea typeface="+mn-ea"/>
                <a:cs typeface="+mn-cs"/>
              </a:rPr>
              <a:t>ows</a:t>
            </a:r>
            <a:r>
              <a:rPr lang="en-US" sz="1200" kern="1200" baseline="0" dirty="0" smtClean="0">
                <a:solidFill>
                  <a:schemeClr val="tx1"/>
                </a:solidFill>
                <a:latin typeface="Times New Roman" pitchFamily="18" charset="0"/>
                <a:ea typeface="+mn-ea"/>
                <a:cs typeface="+mn-cs"/>
              </a:rPr>
              <a:t> are adequately incorporated in it), performing network traffic shaping simply amounts to appointing the correct bandwidth amount to the hierarchy root node. The internal nodes, commencing with the root node, will recursively distribute their assigned bandwidth value over their children according to the bandwidth distribution scheme which they implement. Eventually, portions of the total bandwidth capacity will reach one or more leaf nodes in the stream hierarchy, at which point this bandwidth amount will be reserved for the transmission of the network stream that is associated with the leaf node.</a:t>
            </a:r>
            <a:endParaRPr lang="en-US" dirty="0"/>
          </a:p>
        </p:txBody>
      </p:sp>
      <p:sp>
        <p:nvSpPr>
          <p:cNvPr id="4" name="Header Placeholder 3"/>
          <p:cNvSpPr>
            <a:spLocks noGrp="1"/>
          </p:cNvSpPr>
          <p:nvPr>
            <p:ph type="hdr" sz="quarter" idx="10"/>
          </p:nvPr>
        </p:nvSpPr>
        <p:spPr/>
        <p:txBody>
          <a:bodyPr/>
          <a:lstStyle/>
          <a:p>
            <a:pPr>
              <a:defRPr/>
            </a:pPr>
            <a:r>
              <a:rPr lang="en-GB" smtClean="0"/>
              <a:t>IMCS</a:t>
            </a:r>
            <a:endParaRPr lang="en-GB"/>
          </a:p>
        </p:txBody>
      </p:sp>
      <p:sp>
        <p:nvSpPr>
          <p:cNvPr id="5" name="Date Placeholder 4"/>
          <p:cNvSpPr>
            <a:spLocks noGrp="1"/>
          </p:cNvSpPr>
          <p:nvPr>
            <p:ph type="dt" idx="11"/>
          </p:nvPr>
        </p:nvSpPr>
        <p:spPr/>
        <p:txBody>
          <a:bodyPr/>
          <a:lstStyle/>
          <a:p>
            <a:pPr>
              <a:defRPr/>
            </a:pPr>
            <a:r>
              <a:rPr lang="en-GB" smtClean="0"/>
              <a:t>Inleiding</a:t>
            </a:r>
            <a:endParaRPr lang="en-GB"/>
          </a:p>
        </p:txBody>
      </p:sp>
      <p:sp>
        <p:nvSpPr>
          <p:cNvPr id="6" name="Slide Number Placeholder 5"/>
          <p:cNvSpPr>
            <a:spLocks noGrp="1"/>
          </p:cNvSpPr>
          <p:nvPr>
            <p:ph type="sldNum" sz="quarter" idx="12"/>
          </p:nvPr>
        </p:nvSpPr>
        <p:spPr/>
        <p:txBody>
          <a:bodyPr/>
          <a:lstStyle/>
          <a:p>
            <a:pPr>
              <a:defRPr/>
            </a:pPr>
            <a:fld id="{E959F103-574A-4AFF-AEF2-2E0F032619D9}"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9050" y="0"/>
            <a:ext cx="9182100" cy="1273175"/>
          </a:xfrm>
          <a:prstGeom prst="rect">
            <a:avLst/>
          </a:prstGeom>
          <a:noFill/>
          <a:ln w="9525">
            <a:noFill/>
            <a:miter lim="800000"/>
            <a:headEnd/>
            <a:tailEnd/>
          </a:ln>
        </p:spPr>
      </p:pic>
      <p:sp>
        <p:nvSpPr>
          <p:cNvPr id="93189" name="Rectangle 5"/>
          <p:cNvSpPr>
            <a:spLocks noGrp="1" noChangeArrowheads="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93190"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2"/>
          <p:cNvSpPr>
            <a:spLocks noGrp="1" noChangeArrowheads="1"/>
          </p:cNvSpPr>
          <p:nvPr>
            <p:ph type="dt" sz="half" idx="10"/>
          </p:nvPr>
        </p:nvSpPr>
        <p:spPr>
          <a:xfrm>
            <a:off x="457200" y="6245225"/>
            <a:ext cx="2133600" cy="476250"/>
          </a:xfrm>
        </p:spPr>
        <p:txBody>
          <a:bodyPr/>
          <a:lstStyle>
            <a:lvl1pPr>
              <a:defRPr sz="1400">
                <a:latin typeface="Verdana" pitchFamily="34" charset="0"/>
              </a:defRPr>
            </a:lvl1pPr>
          </a:lstStyle>
          <a:p>
            <a:pPr>
              <a:defRPr/>
            </a:pPr>
            <a:r>
              <a:rPr lang="en-US" smtClean="0"/>
              <a:t>26/05/2010</a:t>
            </a:r>
            <a:endParaRPr lang="nl-NL"/>
          </a:p>
        </p:txBody>
      </p:sp>
      <p:sp>
        <p:nvSpPr>
          <p:cNvPr id="6" name="Rectangle 3"/>
          <p:cNvSpPr>
            <a:spLocks noGrp="1" noChangeArrowheads="1"/>
          </p:cNvSpPr>
          <p:nvPr>
            <p:ph type="ftr" sz="quarter" idx="11"/>
          </p:nvPr>
        </p:nvSpPr>
        <p:spPr>
          <a:xfrm>
            <a:off x="3124200" y="6245225"/>
            <a:ext cx="2895600" cy="476250"/>
          </a:xfrm>
        </p:spPr>
        <p:txBody>
          <a:bodyPr/>
          <a:lstStyle>
            <a:lvl1pPr>
              <a:defRPr sz="1400">
                <a:latin typeface="Verdana" pitchFamily="34" charset="0"/>
              </a:defRPr>
            </a:lvl1pPr>
          </a:lstStyle>
          <a:p>
            <a:pPr>
              <a:defRPr/>
            </a:pPr>
            <a:r>
              <a:rPr lang="nl-NL" smtClean="0"/>
              <a:t>PhD Defense Maarten Wijnants</a:t>
            </a:r>
            <a:endParaRPr lang="nl-NL"/>
          </a:p>
        </p:txBody>
      </p:sp>
      <p:sp>
        <p:nvSpPr>
          <p:cNvPr id="7" name="Rectangle 4"/>
          <p:cNvSpPr>
            <a:spLocks noGrp="1" noChangeArrowheads="1"/>
          </p:cNvSpPr>
          <p:nvPr>
            <p:ph type="sldNum" sz="quarter" idx="12"/>
          </p:nvPr>
        </p:nvSpPr>
        <p:spPr>
          <a:xfrm>
            <a:off x="6553200" y="6245225"/>
            <a:ext cx="2133600" cy="476250"/>
          </a:xfrm>
        </p:spPr>
        <p:txBody>
          <a:bodyPr/>
          <a:lstStyle>
            <a:lvl1pPr>
              <a:defRPr sz="1400">
                <a:latin typeface="Verdana" pitchFamily="34" charset="0"/>
              </a:defRPr>
            </a:lvl1pPr>
          </a:lstStyle>
          <a:p>
            <a:pPr>
              <a:defRPr/>
            </a:pPr>
            <a:fld id="{0EC1BE83-7C3B-45E3-BA26-67BE4EC6C470}" type="slidenum">
              <a:rPr lang="nl-NL"/>
              <a:pPr>
                <a:defRPr/>
              </a:pPr>
              <a:t>‹#›</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5"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6" name="Rectangle 4"/>
          <p:cNvSpPr>
            <a:spLocks noGrp="1" noChangeArrowheads="1"/>
          </p:cNvSpPr>
          <p:nvPr>
            <p:ph type="sldNum" sz="quarter" idx="12"/>
          </p:nvPr>
        </p:nvSpPr>
        <p:spPr/>
        <p:txBody>
          <a:bodyPr/>
          <a:lstStyle>
            <a:lvl1pPr>
              <a:defRPr/>
            </a:lvl1pPr>
          </a:lstStyle>
          <a:p>
            <a:pPr>
              <a:defRPr/>
            </a:pPr>
            <a:fld id="{2B4ED2E8-78A2-4377-A8AF-2922D0BE496F}"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72200"/>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286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5"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6" name="Rectangle 4"/>
          <p:cNvSpPr>
            <a:spLocks noGrp="1" noChangeArrowheads="1"/>
          </p:cNvSpPr>
          <p:nvPr>
            <p:ph type="sldNum" sz="quarter" idx="12"/>
          </p:nvPr>
        </p:nvSpPr>
        <p:spPr/>
        <p:txBody>
          <a:bodyPr/>
          <a:lstStyle>
            <a:lvl1pPr>
              <a:defRPr/>
            </a:lvl1pPr>
          </a:lstStyle>
          <a:p>
            <a:pPr>
              <a:defRPr/>
            </a:pPr>
            <a:fld id="{445EBFA0-563C-4F8B-BF52-0F45C2D2FF5C}"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Rectangle 2"/>
          <p:cNvSpPr>
            <a:spLocks noGrp="1" noChangeArrowheads="1"/>
          </p:cNvSpPr>
          <p:nvPr>
            <p:ph type="dt" sz="half" idx="10"/>
          </p:nvPr>
        </p:nvSpPr>
        <p:spPr/>
        <p:txBody>
          <a:bodyPr/>
          <a:lstStyle>
            <a:lvl1pPr>
              <a:defRPr/>
            </a:lvl1pPr>
          </a:lstStyle>
          <a:p>
            <a:pPr>
              <a:defRPr/>
            </a:pPr>
            <a:r>
              <a:rPr lang="en-US" smtClean="0"/>
              <a:t>26/05/2010</a:t>
            </a:r>
            <a:endParaRPr lang="nl-NL" dirty="0"/>
          </a:p>
        </p:txBody>
      </p:sp>
      <p:sp>
        <p:nvSpPr>
          <p:cNvPr id="5" name="Rectangle 3"/>
          <p:cNvSpPr>
            <a:spLocks noGrp="1" noChangeArrowheads="1"/>
          </p:cNvSpPr>
          <p:nvPr>
            <p:ph type="ftr" sz="quarter" idx="11"/>
          </p:nvPr>
        </p:nvSpPr>
        <p:spPr/>
        <p:txBody>
          <a:bodyPr/>
          <a:lstStyle>
            <a:lvl1pPr>
              <a:defRPr/>
            </a:lvl1pPr>
          </a:lstStyle>
          <a:p>
            <a:pPr>
              <a:defRPr/>
            </a:pPr>
            <a:r>
              <a:rPr lang="en-GB" dirty="0" smtClean="0"/>
              <a:t>PhD </a:t>
            </a:r>
            <a:r>
              <a:rPr lang="en-GB" dirty="0" err="1" smtClean="0"/>
              <a:t>Defense</a:t>
            </a:r>
            <a:r>
              <a:rPr lang="en-GB" dirty="0" smtClean="0"/>
              <a:t> Maarten Wijnants</a:t>
            </a:r>
            <a:endParaRPr lang="nl-NL" dirty="0"/>
          </a:p>
        </p:txBody>
      </p:sp>
      <p:sp>
        <p:nvSpPr>
          <p:cNvPr id="6" name="Rectangle 4"/>
          <p:cNvSpPr>
            <a:spLocks noGrp="1" noChangeArrowheads="1"/>
          </p:cNvSpPr>
          <p:nvPr>
            <p:ph type="sldNum" sz="quarter" idx="12"/>
          </p:nvPr>
        </p:nvSpPr>
        <p:spPr/>
        <p:txBody>
          <a:bodyPr/>
          <a:lstStyle>
            <a:lvl1pPr>
              <a:defRPr/>
            </a:lvl1pPr>
          </a:lstStyle>
          <a:p>
            <a:pPr>
              <a:defRPr/>
            </a:pPr>
            <a:fld id="{33E42F8C-4123-45DA-9758-FA10284C320C}" type="slidenum">
              <a:rPr lang="nl-NL"/>
              <a:pPr>
                <a:defRPr/>
              </a:pPr>
              <a:t>‹#›</a:t>
            </a:fld>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5"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6" name="Rectangle 4"/>
          <p:cNvSpPr>
            <a:spLocks noGrp="1" noChangeArrowheads="1"/>
          </p:cNvSpPr>
          <p:nvPr>
            <p:ph type="sldNum" sz="quarter" idx="12"/>
          </p:nvPr>
        </p:nvSpPr>
        <p:spPr/>
        <p:txBody>
          <a:bodyPr/>
          <a:lstStyle>
            <a:lvl1pPr>
              <a:defRPr/>
            </a:lvl1pPr>
          </a:lstStyle>
          <a:p>
            <a:pPr>
              <a:defRPr/>
            </a:pPr>
            <a:fld id="{9683C8C4-FB9B-464E-A867-3789125D8C6F}"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6"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7" name="Rectangle 4"/>
          <p:cNvSpPr>
            <a:spLocks noGrp="1" noChangeArrowheads="1"/>
          </p:cNvSpPr>
          <p:nvPr>
            <p:ph type="sldNum" sz="quarter" idx="12"/>
          </p:nvPr>
        </p:nvSpPr>
        <p:spPr/>
        <p:txBody>
          <a:bodyPr/>
          <a:lstStyle>
            <a:lvl1pPr>
              <a:defRPr/>
            </a:lvl1pPr>
          </a:lstStyle>
          <a:p>
            <a:pPr>
              <a:defRPr/>
            </a:pPr>
            <a:fld id="{B65C91AC-F562-481C-BA59-EB1B7A0276A9}"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8"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9" name="Rectangle 4"/>
          <p:cNvSpPr>
            <a:spLocks noGrp="1" noChangeArrowheads="1"/>
          </p:cNvSpPr>
          <p:nvPr>
            <p:ph type="sldNum" sz="quarter" idx="12"/>
          </p:nvPr>
        </p:nvSpPr>
        <p:spPr/>
        <p:txBody>
          <a:bodyPr/>
          <a:lstStyle>
            <a:lvl1pPr>
              <a:defRPr/>
            </a:lvl1pPr>
          </a:lstStyle>
          <a:p>
            <a:pPr>
              <a:defRPr/>
            </a:pPr>
            <a:fld id="{E29F363D-EC5D-42D1-A552-A1CBBE93EF23}"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4"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5" name="Rectangle 4"/>
          <p:cNvSpPr>
            <a:spLocks noGrp="1" noChangeArrowheads="1"/>
          </p:cNvSpPr>
          <p:nvPr>
            <p:ph type="sldNum" sz="quarter" idx="12"/>
          </p:nvPr>
        </p:nvSpPr>
        <p:spPr/>
        <p:txBody>
          <a:bodyPr/>
          <a:lstStyle>
            <a:lvl1pPr>
              <a:defRPr/>
            </a:lvl1pPr>
          </a:lstStyle>
          <a:p>
            <a:pPr>
              <a:defRPr/>
            </a:pPr>
            <a:fld id="{F3CC3DE4-2283-4DAA-BE23-347DB60DAE5D}"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3"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4" name="Rectangle 4"/>
          <p:cNvSpPr>
            <a:spLocks noGrp="1" noChangeArrowheads="1"/>
          </p:cNvSpPr>
          <p:nvPr>
            <p:ph type="sldNum" sz="quarter" idx="12"/>
          </p:nvPr>
        </p:nvSpPr>
        <p:spPr/>
        <p:txBody>
          <a:bodyPr/>
          <a:lstStyle>
            <a:lvl1pPr>
              <a:defRPr/>
            </a:lvl1pPr>
          </a:lstStyle>
          <a:p>
            <a:pPr>
              <a:defRPr/>
            </a:pPr>
            <a:fld id="{F0D4A6F9-BBE1-4F28-8069-F368790C9468}"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6"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7" name="Rectangle 4"/>
          <p:cNvSpPr>
            <a:spLocks noGrp="1" noChangeArrowheads="1"/>
          </p:cNvSpPr>
          <p:nvPr>
            <p:ph type="sldNum" sz="quarter" idx="12"/>
          </p:nvPr>
        </p:nvSpPr>
        <p:spPr/>
        <p:txBody>
          <a:bodyPr/>
          <a:lstStyle>
            <a:lvl1pPr>
              <a:defRPr/>
            </a:lvl1pPr>
          </a:lstStyle>
          <a:p>
            <a:pPr>
              <a:defRPr/>
            </a:pPr>
            <a:fld id="{0BD286B1-15D8-4C10-A273-87EB7A9B2CB6}"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r>
              <a:rPr lang="en-US" smtClean="0"/>
              <a:t>26/05/2010</a:t>
            </a:r>
            <a:endParaRPr lang="nl-NL"/>
          </a:p>
        </p:txBody>
      </p:sp>
      <p:sp>
        <p:nvSpPr>
          <p:cNvPr id="6" name="Rectangle 3"/>
          <p:cNvSpPr>
            <a:spLocks noGrp="1" noChangeArrowheads="1"/>
          </p:cNvSpPr>
          <p:nvPr>
            <p:ph type="ftr" sz="quarter" idx="11"/>
          </p:nvPr>
        </p:nvSpPr>
        <p:spPr/>
        <p:txBody>
          <a:bodyPr/>
          <a:lstStyle>
            <a:lvl1pPr>
              <a:defRPr/>
            </a:lvl1pPr>
          </a:lstStyle>
          <a:p>
            <a:pPr>
              <a:defRPr/>
            </a:pPr>
            <a:r>
              <a:rPr lang="nl-NL" smtClean="0"/>
              <a:t>PhD Defense Maarten Wijnants</a:t>
            </a:r>
            <a:endParaRPr lang="nl-NL"/>
          </a:p>
        </p:txBody>
      </p:sp>
      <p:sp>
        <p:nvSpPr>
          <p:cNvPr id="7" name="Rectangle 4"/>
          <p:cNvSpPr>
            <a:spLocks noGrp="1" noChangeArrowheads="1"/>
          </p:cNvSpPr>
          <p:nvPr>
            <p:ph type="sldNum" sz="quarter" idx="12"/>
          </p:nvPr>
        </p:nvSpPr>
        <p:spPr/>
        <p:txBody>
          <a:bodyPr/>
          <a:lstStyle>
            <a:lvl1pPr>
              <a:defRPr/>
            </a:lvl1pPr>
          </a:lstStyle>
          <a:p>
            <a:pPr>
              <a:defRPr/>
            </a:pPr>
            <a:fld id="{CB26F458-5F1B-4031-AA4A-5845C4E366A1}"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dt" sz="half" idx="2"/>
          </p:nvPr>
        </p:nvSpPr>
        <p:spPr bwMode="auto">
          <a:xfrm>
            <a:off x="4572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1D224B"/>
                </a:solidFill>
                <a:effectLst>
                  <a:outerShdw blurRad="38100" dist="38100" dir="2700000" algn="tl">
                    <a:srgbClr val="000000">
                      <a:alpha val="43137"/>
                    </a:srgbClr>
                  </a:outerShdw>
                </a:effectLst>
                <a:latin typeface="Calibri" pitchFamily="34" charset="0"/>
              </a:defRPr>
            </a:lvl1pPr>
          </a:lstStyle>
          <a:p>
            <a:pPr>
              <a:defRPr/>
            </a:pPr>
            <a:r>
              <a:rPr lang="en-US" smtClean="0"/>
              <a:t>26/05/2010</a:t>
            </a:r>
            <a:endParaRPr lang="nl-NL" dirty="0"/>
          </a:p>
        </p:txBody>
      </p:sp>
      <p:sp>
        <p:nvSpPr>
          <p:cNvPr id="92163" name="Rectangle 3"/>
          <p:cNvSpPr>
            <a:spLocks noGrp="1" noChangeArrowheads="1"/>
          </p:cNvSpPr>
          <p:nvPr>
            <p:ph type="ftr" sz="quarter" idx="3"/>
          </p:nvPr>
        </p:nvSpPr>
        <p:spPr bwMode="auto">
          <a:xfrm>
            <a:off x="3124200" y="64770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solidFill>
                  <a:srgbClr val="1D224B"/>
                </a:solidFill>
                <a:effectLst>
                  <a:outerShdw blurRad="38100" dist="38100" dir="2700000" algn="tl">
                    <a:srgbClr val="000000">
                      <a:alpha val="43137"/>
                    </a:srgbClr>
                  </a:outerShdw>
                </a:effectLst>
                <a:latin typeface="Calibri" pitchFamily="34" charset="0"/>
              </a:defRPr>
            </a:lvl1pPr>
          </a:lstStyle>
          <a:p>
            <a:pPr>
              <a:defRPr/>
            </a:pPr>
            <a:r>
              <a:rPr lang="en-GB" dirty="0" smtClean="0"/>
              <a:t>PhD </a:t>
            </a:r>
            <a:r>
              <a:rPr lang="en-GB" dirty="0" err="1" smtClean="0"/>
              <a:t>Defense</a:t>
            </a:r>
            <a:r>
              <a:rPr lang="en-GB" dirty="0" smtClean="0"/>
              <a:t> Maarten Wijnants</a:t>
            </a:r>
            <a:endParaRPr lang="nl-NL" dirty="0"/>
          </a:p>
        </p:txBody>
      </p:sp>
      <p:sp>
        <p:nvSpPr>
          <p:cNvPr id="92164" name="Rectangle 4"/>
          <p:cNvSpPr>
            <a:spLocks noGrp="1" noChangeArrowheads="1"/>
          </p:cNvSpPr>
          <p:nvPr>
            <p:ph type="sldNum" sz="quarter" idx="4"/>
          </p:nvPr>
        </p:nvSpPr>
        <p:spPr bwMode="auto">
          <a:xfrm>
            <a:off x="65532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1D224B"/>
                </a:solidFill>
                <a:effectLst>
                  <a:outerShdw blurRad="38100" dist="38100" dir="2700000" algn="tl">
                    <a:srgbClr val="000000">
                      <a:alpha val="43137"/>
                    </a:srgbClr>
                  </a:outerShdw>
                </a:effectLst>
                <a:latin typeface="Calibri" pitchFamily="34" charset="0"/>
              </a:defRPr>
            </a:lvl1pPr>
          </a:lstStyle>
          <a:p>
            <a:pPr>
              <a:defRPr/>
            </a:pPr>
            <a:fld id="{DF76E57D-6A3A-43A4-A030-417E4D6DDBF5}" type="slidenum">
              <a:rPr lang="nl-NL"/>
              <a:pPr>
                <a:defRPr/>
              </a:pPr>
              <a:t>‹#›</a:t>
            </a:fld>
            <a:endParaRPr lang="nl-NL"/>
          </a:p>
        </p:txBody>
      </p:sp>
      <p:sp>
        <p:nvSpPr>
          <p:cNvPr id="1029" name="Rectangle 5"/>
          <p:cNvSpPr>
            <a:spLocks noGrp="1" noChangeArrowheads="1"/>
          </p:cNvSpPr>
          <p:nvPr>
            <p:ph type="body" idx="1"/>
          </p:nvPr>
        </p:nvSpPr>
        <p:spPr bwMode="auto">
          <a:xfrm>
            <a:off x="457200" y="13716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Click to edit Master text styles</a:t>
            </a:r>
          </a:p>
          <a:p>
            <a:pPr lvl="1"/>
            <a:r>
              <a:rPr lang="nl-NL" dirty="0" smtClean="0"/>
              <a:t>Second level</a:t>
            </a:r>
          </a:p>
          <a:p>
            <a:pPr lvl="2"/>
            <a:r>
              <a:rPr lang="nl-NL" dirty="0" smtClean="0"/>
              <a:t>Third level</a:t>
            </a:r>
          </a:p>
          <a:p>
            <a:pPr lvl="3"/>
            <a:r>
              <a:rPr lang="nl-NL" dirty="0" smtClean="0"/>
              <a:t>Fourth level</a:t>
            </a:r>
          </a:p>
          <a:p>
            <a:pPr lvl="4"/>
            <a:r>
              <a:rPr lang="nl-NL" dirty="0" smtClean="0"/>
              <a:t>Fifth level</a:t>
            </a:r>
          </a:p>
        </p:txBody>
      </p:sp>
      <p:pic>
        <p:nvPicPr>
          <p:cNvPr id="1030" name="Picture 6"/>
          <p:cNvPicPr>
            <a:picLocks noChangeAspect="1" noChangeArrowheads="1"/>
          </p:cNvPicPr>
          <p:nvPr/>
        </p:nvPicPr>
        <p:blipFill>
          <a:blip r:embed="rId13" cstate="print"/>
          <a:srcRect/>
          <a:stretch>
            <a:fillRect/>
          </a:stretch>
        </p:blipFill>
        <p:spPr bwMode="auto">
          <a:xfrm>
            <a:off x="-19050" y="0"/>
            <a:ext cx="9182100" cy="1273175"/>
          </a:xfrm>
          <a:prstGeom prst="rect">
            <a:avLst/>
          </a:prstGeom>
          <a:noFill/>
          <a:ln w="9525">
            <a:noFill/>
            <a:miter lim="800000"/>
            <a:headEnd/>
            <a:tailEnd/>
          </a:ln>
        </p:spPr>
      </p:pic>
      <p:sp>
        <p:nvSpPr>
          <p:cNvPr id="1031" name="Rectangle 7"/>
          <p:cNvSpPr>
            <a:spLocks noGrp="1" noChangeArrowheads="1"/>
          </p:cNvSpPr>
          <p:nvPr>
            <p:ph type="title"/>
          </p:nvPr>
        </p:nvSpPr>
        <p:spPr bwMode="auto">
          <a:xfrm>
            <a:off x="1600200" y="228600"/>
            <a:ext cx="6248400"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Click to edit Master title style</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ctr" rtl="0" eaLnBrk="0" fontAlgn="base" hangingPunct="0">
        <a:spcBef>
          <a:spcPct val="0"/>
        </a:spcBef>
        <a:spcAft>
          <a:spcPct val="0"/>
        </a:spcAft>
        <a:defRPr sz="3200" b="1">
          <a:solidFill>
            <a:srgbClr val="1D224B"/>
          </a:solidFill>
          <a:effectLst>
            <a:outerShdw blurRad="38100" dist="38100" dir="2700000" algn="tl">
              <a:srgbClr val="000000">
                <a:alpha val="43137"/>
              </a:srgbClr>
            </a:outerShdw>
          </a:effectLst>
          <a:latin typeface="Calibri" pitchFamily="34" charset="0"/>
          <a:ea typeface="+mj-ea"/>
          <a:cs typeface="+mj-cs"/>
        </a:defRPr>
      </a:lvl1pPr>
      <a:lvl2pPr algn="ctr" rtl="0" eaLnBrk="0" fontAlgn="base" hangingPunct="0">
        <a:spcBef>
          <a:spcPct val="0"/>
        </a:spcBef>
        <a:spcAft>
          <a:spcPct val="0"/>
        </a:spcAft>
        <a:defRPr sz="3200" b="1">
          <a:solidFill>
            <a:srgbClr val="1D224B"/>
          </a:solidFill>
          <a:latin typeface="Calibri" pitchFamily="34" charset="0"/>
        </a:defRPr>
      </a:lvl2pPr>
      <a:lvl3pPr algn="ctr" rtl="0" eaLnBrk="0" fontAlgn="base" hangingPunct="0">
        <a:spcBef>
          <a:spcPct val="0"/>
        </a:spcBef>
        <a:spcAft>
          <a:spcPct val="0"/>
        </a:spcAft>
        <a:defRPr sz="3200" b="1">
          <a:solidFill>
            <a:srgbClr val="1D224B"/>
          </a:solidFill>
          <a:latin typeface="Calibri" pitchFamily="34" charset="0"/>
        </a:defRPr>
      </a:lvl3pPr>
      <a:lvl4pPr algn="ctr" rtl="0" eaLnBrk="0" fontAlgn="base" hangingPunct="0">
        <a:spcBef>
          <a:spcPct val="0"/>
        </a:spcBef>
        <a:spcAft>
          <a:spcPct val="0"/>
        </a:spcAft>
        <a:defRPr sz="3200" b="1">
          <a:solidFill>
            <a:srgbClr val="1D224B"/>
          </a:solidFill>
          <a:latin typeface="Calibri" pitchFamily="34" charset="0"/>
        </a:defRPr>
      </a:lvl4pPr>
      <a:lvl5pPr algn="ctr" rtl="0" eaLnBrk="0" fontAlgn="base" hangingPunct="0">
        <a:spcBef>
          <a:spcPct val="0"/>
        </a:spcBef>
        <a:spcAft>
          <a:spcPct val="0"/>
        </a:spcAft>
        <a:defRPr sz="3200" b="1">
          <a:solidFill>
            <a:srgbClr val="1D224B"/>
          </a:solidFill>
          <a:latin typeface="Calibri" pitchFamily="34" charset="0"/>
        </a:defRPr>
      </a:lvl5pPr>
      <a:lvl6pPr marL="457200" algn="ctr" rtl="0" fontAlgn="base">
        <a:spcBef>
          <a:spcPct val="0"/>
        </a:spcBef>
        <a:spcAft>
          <a:spcPct val="0"/>
        </a:spcAft>
        <a:defRPr sz="3200">
          <a:solidFill>
            <a:srgbClr val="1D224B"/>
          </a:solidFill>
          <a:latin typeface="Tahoma" pitchFamily="34" charset="0"/>
        </a:defRPr>
      </a:lvl6pPr>
      <a:lvl7pPr marL="914400" algn="ctr" rtl="0" fontAlgn="base">
        <a:spcBef>
          <a:spcPct val="0"/>
        </a:spcBef>
        <a:spcAft>
          <a:spcPct val="0"/>
        </a:spcAft>
        <a:defRPr sz="3200">
          <a:solidFill>
            <a:srgbClr val="1D224B"/>
          </a:solidFill>
          <a:latin typeface="Tahoma" pitchFamily="34" charset="0"/>
        </a:defRPr>
      </a:lvl7pPr>
      <a:lvl8pPr marL="1371600" algn="ctr" rtl="0" fontAlgn="base">
        <a:spcBef>
          <a:spcPct val="0"/>
        </a:spcBef>
        <a:spcAft>
          <a:spcPct val="0"/>
        </a:spcAft>
        <a:defRPr sz="3200">
          <a:solidFill>
            <a:srgbClr val="1D224B"/>
          </a:solidFill>
          <a:latin typeface="Tahoma" pitchFamily="34" charset="0"/>
        </a:defRPr>
      </a:lvl8pPr>
      <a:lvl9pPr marL="1828800" algn="ctr" rtl="0" fontAlgn="base">
        <a:spcBef>
          <a:spcPct val="0"/>
        </a:spcBef>
        <a:spcAft>
          <a:spcPct val="0"/>
        </a:spcAft>
        <a:defRPr sz="3200">
          <a:solidFill>
            <a:srgbClr val="1D224B"/>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rgbClr val="1D224B"/>
          </a:solidFill>
          <a:latin typeface="+mn-lt"/>
          <a:ea typeface="+mn-ea"/>
          <a:cs typeface="+mn-cs"/>
        </a:defRPr>
      </a:lvl1pPr>
      <a:lvl2pPr marL="742950" indent="-285750" algn="l" rtl="0" eaLnBrk="0" fontAlgn="base" hangingPunct="0">
        <a:spcBef>
          <a:spcPct val="20000"/>
        </a:spcBef>
        <a:spcAft>
          <a:spcPct val="0"/>
        </a:spcAft>
        <a:buChar char="–"/>
        <a:defRPr sz="2200">
          <a:solidFill>
            <a:srgbClr val="1D224B"/>
          </a:solidFill>
          <a:latin typeface="+mn-lt"/>
        </a:defRPr>
      </a:lvl2pPr>
      <a:lvl3pPr marL="1143000" indent="-228600" algn="l" rtl="0" eaLnBrk="0" fontAlgn="base" hangingPunct="0">
        <a:spcBef>
          <a:spcPct val="20000"/>
        </a:spcBef>
        <a:spcAft>
          <a:spcPct val="0"/>
        </a:spcAft>
        <a:buChar char="•"/>
        <a:defRPr sz="2000">
          <a:solidFill>
            <a:srgbClr val="1D224B"/>
          </a:solidFill>
          <a:latin typeface="+mn-lt"/>
        </a:defRPr>
      </a:lvl3pPr>
      <a:lvl4pPr marL="1600200" indent="-228600" algn="l" rtl="0" eaLnBrk="0" fontAlgn="base" hangingPunct="0">
        <a:spcBef>
          <a:spcPct val="20000"/>
        </a:spcBef>
        <a:spcAft>
          <a:spcPct val="0"/>
        </a:spcAft>
        <a:buChar char="–"/>
        <a:defRPr>
          <a:solidFill>
            <a:srgbClr val="1D224B"/>
          </a:solidFill>
          <a:latin typeface="+mn-lt"/>
        </a:defRPr>
      </a:lvl4pPr>
      <a:lvl5pPr marL="2057400" indent="-228600" algn="l" rtl="0" eaLnBrk="0" fontAlgn="base" hangingPunct="0">
        <a:spcBef>
          <a:spcPct val="20000"/>
        </a:spcBef>
        <a:spcAft>
          <a:spcPct val="0"/>
        </a:spcAft>
        <a:buChar char="»"/>
        <a:defRPr sz="1600">
          <a:solidFill>
            <a:srgbClr val="1D224B"/>
          </a:solidFill>
          <a:latin typeface="+mn-lt"/>
        </a:defRPr>
      </a:lvl5pPr>
      <a:lvl6pPr marL="2514600" indent="-228600" algn="l" rtl="0" fontAlgn="base">
        <a:spcBef>
          <a:spcPct val="20000"/>
        </a:spcBef>
        <a:spcAft>
          <a:spcPct val="0"/>
        </a:spcAft>
        <a:buChar char="»"/>
        <a:defRPr sz="1600">
          <a:solidFill>
            <a:srgbClr val="1D224B"/>
          </a:solidFill>
          <a:latin typeface="+mn-lt"/>
        </a:defRPr>
      </a:lvl6pPr>
      <a:lvl7pPr marL="2971800" indent="-228600" algn="l" rtl="0" fontAlgn="base">
        <a:spcBef>
          <a:spcPct val="20000"/>
        </a:spcBef>
        <a:spcAft>
          <a:spcPct val="0"/>
        </a:spcAft>
        <a:buChar char="»"/>
        <a:defRPr sz="1600">
          <a:solidFill>
            <a:srgbClr val="1D224B"/>
          </a:solidFill>
          <a:latin typeface="+mn-lt"/>
        </a:defRPr>
      </a:lvl7pPr>
      <a:lvl8pPr marL="3429000" indent="-228600" algn="l" rtl="0" fontAlgn="base">
        <a:spcBef>
          <a:spcPct val="20000"/>
        </a:spcBef>
        <a:spcAft>
          <a:spcPct val="0"/>
        </a:spcAft>
        <a:buChar char="»"/>
        <a:defRPr sz="1600">
          <a:solidFill>
            <a:srgbClr val="1D224B"/>
          </a:solidFill>
          <a:latin typeface="+mn-lt"/>
        </a:defRPr>
      </a:lvl8pPr>
      <a:lvl9pPr marL="3886200" indent="-228600" algn="l" rtl="0" fontAlgn="base">
        <a:spcBef>
          <a:spcPct val="20000"/>
        </a:spcBef>
        <a:spcAft>
          <a:spcPct val="0"/>
        </a:spcAft>
        <a:buChar char="»"/>
        <a:defRPr sz="1600">
          <a:solidFill>
            <a:srgbClr val="1D224B"/>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defRPr/>
            </a:pPr>
            <a:r>
              <a:rPr lang="en-US" dirty="0" smtClean="0"/>
              <a:t>Service Quality Improvement and User Experience Optimization by Introducing Intelligence in the Network</a:t>
            </a:r>
            <a:endParaRPr lang="en-GB" dirty="0" smtClean="0"/>
          </a:p>
        </p:txBody>
      </p:sp>
      <p:sp>
        <p:nvSpPr>
          <p:cNvPr id="4" name="Subtitle 3"/>
          <p:cNvSpPr>
            <a:spLocks noGrp="1"/>
          </p:cNvSpPr>
          <p:nvPr>
            <p:ph type="subTitle" idx="1"/>
          </p:nvPr>
        </p:nvSpPr>
        <p:spPr>
          <a:xfrm>
            <a:off x="838200" y="3886200"/>
            <a:ext cx="7467600" cy="1752600"/>
          </a:xfrm>
        </p:spPr>
        <p:txBody>
          <a:bodyPr/>
          <a:lstStyle/>
          <a:p>
            <a:r>
              <a:rPr lang="en-US" dirty="0" smtClean="0">
                <a:solidFill>
                  <a:schemeClr val="tx1">
                    <a:lumMod val="85000"/>
                    <a:lumOff val="15000"/>
                  </a:schemeClr>
                </a:solidFill>
                <a:ea typeface="Arial Unicode MS" pitchFamily="34" charset="-128"/>
                <a:cs typeface="Times New Roman" pitchFamily="18" charset="0"/>
              </a:rPr>
              <a:t>Dissertation submitted in partial fulfillment of the requirements for the degree of</a:t>
            </a:r>
            <a:r>
              <a:rPr lang="nl-NL" dirty="0" smtClean="0">
                <a:solidFill>
                  <a:schemeClr val="tx1">
                    <a:lumMod val="85000"/>
                    <a:lumOff val="15000"/>
                  </a:schemeClr>
                </a:solidFill>
                <a:ea typeface="Arial Unicode MS" pitchFamily="34" charset="-128"/>
                <a:cs typeface="Times New Roman" pitchFamily="18" charset="0"/>
              </a:rPr>
              <a:t/>
            </a:r>
            <a:br>
              <a:rPr lang="nl-NL" dirty="0" smtClean="0">
                <a:solidFill>
                  <a:schemeClr val="tx1">
                    <a:lumMod val="85000"/>
                    <a:lumOff val="15000"/>
                  </a:schemeClr>
                </a:solidFill>
                <a:ea typeface="Arial Unicode MS" pitchFamily="34" charset="-128"/>
                <a:cs typeface="Times New Roman" pitchFamily="18" charset="0"/>
              </a:rPr>
            </a:br>
            <a:r>
              <a:rPr lang="en-US" i="1" dirty="0" smtClean="0">
                <a:solidFill>
                  <a:schemeClr val="tx1">
                    <a:lumMod val="85000"/>
                    <a:lumOff val="15000"/>
                  </a:schemeClr>
                </a:solidFill>
                <a:ea typeface="Arial Unicode MS" pitchFamily="34" charset="-128"/>
                <a:cs typeface="Times New Roman" pitchFamily="18" charset="0"/>
              </a:rPr>
              <a:t>Doctor of Philosophy in Computer Science </a:t>
            </a:r>
            <a:r>
              <a:rPr lang="nl-NL" i="1" dirty="0" smtClean="0">
                <a:solidFill>
                  <a:schemeClr val="tx1">
                    <a:lumMod val="85000"/>
                    <a:lumOff val="15000"/>
                  </a:schemeClr>
                </a:solidFill>
                <a:ea typeface="Arial Unicode MS" pitchFamily="34" charset="-128"/>
                <a:cs typeface="Times New Roman" pitchFamily="18" charset="0"/>
              </a:rPr>
              <a:t/>
            </a:r>
            <a:br>
              <a:rPr lang="nl-NL" i="1" dirty="0" smtClean="0">
                <a:solidFill>
                  <a:schemeClr val="tx1">
                    <a:lumMod val="85000"/>
                    <a:lumOff val="15000"/>
                  </a:schemeClr>
                </a:solidFill>
                <a:ea typeface="Arial Unicode MS" pitchFamily="34" charset="-128"/>
                <a:cs typeface="Times New Roman" pitchFamily="18" charset="0"/>
              </a:rPr>
            </a:br>
            <a:r>
              <a:rPr lang="en-US" dirty="0" smtClean="0">
                <a:solidFill>
                  <a:schemeClr val="tx1">
                    <a:lumMod val="85000"/>
                    <a:lumOff val="15000"/>
                  </a:schemeClr>
                </a:solidFill>
                <a:ea typeface="Arial Unicode MS" pitchFamily="34" charset="-128"/>
                <a:cs typeface="Times New Roman" pitchFamily="18" charset="0"/>
              </a:rPr>
              <a:t> at the transnational University of Limburg</a:t>
            </a:r>
            <a:endParaRPr lang="nl-NL" dirty="0" smtClean="0">
              <a:solidFill>
                <a:schemeClr val="tx1">
                  <a:lumMod val="85000"/>
                  <a:lumOff val="15000"/>
                </a:schemeClr>
              </a:solidFill>
              <a:ea typeface="Arial Unicode MS" pitchFamily="34" charset="-128"/>
              <a:cs typeface="Times New Roman" pitchFamily="18" charset="0"/>
            </a:endParaRPr>
          </a:p>
        </p:txBody>
      </p:sp>
      <p:sp>
        <p:nvSpPr>
          <p:cNvPr id="5" name="Subtitle 2"/>
          <p:cNvSpPr txBox="1">
            <a:spLocks/>
          </p:cNvSpPr>
          <p:nvPr/>
        </p:nvSpPr>
        <p:spPr bwMode="auto">
          <a:xfrm>
            <a:off x="2905125" y="5611368"/>
            <a:ext cx="3333750" cy="50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1D224B"/>
                </a:solidFill>
                <a:effectLst/>
                <a:uLnTx/>
                <a:uFillTx/>
                <a:latin typeface="Calibri" pitchFamily="34" charset="0"/>
                <a:ea typeface="+mn-ea"/>
                <a:cs typeface="+mn-cs"/>
              </a:rPr>
              <a:t>Maarten Wijnants</a:t>
            </a:r>
            <a:endParaRPr kumimoji="0" lang="en-US" sz="3200" b="0" i="0" u="none" strike="noStrike" kern="0" cap="none" spc="0" normalizeH="0" baseline="0" noProof="0" dirty="0">
              <a:ln>
                <a:noFill/>
              </a:ln>
              <a:solidFill>
                <a:srgbClr val="1D224B"/>
              </a:solidFill>
              <a:effectLst/>
              <a:uLnTx/>
              <a:uFillTx/>
              <a:latin typeface="Calibri" pitchFamily="34" charset="0"/>
              <a:ea typeface="+mn-ea"/>
              <a:cs typeface="+mn-cs"/>
            </a:endParaRPr>
          </a:p>
        </p:txBody>
      </p:sp>
      <p:sp>
        <p:nvSpPr>
          <p:cNvPr id="6" name="Subtitle 2"/>
          <p:cNvSpPr txBox="1">
            <a:spLocks/>
          </p:cNvSpPr>
          <p:nvPr/>
        </p:nvSpPr>
        <p:spPr>
          <a:xfrm>
            <a:off x="0" y="6096000"/>
            <a:ext cx="9144000" cy="356616"/>
          </a:xfrm>
          <a:prstGeom prst="rect">
            <a:avLst/>
          </a:prstGeom>
        </p:spPr>
        <p:txBody>
          <a:bodyPr vert="horz" lIns="118872" tIns="0" rIns="45720" bIns="0" rtlCol="0" anchor="b">
            <a:noAutofit/>
          </a:bodyPr>
          <a:lstStyle/>
          <a:p>
            <a:pPr lvl="0" algn="ctr" eaLnBrk="1" fontAlgn="auto" hangingPunct="1">
              <a:spcBef>
                <a:spcPts val="0"/>
              </a:spcBef>
              <a:spcAft>
                <a:spcPts val="0"/>
              </a:spcAft>
              <a:buClr>
                <a:schemeClr val="accent1"/>
              </a:buClr>
              <a:buSzPct val="80000"/>
              <a:defRPr/>
            </a:pPr>
            <a:r>
              <a:rPr lang="en-US" sz="2000" dirty="0" err="1">
                <a:solidFill>
                  <a:srgbClr val="1D224B"/>
                </a:solidFill>
                <a:latin typeface="Calibri" pitchFamily="34" charset="0"/>
              </a:rPr>
              <a:t>Promotor</a:t>
            </a:r>
            <a:r>
              <a:rPr lang="en-US" sz="2000" dirty="0">
                <a:solidFill>
                  <a:srgbClr val="1D224B"/>
                </a:solidFill>
                <a:latin typeface="Calibri" pitchFamily="34" charset="0"/>
              </a:rPr>
              <a:t>: </a:t>
            </a:r>
            <a:r>
              <a:rPr lang="en-US" sz="2000" dirty="0" err="1">
                <a:solidFill>
                  <a:srgbClr val="1D224B"/>
                </a:solidFill>
                <a:latin typeface="Calibri" pitchFamily="34" charset="0"/>
              </a:rPr>
              <a:t>prof</a:t>
            </a:r>
            <a:r>
              <a:rPr lang="en-US" sz="2000" dirty="0">
                <a:solidFill>
                  <a:srgbClr val="1D224B"/>
                </a:solidFill>
                <a:latin typeface="Calibri" pitchFamily="34" charset="0"/>
              </a:rPr>
              <a:t>. dr. </a:t>
            </a:r>
            <a:r>
              <a:rPr lang="en-US" sz="2000" dirty="0" err="1">
                <a:solidFill>
                  <a:srgbClr val="1D224B"/>
                </a:solidFill>
                <a:latin typeface="Calibri" pitchFamily="34" charset="0"/>
              </a:rPr>
              <a:t>Wim</a:t>
            </a:r>
            <a:r>
              <a:rPr lang="en-US" sz="2000" dirty="0">
                <a:solidFill>
                  <a:srgbClr val="1D224B"/>
                </a:solidFill>
                <a:latin typeface="Calibri" pitchFamily="34" charset="0"/>
              </a:rPr>
              <a:t> </a:t>
            </a:r>
            <a:r>
              <a:rPr lang="en-US" sz="2000" dirty="0" err="1">
                <a:solidFill>
                  <a:srgbClr val="1D224B"/>
                </a:solidFill>
                <a:latin typeface="Calibri" pitchFamily="34" charset="0"/>
              </a:rPr>
              <a:t>Lamotte</a:t>
            </a:r>
            <a:endParaRPr kumimoji="0" lang="en-US" sz="2000" b="0" i="0" u="none" strike="noStrike" kern="1200" cap="none" spc="0" normalizeH="0" baseline="0" noProof="0" dirty="0">
              <a:ln>
                <a:noFill/>
              </a:ln>
              <a:solidFill>
                <a:srgbClr val="1D224B"/>
              </a:solidFill>
              <a:effectLst/>
              <a:uLnTx/>
              <a:uFillTx/>
              <a:latin typeface="Calibri" pitchFamily="34" charset="0"/>
            </a:endParaRPr>
          </a:p>
        </p:txBody>
      </p:sp>
      <p:grpSp>
        <p:nvGrpSpPr>
          <p:cNvPr id="19" name="Group 18"/>
          <p:cNvGrpSpPr/>
          <p:nvPr/>
        </p:nvGrpSpPr>
        <p:grpSpPr>
          <a:xfrm>
            <a:off x="1143000" y="2971800"/>
            <a:ext cx="6781800" cy="990600"/>
            <a:chOff x="1143000" y="2133600"/>
            <a:chExt cx="6781800" cy="990600"/>
          </a:xfrm>
        </p:grpSpPr>
        <p:cxnSp>
          <p:nvCxnSpPr>
            <p:cNvPr id="8" name="Straight Connector 7"/>
            <p:cNvCxnSpPr/>
            <p:nvPr/>
          </p:nvCxnSpPr>
          <p:spPr bwMode="auto">
            <a:xfrm rot="5400000">
              <a:off x="647700" y="2628900"/>
              <a:ext cx="9906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10" name="Straight Connector 9"/>
            <p:cNvCxnSpPr/>
            <p:nvPr/>
          </p:nvCxnSpPr>
          <p:spPr bwMode="auto">
            <a:xfrm>
              <a:off x="1143000" y="3124200"/>
              <a:ext cx="42672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12" name="Straight Connector 11"/>
            <p:cNvCxnSpPr/>
            <p:nvPr/>
          </p:nvCxnSpPr>
          <p:spPr bwMode="auto">
            <a:xfrm>
              <a:off x="1143000" y="2133600"/>
              <a:ext cx="67818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14" name="Straight Connector 13"/>
            <p:cNvCxnSpPr/>
            <p:nvPr/>
          </p:nvCxnSpPr>
          <p:spPr bwMode="auto">
            <a:xfrm rot="5400000" flipH="1" flipV="1">
              <a:off x="5181600" y="2895600"/>
              <a:ext cx="4572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16" name="Straight Connector 15"/>
            <p:cNvCxnSpPr/>
            <p:nvPr/>
          </p:nvCxnSpPr>
          <p:spPr bwMode="auto">
            <a:xfrm>
              <a:off x="5410200" y="2667000"/>
              <a:ext cx="25146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18" name="Straight Connector 17"/>
            <p:cNvCxnSpPr/>
            <p:nvPr/>
          </p:nvCxnSpPr>
          <p:spPr bwMode="auto">
            <a:xfrm rot="5400000" flipH="1" flipV="1">
              <a:off x="7658100" y="2400300"/>
              <a:ext cx="5334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grpSp>
      <p:grpSp>
        <p:nvGrpSpPr>
          <p:cNvPr id="37" name="Group 36"/>
          <p:cNvGrpSpPr/>
          <p:nvPr/>
        </p:nvGrpSpPr>
        <p:grpSpPr>
          <a:xfrm>
            <a:off x="2209800" y="3429000"/>
            <a:ext cx="5791200" cy="914400"/>
            <a:chOff x="2209800" y="2667000"/>
            <a:chExt cx="5715000" cy="914400"/>
          </a:xfrm>
        </p:grpSpPr>
        <p:cxnSp>
          <p:nvCxnSpPr>
            <p:cNvPr id="21" name="Straight Connector 20"/>
            <p:cNvCxnSpPr/>
            <p:nvPr/>
          </p:nvCxnSpPr>
          <p:spPr bwMode="auto">
            <a:xfrm>
              <a:off x="2209800" y="3581400"/>
              <a:ext cx="57150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23" name="Straight Connector 22"/>
            <p:cNvCxnSpPr/>
            <p:nvPr/>
          </p:nvCxnSpPr>
          <p:spPr bwMode="auto">
            <a:xfrm rot="5400000" flipH="1" flipV="1">
              <a:off x="1981200" y="3352800"/>
              <a:ext cx="4572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29" name="Straight Connector 28"/>
            <p:cNvCxnSpPr/>
            <p:nvPr/>
          </p:nvCxnSpPr>
          <p:spPr bwMode="auto">
            <a:xfrm>
              <a:off x="2209800" y="3124200"/>
              <a:ext cx="3684671"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31" name="Straight Connector 30"/>
            <p:cNvCxnSpPr/>
            <p:nvPr/>
          </p:nvCxnSpPr>
          <p:spPr bwMode="auto">
            <a:xfrm rot="5400000" flipH="1" flipV="1">
              <a:off x="5665871" y="2895600"/>
              <a:ext cx="4572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33" name="Straight Connector 32"/>
            <p:cNvCxnSpPr/>
            <p:nvPr/>
          </p:nvCxnSpPr>
          <p:spPr bwMode="auto">
            <a:xfrm>
              <a:off x="5943600" y="2667000"/>
              <a:ext cx="19812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cxnSp>
          <p:nvCxnSpPr>
            <p:cNvPr id="36" name="Straight Connector 35"/>
            <p:cNvCxnSpPr/>
            <p:nvPr/>
          </p:nvCxnSpPr>
          <p:spPr bwMode="auto">
            <a:xfrm rot="5400000">
              <a:off x="7467600" y="3124200"/>
              <a:ext cx="914400" cy="0"/>
            </a:xfrm>
            <a:prstGeom prst="line">
              <a:avLst/>
            </a:prstGeom>
            <a:solidFill>
              <a:schemeClr val="accent1"/>
            </a:solidFill>
            <a:ln w="44450" cap="flat" cmpd="sng" algn="ctr">
              <a:solidFill>
                <a:schemeClr val="accent3">
                  <a:lumMod val="50000"/>
                </a:schemeClr>
              </a:solidFill>
              <a:prstDash val="sysDash"/>
              <a:miter lim="800000"/>
              <a:headEnd type="none" w="med" len="med"/>
              <a:tailEnd type="none" w="med" len="me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0 -4.07407E-6 L 0 0.11551 " pathEditMode="relative" rAng="0" ptsTypes="AA">
                                      <p:cBhvr>
                                        <p:cTn id="12" dur="1000" fill="hold"/>
                                        <p:tgtEl>
                                          <p:spTgt spid="3074"/>
                                        </p:tgtEl>
                                        <p:attrNameLst>
                                          <p:attrName>ppt_x</p:attrName>
                                          <p:attrName>ppt_y</p:attrName>
                                        </p:attrNameLst>
                                      </p:cBhvr>
                                      <p:rCtr x="0" y="58"/>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Overall objective == Broker available bandwidth</a:t>
            </a:r>
          </a:p>
          <a:p>
            <a:pPr lvl="1"/>
            <a:r>
              <a:rPr lang="en-US" dirty="0" smtClean="0"/>
              <a:t>Orchestrate bandwidth consumption of application</a:t>
            </a:r>
          </a:p>
          <a:p>
            <a:r>
              <a:rPr lang="en-US" dirty="0" smtClean="0"/>
              <a:t>2 lower-level objectives</a:t>
            </a:r>
          </a:p>
          <a:p>
            <a:pPr lvl="1"/>
            <a:r>
              <a:rPr lang="en-US" dirty="0" smtClean="0"/>
              <a:t>Ensure that distributed application respects its available bandwidth capacity</a:t>
            </a:r>
          </a:p>
          <a:p>
            <a:pPr lvl="2"/>
            <a:r>
              <a:rPr lang="en-US" dirty="0" smtClean="0"/>
              <a:t>Prevents network congestion and all the detrimental effects that it evokes</a:t>
            </a:r>
          </a:p>
          <a:p>
            <a:pPr lvl="1"/>
            <a:r>
              <a:rPr lang="en-US" dirty="0" smtClean="0"/>
              <a:t>Decide how bandwidth should be distributed among network flows that are involved in the execution of the distributed application</a:t>
            </a:r>
          </a:p>
          <a:p>
            <a:pPr lvl="2"/>
            <a:r>
              <a:rPr lang="en-US" dirty="0" smtClean="0"/>
              <a:t>E.g., in case of throughput drop, how should network flow bandwidth assignment be reshuffled?</a:t>
            </a:r>
          </a:p>
          <a:p>
            <a:pPr lvl="2"/>
            <a:r>
              <a:rPr lang="en-US" dirty="0" smtClean="0"/>
              <a:t>So that user QoE is maximized</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10</a:t>
            </a:fld>
            <a:endParaRPr lang="nl-NL"/>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Stream Hierarchy Approach</a:t>
            </a:r>
            <a:endParaRPr lang="en-US" dirty="0"/>
          </a:p>
        </p:txBody>
      </p:sp>
      <p:sp>
        <p:nvSpPr>
          <p:cNvPr id="3" name="Content Placeholder 2"/>
          <p:cNvSpPr>
            <a:spLocks noGrp="1"/>
          </p:cNvSpPr>
          <p:nvPr>
            <p:ph idx="1"/>
          </p:nvPr>
        </p:nvSpPr>
        <p:spPr/>
        <p:txBody>
          <a:bodyPr/>
          <a:lstStyle/>
          <a:p>
            <a:r>
              <a:rPr lang="en-US" dirty="0" smtClean="0"/>
              <a:t>Organization of network flows in </a:t>
            </a:r>
            <a:r>
              <a:rPr lang="en-US" dirty="0" smtClean="0">
                <a:solidFill>
                  <a:srgbClr val="CA7500"/>
                </a:solidFill>
              </a:rPr>
              <a:t>stream hierarchy</a:t>
            </a:r>
            <a:endParaRPr lang="en-US" dirty="0" smtClean="0"/>
          </a:p>
          <a:p>
            <a:pPr lvl="1"/>
            <a:r>
              <a:rPr lang="en-US" dirty="0" smtClean="0"/>
              <a:t>Captures relationships between network traffic (types) and other contextual knowledge</a:t>
            </a:r>
            <a:endParaRPr lang="en-US" dirty="0" smtClean="0">
              <a:solidFill>
                <a:srgbClr val="CA7500"/>
              </a:solidFill>
            </a:endParaRPr>
          </a:p>
          <a:p>
            <a:pPr lvl="1"/>
            <a:r>
              <a:rPr lang="en-US" dirty="0" smtClean="0"/>
              <a:t>Internal nodes implement a certain bandwidth distribution procedure</a:t>
            </a:r>
          </a:p>
          <a:p>
            <a:pPr lvl="1"/>
            <a:r>
              <a:rPr lang="en-US" dirty="0" smtClean="0"/>
              <a:t>Leaf nodes represent actual network flows</a:t>
            </a:r>
          </a:p>
          <a:p>
            <a:r>
              <a:rPr lang="en-US" dirty="0" smtClean="0"/>
              <a:t>NTS operation is controlled by the types of internal nodes used and the tree layout</a:t>
            </a:r>
          </a:p>
          <a:p>
            <a:pPr lvl="1"/>
            <a:r>
              <a:rPr lang="en-US" dirty="0" smtClean="0"/>
              <a:t>Once stream hierarchy has been constructed, performing NTS is as simple as appointing the correct bandwidth amount to root node</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Internal Stream Hierarchy Nodes</a:t>
            </a:r>
            <a:endParaRPr lang="en-US" dirty="0"/>
          </a:p>
        </p:txBody>
      </p:sp>
      <p:sp>
        <p:nvSpPr>
          <p:cNvPr id="3" name="Content Placeholder 2"/>
          <p:cNvSpPr>
            <a:spLocks noGrp="1"/>
          </p:cNvSpPr>
          <p:nvPr>
            <p:ph idx="1"/>
          </p:nvPr>
        </p:nvSpPr>
        <p:spPr>
          <a:xfrm>
            <a:off x="457200" y="1371600"/>
            <a:ext cx="8382000" cy="5029200"/>
          </a:xfrm>
        </p:spPr>
        <p:txBody>
          <a:bodyPr/>
          <a:lstStyle/>
          <a:p>
            <a:r>
              <a:rPr lang="en-US" dirty="0" smtClean="0"/>
              <a:t>Structure the hierarchy and steer BW brokering by designating BW to children in a specific manner</a:t>
            </a:r>
          </a:p>
          <a:p>
            <a:r>
              <a:rPr lang="en-US" dirty="0" smtClean="0"/>
              <a:t>Multiple classes of internal nodes available</a:t>
            </a:r>
          </a:p>
          <a:p>
            <a:pPr lvl="1"/>
            <a:r>
              <a:rPr lang="en-US" dirty="0" smtClean="0">
                <a:latin typeface="Courier" pitchFamily="49" charset="0"/>
              </a:rPr>
              <a:t>Mutex</a:t>
            </a:r>
            <a:r>
              <a:rPr lang="en-US" dirty="0" smtClean="0"/>
              <a:t>: Distributable BW allotted exclusively to child with largest still </a:t>
            </a:r>
            <a:r>
              <a:rPr lang="en-US" dirty="0" err="1" smtClean="0"/>
              <a:t>satisfiable</a:t>
            </a:r>
            <a:r>
              <a:rPr lang="en-US" dirty="0" smtClean="0"/>
              <a:t> bandwidth requirement</a:t>
            </a:r>
          </a:p>
          <a:p>
            <a:pPr lvl="1"/>
            <a:r>
              <a:rPr lang="en-US" dirty="0" smtClean="0">
                <a:latin typeface="Courier" pitchFamily="49" charset="0"/>
              </a:rPr>
              <a:t>Priority</a:t>
            </a:r>
            <a:r>
              <a:rPr lang="en-US" dirty="0" smtClean="0"/>
              <a:t>: BW is partitioned statically in order of descending </a:t>
            </a:r>
            <a:r>
              <a:rPr lang="en-US" i="1" dirty="0" smtClean="0"/>
              <a:t>priority value </a:t>
            </a:r>
            <a:r>
              <a:rPr lang="en-US" dirty="0" smtClean="0"/>
              <a:t>(integer)</a:t>
            </a:r>
          </a:p>
          <a:p>
            <a:pPr lvl="1"/>
            <a:r>
              <a:rPr lang="en-US" dirty="0" smtClean="0">
                <a:latin typeface="Courier" pitchFamily="49" charset="0"/>
              </a:rPr>
              <a:t>Percentage</a:t>
            </a:r>
            <a:r>
              <a:rPr lang="en-US" dirty="0" smtClean="0"/>
              <a:t>: Grants each child c its corresponding </a:t>
            </a:r>
            <a:r>
              <a:rPr lang="en-US" i="1" dirty="0" smtClean="0"/>
              <a:t>percentage value</a:t>
            </a:r>
            <a:r>
              <a:rPr lang="en-US" dirty="0" smtClean="0"/>
              <a:t>              of BW: </a:t>
            </a:r>
            <a:endParaRPr lang="en-US" dirty="0" smtClean="0">
              <a:latin typeface="Courier" pitchFamily="49" charset="0"/>
            </a:endParaRPr>
          </a:p>
          <a:p>
            <a:pPr lvl="1"/>
            <a:endParaRPr lang="en-US" sz="1600" dirty="0" smtClean="0">
              <a:latin typeface="Courier" pitchFamily="49" charset="0"/>
            </a:endParaRPr>
          </a:p>
          <a:p>
            <a:pPr lvl="1"/>
            <a:r>
              <a:rPr lang="en-US" dirty="0" err="1" smtClean="0">
                <a:latin typeface="Courier" pitchFamily="49" charset="0"/>
              </a:rPr>
              <a:t>WeightStream</a:t>
            </a:r>
            <a:r>
              <a:rPr lang="en-US" dirty="0" smtClean="0"/>
              <a:t>: </a:t>
            </a:r>
            <a:endParaRPr lang="en-US" dirty="0" smtClean="0">
              <a:latin typeface="Courier" pitchFamily="49" charset="0"/>
            </a:endParaRPr>
          </a:p>
          <a:p>
            <a:pPr lvl="1"/>
            <a:endParaRPr lang="en-US" sz="1600" dirty="0" smtClean="0">
              <a:latin typeface="Courier" pitchFamily="49" charset="0"/>
            </a:endParaRPr>
          </a:p>
          <a:p>
            <a:pPr lvl="1"/>
            <a:r>
              <a:rPr lang="en-US" dirty="0" err="1" smtClean="0">
                <a:latin typeface="Courier" pitchFamily="49" charset="0"/>
              </a:rPr>
              <a:t>WeightData</a:t>
            </a:r>
            <a:r>
              <a:rPr lang="en-US" dirty="0" smtClean="0"/>
              <a:t>:</a:t>
            </a:r>
            <a:endParaRPr lang="en-US" dirty="0" smtClean="0">
              <a:latin typeface="Courier" pitchFamily="49" charset="0"/>
            </a:endParaRP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12</a:t>
            </a:fld>
            <a:endParaRPr lang="nl-NL"/>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4400550"/>
            <a:ext cx="1209675" cy="390525"/>
          </a:xfrm>
          <a:prstGeom prst="rect">
            <a:avLst/>
          </a:prstGeom>
          <a:noFill/>
        </p:spPr>
      </p:pic>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96000" y="4410075"/>
            <a:ext cx="2047875" cy="390525"/>
          </a:xfrm>
          <a:prstGeom prst="rect">
            <a:avLst/>
          </a:prstGeom>
          <a:noFill/>
        </p:spPr>
      </p:pic>
      <p:sp>
        <p:nvSpPr>
          <p:cNvPr id="71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81400" y="4943475"/>
            <a:ext cx="5353050" cy="771525"/>
          </a:xfrm>
          <a:prstGeom prst="rect">
            <a:avLst/>
          </a:prstGeom>
          <a:noFill/>
        </p:spPr>
      </p:pic>
      <p:sp>
        <p:nvSpPr>
          <p:cNvPr id="7179" name="Rectangle 11"/>
          <p:cNvSpPr>
            <a:spLocks noChangeArrowheads="1"/>
          </p:cNvSpPr>
          <p:nvPr/>
        </p:nvSpPr>
        <p:spPr bwMode="auto">
          <a:xfrm>
            <a:off x="0" y="1228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8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76600" y="5629275"/>
            <a:ext cx="2362200" cy="77152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169"/>
                                        </p:tgtEl>
                                        <p:attrNameLst>
                                          <p:attrName>style.visibility</p:attrName>
                                        </p:attrNameLst>
                                      </p:cBhvr>
                                      <p:to>
                                        <p:strVal val="visible"/>
                                      </p:to>
                                    </p:set>
                                    <p:animEffect transition="in" filter="checkerboard(across)">
                                      <p:cBhvr>
                                        <p:cTn id="20" dur="500"/>
                                        <p:tgtEl>
                                          <p:spTgt spid="7169"/>
                                        </p:tgtEl>
                                      </p:cBhvr>
                                    </p:animEffect>
                                  </p:childTnLst>
                                </p:cTn>
                              </p:par>
                              <p:par>
                                <p:cTn id="21" presetID="5" presetClass="entr" presetSubtype="10" fill="hold" nodeType="with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checkerboard(across)">
                                      <p:cBhvr>
                                        <p:cTn id="23" dur="500"/>
                                        <p:tgtEl>
                                          <p:spTgt spid="717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checkerboard(across)">
                                      <p:cBhvr>
                                        <p:cTn id="31" dur="500"/>
                                        <p:tgtEl>
                                          <p:spTgt spid="717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heckerboard(across)">
                                      <p:cBhvr>
                                        <p:cTn id="36" dur="500"/>
                                        <p:tgtEl>
                                          <p:spTgt spid="3">
                                            <p:txEl>
                                              <p:pRg st="8" end="8"/>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7180"/>
                                        </p:tgtEl>
                                        <p:attrNameLst>
                                          <p:attrName>style.visibility</p:attrName>
                                        </p:attrNameLst>
                                      </p:cBhvr>
                                      <p:to>
                                        <p:strVal val="visible"/>
                                      </p:to>
                                    </p:set>
                                    <p:animEffect transition="in" filter="checkerboard(across)">
                                      <p:cBhvr>
                                        <p:cTn id="39"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Leaf Stream Hierarchy Nodes</a:t>
            </a:r>
            <a:endParaRPr lang="en-US" dirty="0"/>
          </a:p>
        </p:txBody>
      </p:sp>
      <p:sp>
        <p:nvSpPr>
          <p:cNvPr id="3" name="Content Placeholder 2"/>
          <p:cNvSpPr>
            <a:spLocks noGrp="1"/>
          </p:cNvSpPr>
          <p:nvPr>
            <p:ph idx="1"/>
          </p:nvPr>
        </p:nvSpPr>
        <p:spPr>
          <a:xfrm>
            <a:off x="457200" y="1371600"/>
            <a:ext cx="8686800" cy="5029200"/>
          </a:xfrm>
        </p:spPr>
        <p:txBody>
          <a:bodyPr/>
          <a:lstStyle/>
          <a:p>
            <a:r>
              <a:rPr lang="en-US" dirty="0" smtClean="0"/>
              <a:t>Correspond to an actual network flow</a:t>
            </a:r>
          </a:p>
          <a:p>
            <a:r>
              <a:rPr lang="en-US" dirty="0" smtClean="0"/>
              <a:t>Multiple classes of leaf nodes available</a:t>
            </a:r>
          </a:p>
          <a:p>
            <a:pPr lvl="1"/>
            <a:r>
              <a:rPr lang="en-US" dirty="0" smtClean="0">
                <a:latin typeface="Courier" pitchFamily="49" charset="0"/>
              </a:rPr>
              <a:t>Discrete: </a:t>
            </a:r>
            <a:r>
              <a:rPr lang="en-US" dirty="0" smtClean="0"/>
              <a:t>Defines </a:t>
            </a:r>
            <a:r>
              <a:rPr lang="en-US" dirty="0" smtClean="0">
                <a:solidFill>
                  <a:srgbClr val="CA7500"/>
                </a:solidFill>
              </a:rPr>
              <a:t>discrete</a:t>
            </a:r>
            <a:r>
              <a:rPr lang="en-US" dirty="0" smtClean="0"/>
              <a:t> # of increasing BW levels</a:t>
            </a:r>
          </a:p>
          <a:p>
            <a:pPr lvl="2"/>
            <a:r>
              <a:rPr lang="en-US" dirty="0" smtClean="0"/>
              <a:t>Toggle flow BW consumption between these levels</a:t>
            </a:r>
          </a:p>
          <a:p>
            <a:pPr lvl="2"/>
            <a:r>
              <a:rPr lang="en-US" dirty="0" smtClean="0"/>
              <a:t>E.g., level 0 = off (0 BW), level 1 = on (max BW)</a:t>
            </a:r>
          </a:p>
          <a:p>
            <a:pPr lvl="2"/>
            <a:r>
              <a:rPr lang="en-US" dirty="0" smtClean="0">
                <a:sym typeface="Wingdings" pitchFamily="2" charset="2"/>
              </a:rPr>
              <a:t>Very lightweight (nearly no computational overhead)</a:t>
            </a:r>
          </a:p>
          <a:p>
            <a:pPr lvl="2"/>
            <a:r>
              <a:rPr lang="en-US" dirty="0" smtClean="0">
                <a:sym typeface="Wingdings" pitchFamily="2" charset="2"/>
              </a:rPr>
              <a:t>Well suited to represent real-time network traffic</a:t>
            </a:r>
          </a:p>
          <a:p>
            <a:pPr lvl="1"/>
            <a:r>
              <a:rPr lang="en-US" dirty="0" smtClean="0">
                <a:latin typeface="Courier" pitchFamily="49" charset="0"/>
              </a:rPr>
              <a:t>Continuous: </a:t>
            </a:r>
            <a:r>
              <a:rPr lang="en-US" dirty="0" smtClean="0"/>
              <a:t>Sets BW usage to arbitrary value in a </a:t>
            </a:r>
            <a:r>
              <a:rPr lang="en-US" dirty="0" smtClean="0">
                <a:solidFill>
                  <a:srgbClr val="CA7500"/>
                </a:solidFill>
              </a:rPr>
              <a:t>continuous</a:t>
            </a:r>
            <a:r>
              <a:rPr lang="en-US" dirty="0" smtClean="0"/>
              <a:t> interval</a:t>
            </a:r>
          </a:p>
          <a:p>
            <a:pPr lvl="2"/>
            <a:r>
              <a:rPr lang="en-US" dirty="0" smtClean="0"/>
              <a:t>Introduces extra flexibility and dynamism</a:t>
            </a:r>
          </a:p>
          <a:p>
            <a:pPr lvl="2"/>
            <a:r>
              <a:rPr lang="en-US" dirty="0" smtClean="0"/>
              <a:t>Requires adoption of resource-intensive and possibly computationally complex techniques (e.g., rate control)</a:t>
            </a:r>
          </a:p>
          <a:p>
            <a:pPr lvl="2"/>
            <a:r>
              <a:rPr lang="en-US" dirty="0" smtClean="0"/>
              <a:t>Well suited for handling non-real-time data</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13</a:t>
            </a:fld>
            <a:endParaRPr lang="nl-NL"/>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heckerboard(across)">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heckerboard(across)">
                                      <p:cBhvr>
                                        <p:cTn id="30" dur="500"/>
                                        <p:tgtEl>
                                          <p:spTgt spid="3">
                                            <p:txEl>
                                              <p:pRg st="9" end="9"/>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Overview</a:t>
            </a:r>
            <a:endParaRPr lang="en-US" dirty="0"/>
          </a:p>
        </p:txBody>
      </p:sp>
      <p:sp>
        <p:nvSpPr>
          <p:cNvPr id="3" name="Content Placeholder 2"/>
          <p:cNvSpPr>
            <a:spLocks noGrp="1"/>
          </p:cNvSpPr>
          <p:nvPr>
            <p:ph idx="1"/>
          </p:nvPr>
        </p:nvSpPr>
        <p:spPr>
          <a:xfrm>
            <a:off x="457200" y="1371600"/>
            <a:ext cx="8686800" cy="5029200"/>
          </a:xfrm>
        </p:spPr>
        <p:txBody>
          <a:bodyPr/>
          <a:lstStyle/>
          <a:p>
            <a:r>
              <a:rPr lang="en-US" dirty="0" smtClean="0"/>
              <a:t>NIProxy acts as service provision/delivery platform</a:t>
            </a:r>
          </a:p>
          <a:p>
            <a:pPr lvl="1"/>
            <a:r>
              <a:rPr lang="en-US" dirty="0" smtClean="0"/>
              <a:t>Services applied on content flowing through network</a:t>
            </a:r>
          </a:p>
          <a:p>
            <a:r>
              <a:rPr lang="en-US" dirty="0" smtClean="0"/>
              <a:t>Range of services is theoretically limitless</a:t>
            </a:r>
          </a:p>
          <a:p>
            <a:r>
              <a:rPr lang="en-US" dirty="0" smtClean="0"/>
              <a:t>NIProxy services are context-aware and -adaptive</a:t>
            </a:r>
          </a:p>
          <a:p>
            <a:pPr lvl="1"/>
            <a:r>
              <a:rPr lang="en-US" dirty="0" smtClean="0"/>
              <a:t>Attune operation to current context of use</a:t>
            </a:r>
          </a:p>
          <a:p>
            <a:r>
              <a:rPr lang="en-US" dirty="0" smtClean="0"/>
              <a:t>Services correspond with </a:t>
            </a:r>
            <a:r>
              <a:rPr lang="en-US" dirty="0" smtClean="0">
                <a:solidFill>
                  <a:srgbClr val="CA7500"/>
                </a:solidFill>
              </a:rPr>
              <a:t>plug-ins </a:t>
            </a:r>
            <a:r>
              <a:rPr lang="en-US" dirty="0" smtClean="0"/>
              <a:t>for the NIProxy software architecture</a:t>
            </a:r>
          </a:p>
          <a:p>
            <a:pPr lvl="1"/>
            <a:r>
              <a:rPr lang="en-US" dirty="0" smtClean="0"/>
              <a:t>On-demand and at run-time loadable</a:t>
            </a:r>
          </a:p>
          <a:p>
            <a:pPr lvl="1"/>
            <a:r>
              <a:rPr lang="en-US" dirty="0" smtClean="0"/>
              <a:t>Guarantees </a:t>
            </a:r>
            <a:r>
              <a:rPr lang="en-US" i="1" dirty="0" smtClean="0"/>
              <a:t>run-time extensibility</a:t>
            </a:r>
            <a:r>
              <a:rPr lang="en-US" dirty="0" smtClean="0"/>
              <a:t> of functionality</a:t>
            </a:r>
          </a:p>
          <a:p>
            <a:r>
              <a:rPr lang="en-US" dirty="0" smtClean="0"/>
              <a:t>Collaboration between NTS and service provision</a:t>
            </a:r>
          </a:p>
          <a:p>
            <a:pPr lvl="1"/>
            <a:r>
              <a:rPr lang="en-US" dirty="0" smtClean="0"/>
              <a:t>Services can query/supplement NTS strategies</a:t>
            </a:r>
          </a:p>
          <a:p>
            <a:pPr lvl="1"/>
            <a:r>
              <a:rPr lang="en-US" i="1" dirty="0" smtClean="0"/>
              <a:t>Holistic</a:t>
            </a:r>
            <a:r>
              <a:rPr lang="en-US" dirty="0" smtClean="0"/>
              <a:t> solution: tools complement their strong points</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15</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Example: Static Video Transcoding</a:t>
            </a:r>
            <a:endParaRPr lang="en-US" dirty="0"/>
          </a:p>
        </p:txBody>
      </p:sp>
      <p:sp>
        <p:nvSpPr>
          <p:cNvPr id="3" name="Content Placeholder 2"/>
          <p:cNvSpPr>
            <a:spLocks noGrp="1"/>
          </p:cNvSpPr>
          <p:nvPr>
            <p:ph idx="1"/>
          </p:nvPr>
        </p:nvSpPr>
        <p:spPr/>
        <p:txBody>
          <a:bodyPr/>
          <a:lstStyle/>
          <a:p>
            <a:r>
              <a:rPr lang="en-US" dirty="0" smtClean="0"/>
              <a:t>Introduces on-the-fly transcoding functionality to enable NIProxy to reduce </a:t>
            </a:r>
            <a:r>
              <a:rPr lang="en-US" dirty="0" err="1" smtClean="0"/>
              <a:t>bitrate</a:t>
            </a:r>
            <a:r>
              <a:rPr lang="en-US" dirty="0" smtClean="0"/>
              <a:t> of H.263 video</a:t>
            </a:r>
          </a:p>
          <a:p>
            <a:pPr lvl="1"/>
            <a:r>
              <a:rPr lang="en-US" dirty="0" smtClean="0">
                <a:solidFill>
                  <a:srgbClr val="CA7500"/>
                </a:solidFill>
              </a:rPr>
              <a:t>Static</a:t>
            </a:r>
            <a:r>
              <a:rPr lang="en-US" dirty="0" smtClean="0"/>
              <a:t>: All </a:t>
            </a:r>
            <a:r>
              <a:rPr lang="en-US" dirty="0" err="1" smtClean="0"/>
              <a:t>bitstreams</a:t>
            </a:r>
            <a:r>
              <a:rPr lang="en-US" dirty="0" smtClean="0"/>
              <a:t> exhibit identical video </a:t>
            </a:r>
            <a:r>
              <a:rPr lang="en-US" smtClean="0"/>
              <a:t>quality characteristics </a:t>
            </a:r>
            <a:r>
              <a:rPr lang="en-US" dirty="0" smtClean="0"/>
              <a:t>and have widely comparable </a:t>
            </a:r>
            <a:r>
              <a:rPr lang="en-US" dirty="0" err="1" smtClean="0"/>
              <a:t>bitrate</a:t>
            </a:r>
            <a:endParaRPr lang="en-US" dirty="0" smtClean="0"/>
          </a:p>
          <a:p>
            <a:pPr lvl="2"/>
            <a:r>
              <a:rPr lang="en-US" dirty="0" smtClean="0"/>
              <a:t>Configurable at service load-time</a:t>
            </a:r>
          </a:p>
          <a:p>
            <a:r>
              <a:rPr lang="en-US" dirty="0" smtClean="0"/>
              <a:t>Generates new type of network traffic</a:t>
            </a:r>
          </a:p>
          <a:p>
            <a:pPr lvl="1"/>
            <a:r>
              <a:rPr lang="en-US" dirty="0" smtClean="0"/>
              <a:t>Service informs NTS framework of traffic existence</a:t>
            </a:r>
          </a:p>
          <a:p>
            <a:pPr lvl="2"/>
            <a:r>
              <a:rPr lang="en-US" dirty="0" smtClean="0"/>
              <a:t>Incorporates </a:t>
            </a:r>
            <a:r>
              <a:rPr lang="en-US" dirty="0" smtClean="0">
                <a:latin typeface="Courier" pitchFamily="49" charset="0"/>
              </a:rPr>
              <a:t>discrete</a:t>
            </a:r>
            <a:r>
              <a:rPr lang="en-US" dirty="0" smtClean="0"/>
              <a:t> leaf node in stream hierarchy</a:t>
            </a:r>
          </a:p>
          <a:p>
            <a:pPr lvl="2"/>
            <a:r>
              <a:rPr lang="en-US" dirty="0" smtClean="0"/>
              <a:t>New node is made sibling of original video node</a:t>
            </a:r>
          </a:p>
          <a:p>
            <a:r>
              <a:rPr lang="en-US" dirty="0" smtClean="0"/>
              <a:t>Service leverages its interface to the NTS framework to determine whether it should perform transcoding</a:t>
            </a:r>
          </a:p>
          <a:p>
            <a:pPr lvl="1"/>
            <a:r>
              <a:rPr lang="en-US" dirty="0" smtClean="0"/>
              <a:t>Only if corresponding leaf is set to non-zero level</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16</a:t>
            </a:fld>
            <a:endParaRPr lang="nl-NL"/>
          </a:p>
        </p:txBody>
      </p:sp>
      <p:pic>
        <p:nvPicPr>
          <p:cNvPr id="39938" name="Picture 2" descr="D:\WORK\Conferenties\PhD\img\06_mm_service_provision\vidtransservice_shincorpexample.png"/>
          <p:cNvPicPr>
            <a:picLocks noChangeAspect="1" noChangeArrowheads="1"/>
          </p:cNvPicPr>
          <p:nvPr/>
        </p:nvPicPr>
        <p:blipFill>
          <a:blip r:embed="rId3" cstate="print"/>
          <a:srcRect/>
          <a:stretch>
            <a:fillRect/>
          </a:stretch>
        </p:blipFill>
        <p:spPr bwMode="auto">
          <a:xfrm>
            <a:off x="914400" y="4114800"/>
            <a:ext cx="7772400" cy="23562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9938"/>
                                        </p:tgtEl>
                                        <p:attrNameLst>
                                          <p:attrName>style.visibility</p:attrName>
                                        </p:attrNameLst>
                                      </p:cBhvr>
                                      <p:to>
                                        <p:strVal val="visible"/>
                                      </p:to>
                                    </p:set>
                                    <p:animEffect transition="in" filter="checkerboard(across)">
                                      <p:cBhvr>
                                        <p:cTn id="21" dur="500"/>
                                        <p:tgtEl>
                                          <p:spTgt spid="3993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39938"/>
                                        </p:tgtEl>
                                      </p:cBhvr>
                                    </p:animEffect>
                                    <p:set>
                                      <p:cBhvr>
                                        <p:cTn id="26" dur="1" fill="hold">
                                          <p:stCondLst>
                                            <p:cond delay="499"/>
                                          </p:stCondLst>
                                        </p:cTn>
                                        <p:tgtEl>
                                          <p:spTgt spid="39938"/>
                                        </p:tgtEl>
                                        <p:attrNameLst>
                                          <p:attrName>style.visibility</p:attrName>
                                        </p:attrNameLst>
                                      </p:cBhvr>
                                      <p:to>
                                        <p:strVal val="hidden"/>
                                      </p:to>
                                    </p:set>
                                  </p:childTnLst>
                                </p:cTn>
                              </p:par>
                              <p:par>
                                <p:cTn id="27" presetID="5"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Considered Distributed Application</a:t>
            </a:r>
            <a:endParaRPr lang="en-US" dirty="0"/>
          </a:p>
        </p:txBody>
      </p:sp>
      <p:sp>
        <p:nvSpPr>
          <p:cNvPr id="3" name="Content Placeholder 2"/>
          <p:cNvSpPr>
            <a:spLocks noGrp="1"/>
          </p:cNvSpPr>
          <p:nvPr>
            <p:ph idx="1"/>
          </p:nvPr>
        </p:nvSpPr>
        <p:spPr/>
        <p:txBody>
          <a:bodyPr/>
          <a:lstStyle/>
          <a:p>
            <a:r>
              <a:rPr lang="en-US" dirty="0" smtClean="0"/>
              <a:t>Network Virtual Environment (NVE) application</a:t>
            </a:r>
          </a:p>
          <a:p>
            <a:r>
              <a:rPr lang="en-US" dirty="0" smtClean="0"/>
              <a:t>User communication via audiovisual chat</a:t>
            </a:r>
          </a:p>
          <a:p>
            <a:pPr lvl="1"/>
            <a:r>
              <a:rPr lang="en-US" dirty="0" smtClean="0">
                <a:solidFill>
                  <a:srgbClr val="CA7500"/>
                </a:solidFill>
              </a:rPr>
              <a:t>Real-time</a:t>
            </a:r>
            <a:r>
              <a:rPr lang="en-US" dirty="0" smtClean="0"/>
              <a:t> data dissemination (RTP)</a:t>
            </a:r>
          </a:p>
          <a:p>
            <a:r>
              <a:rPr lang="en-US" dirty="0" smtClean="0"/>
              <a:t>Advanced rendering scheme [</a:t>
            </a:r>
            <a:r>
              <a:rPr lang="en-US" dirty="0" err="1" smtClean="0"/>
              <a:t>Jehaes</a:t>
            </a:r>
            <a:r>
              <a:rPr lang="en-US" dirty="0" smtClean="0"/>
              <a:t> 08]</a:t>
            </a:r>
          </a:p>
          <a:p>
            <a:pPr lvl="1"/>
            <a:r>
              <a:rPr lang="en-US" dirty="0" smtClean="0"/>
              <a:t>Hybrid 3D rendering</a:t>
            </a:r>
          </a:p>
          <a:p>
            <a:pPr lvl="1"/>
            <a:r>
              <a:rPr lang="en-US" dirty="0" smtClean="0"/>
              <a:t>Sophisticated Level of Detail (</a:t>
            </a:r>
            <a:r>
              <a:rPr lang="en-US" dirty="0" err="1" smtClean="0"/>
              <a:t>LoD</a:t>
            </a:r>
            <a:r>
              <a:rPr lang="en-US" dirty="0" smtClean="0"/>
              <a:t>) methods</a:t>
            </a:r>
          </a:p>
          <a:p>
            <a:r>
              <a:rPr lang="en-US" dirty="0" smtClean="0"/>
              <a:t>Rendering-related data stored on file server</a:t>
            </a:r>
          </a:p>
          <a:p>
            <a:pPr lvl="1"/>
            <a:r>
              <a:rPr lang="en-US" dirty="0" smtClean="0"/>
              <a:t>Is downloaded to clients in a </a:t>
            </a:r>
            <a:r>
              <a:rPr lang="en-US" dirty="0" err="1" smtClean="0"/>
              <a:t>unicast</a:t>
            </a:r>
            <a:r>
              <a:rPr lang="en-US" dirty="0" smtClean="0"/>
              <a:t> manner and on as-needed basis</a:t>
            </a:r>
          </a:p>
          <a:p>
            <a:pPr lvl="1"/>
            <a:r>
              <a:rPr lang="en-US" dirty="0" smtClean="0">
                <a:solidFill>
                  <a:srgbClr val="CA7500"/>
                </a:solidFill>
              </a:rPr>
              <a:t>Non-real-time</a:t>
            </a:r>
            <a:r>
              <a:rPr lang="en-US" dirty="0" smtClean="0"/>
              <a:t> data dissemination (TCP)</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Considered Distributed Application</a:t>
            </a:r>
            <a:endParaRPr lang="en-US" dirty="0"/>
          </a:p>
        </p:txBody>
      </p:sp>
      <p:sp>
        <p:nvSpPr>
          <p:cNvPr id="3" name="Content Placeholder 2"/>
          <p:cNvSpPr>
            <a:spLocks noGrp="1"/>
          </p:cNvSpPr>
          <p:nvPr>
            <p:ph idx="1"/>
          </p:nvPr>
        </p:nvSpPr>
        <p:spPr/>
        <p:txBody>
          <a:bodyPr/>
          <a:lstStyle/>
          <a:p>
            <a:r>
              <a:rPr lang="en-US" dirty="0" smtClean="0"/>
              <a:t>Hybrid 3D rendering</a:t>
            </a:r>
          </a:p>
          <a:p>
            <a:pPr lvl="1"/>
            <a:r>
              <a:rPr lang="en-US" dirty="0" smtClean="0"/>
              <a:t>Combines </a:t>
            </a:r>
            <a:r>
              <a:rPr lang="en-US" dirty="0" smtClean="0">
                <a:solidFill>
                  <a:srgbClr val="CA7500"/>
                </a:solidFill>
              </a:rPr>
              <a:t>geometric</a:t>
            </a:r>
            <a:r>
              <a:rPr lang="en-US" dirty="0" smtClean="0"/>
              <a:t> &amp; </a:t>
            </a:r>
            <a:r>
              <a:rPr lang="en-US" dirty="0" smtClean="0">
                <a:solidFill>
                  <a:srgbClr val="CA7500"/>
                </a:solidFill>
              </a:rPr>
              <a:t>image-based</a:t>
            </a:r>
            <a:r>
              <a:rPr lang="en-US" dirty="0" smtClean="0"/>
              <a:t> rendering</a:t>
            </a:r>
          </a:p>
          <a:p>
            <a:pPr lvl="1"/>
            <a:r>
              <a:rPr lang="en-US" dirty="0" smtClean="0"/>
              <a:t>Geometric rendering: </a:t>
            </a:r>
            <a:r>
              <a:rPr lang="en-US" i="1" dirty="0" smtClean="0"/>
              <a:t>Progressive Meshes</a:t>
            </a:r>
            <a:r>
              <a:rPr lang="en-US" dirty="0" smtClean="0"/>
              <a:t> (PMs) [Hoppe 96]</a:t>
            </a:r>
          </a:p>
          <a:p>
            <a:pPr lvl="2"/>
            <a:r>
              <a:rPr lang="en-US" dirty="0" smtClean="0"/>
              <a:t>Base mesh, 1 or more enhancement layers</a:t>
            </a:r>
          </a:p>
          <a:p>
            <a:pPr lvl="2"/>
            <a:r>
              <a:rPr lang="en-US" dirty="0" smtClean="0"/>
              <a:t>Enables progressive transmission</a:t>
            </a:r>
          </a:p>
          <a:p>
            <a:pPr lvl="1"/>
            <a:r>
              <a:rPr lang="en-US" dirty="0" smtClean="0"/>
              <a:t>IBR: </a:t>
            </a:r>
            <a:r>
              <a:rPr lang="en-US" i="1" dirty="0" smtClean="0"/>
              <a:t>Relief Texture Mapped Objects</a:t>
            </a:r>
            <a:r>
              <a:rPr lang="en-US" dirty="0" smtClean="0"/>
              <a:t> (RTMOs) [Oliveira 00]</a:t>
            </a:r>
          </a:p>
          <a:p>
            <a:pPr lvl="2"/>
            <a:r>
              <a:rPr lang="en-US" dirty="0" smtClean="0"/>
              <a:t>Images with depth-information</a:t>
            </a:r>
          </a:p>
          <a:p>
            <a:pPr lvl="2"/>
            <a:r>
              <a:rPr lang="en-US" dirty="0" smtClean="0"/>
              <a:t>Warped during run-time</a:t>
            </a:r>
          </a:p>
          <a:p>
            <a:pPr lvl="1"/>
            <a:r>
              <a:rPr lang="en-US" dirty="0" smtClean="0"/>
              <a:t>In terms of visual quality : </a:t>
            </a:r>
            <a:r>
              <a:rPr lang="en-US" dirty="0" err="1" smtClean="0"/>
              <a:t>geom</a:t>
            </a:r>
            <a:r>
              <a:rPr lang="en-US" dirty="0" smtClean="0"/>
              <a:t> rendering &gt; IBR</a:t>
            </a:r>
          </a:p>
          <a:p>
            <a:pPr lvl="1"/>
            <a:r>
              <a:rPr lang="en-US" dirty="0" smtClean="0"/>
              <a:t>In terms of size : </a:t>
            </a:r>
            <a:r>
              <a:rPr lang="en-US" dirty="0" err="1" smtClean="0"/>
              <a:t>geom</a:t>
            </a:r>
            <a:r>
              <a:rPr lang="en-US" dirty="0" smtClean="0"/>
              <a:t> data &gt; IBR data</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19</a:t>
            </a:fld>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371600"/>
            <a:ext cx="8229600" cy="5029200"/>
          </a:xfrm>
        </p:spPr>
        <p:txBody>
          <a:bodyPr/>
          <a:lstStyle/>
          <a:p>
            <a:r>
              <a:rPr lang="en-US" dirty="0" smtClean="0">
                <a:latin typeface="Verdana" pitchFamily="34" charset="0"/>
              </a:rPr>
              <a:t>Current generation of transportation networks has been designed for </a:t>
            </a:r>
            <a:r>
              <a:rPr lang="en-US" i="1" dirty="0" smtClean="0">
                <a:latin typeface="Verdana" pitchFamily="34" charset="0"/>
              </a:rPr>
              <a:t>passive</a:t>
            </a:r>
            <a:r>
              <a:rPr lang="en-US" dirty="0" smtClean="0">
                <a:latin typeface="Verdana" pitchFamily="34" charset="0"/>
              </a:rPr>
              <a:t> bit hauling</a:t>
            </a:r>
          </a:p>
          <a:p>
            <a:r>
              <a:rPr lang="en-US" dirty="0" smtClean="0">
                <a:latin typeface="Verdana" pitchFamily="34" charset="0"/>
              </a:rPr>
              <a:t>Works fine for “traditional” applications</a:t>
            </a:r>
          </a:p>
          <a:p>
            <a:pPr lvl="1"/>
            <a:r>
              <a:rPr lang="en-US" dirty="0" smtClean="0">
                <a:latin typeface="Verdana" pitchFamily="34" charset="0"/>
              </a:rPr>
              <a:t>E.g., e-mail, web browsing, …</a:t>
            </a:r>
          </a:p>
          <a:p>
            <a:r>
              <a:rPr lang="en-US" dirty="0" smtClean="0">
                <a:latin typeface="Verdana" pitchFamily="34" charset="0"/>
              </a:rPr>
              <a:t>Over the years, distributed applications have become increasingly complex</a:t>
            </a:r>
          </a:p>
          <a:p>
            <a:pPr lvl="1"/>
            <a:r>
              <a:rPr lang="en-US" dirty="0" smtClean="0">
                <a:latin typeface="Verdana" pitchFamily="34" charset="0"/>
              </a:rPr>
              <a:t>E.g., inclusion of multimedia content</a:t>
            </a:r>
          </a:p>
          <a:p>
            <a:pPr lvl="2"/>
            <a:r>
              <a:rPr lang="en-US" dirty="0" smtClean="0">
                <a:latin typeface="Verdana" pitchFamily="34" charset="0"/>
              </a:rPr>
              <a:t>Imposes (performance) requirements</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Considered Distributed Application</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20</a:t>
            </a:fld>
            <a:endParaRPr lang="nl-NL"/>
          </a:p>
        </p:txBody>
      </p:sp>
      <p:sp>
        <p:nvSpPr>
          <p:cNvPr id="3" name="Content Placeholder 2"/>
          <p:cNvSpPr>
            <a:spLocks noGrp="1"/>
          </p:cNvSpPr>
          <p:nvPr>
            <p:ph idx="1"/>
          </p:nvPr>
        </p:nvSpPr>
        <p:spPr/>
        <p:txBody>
          <a:bodyPr/>
          <a:lstStyle/>
          <a:p>
            <a:pPr>
              <a:defRPr/>
            </a:pPr>
            <a:r>
              <a:rPr lang="en-US" dirty="0" smtClean="0"/>
              <a:t>Level of Detail (</a:t>
            </a:r>
            <a:r>
              <a:rPr lang="en-US" dirty="0" err="1" smtClean="0"/>
              <a:t>LoD</a:t>
            </a:r>
            <a:r>
              <a:rPr lang="en-US" dirty="0" smtClean="0"/>
              <a:t>) manager</a:t>
            </a:r>
          </a:p>
          <a:p>
            <a:pPr lvl="1">
              <a:defRPr/>
            </a:pPr>
            <a:r>
              <a:rPr lang="en-US" dirty="0" smtClean="0"/>
              <a:t>Selects most suitable representation for 3D objects</a:t>
            </a:r>
          </a:p>
          <a:p>
            <a:pPr lvl="1">
              <a:defRPr/>
            </a:pPr>
            <a:r>
              <a:rPr lang="en-US" dirty="0" smtClean="0"/>
              <a:t>Considers scene priority, </a:t>
            </a:r>
            <a:r>
              <a:rPr lang="en-US" dirty="0" err="1" smtClean="0"/>
              <a:t>framerate</a:t>
            </a:r>
            <a:r>
              <a:rPr lang="en-US" dirty="0" smtClean="0"/>
              <a:t> (current/desired), distance to viewer (= model display size), …</a:t>
            </a:r>
          </a:p>
          <a:p>
            <a:pPr lvl="1">
              <a:defRPr/>
            </a:pPr>
            <a:r>
              <a:rPr lang="en-US" dirty="0" smtClean="0"/>
              <a:t>Approach = PM for nearby, IBR for distant objects</a:t>
            </a:r>
          </a:p>
          <a:p>
            <a:pPr lvl="1">
              <a:defRPr/>
            </a:pPr>
            <a:r>
              <a:rPr lang="en-US" dirty="0" smtClean="0"/>
              <a:t>Model representation switching is supported</a:t>
            </a:r>
          </a:p>
        </p:txBody>
      </p:sp>
      <p:pic>
        <p:nvPicPr>
          <p:cNvPr id="3075" name="Picture 3" descr="D:\WORK\Conferenties\PhD\presentation\src\NVE_hybrid_rendering.png"/>
          <p:cNvPicPr>
            <a:picLocks noChangeAspect="1" noChangeArrowheads="1"/>
          </p:cNvPicPr>
          <p:nvPr/>
        </p:nvPicPr>
        <p:blipFill>
          <a:blip r:embed="rId3" cstate="print"/>
          <a:srcRect/>
          <a:stretch>
            <a:fillRect/>
          </a:stretch>
        </p:blipFill>
        <p:spPr bwMode="auto">
          <a:xfrm>
            <a:off x="228600" y="2286000"/>
            <a:ext cx="8733301"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Considered Distributed Application</a:t>
            </a:r>
            <a:endParaRPr lang="en-US" dirty="0"/>
          </a:p>
        </p:txBody>
      </p:sp>
      <p:sp>
        <p:nvSpPr>
          <p:cNvPr id="3" name="Content Placeholder 2"/>
          <p:cNvSpPr>
            <a:spLocks noGrp="1"/>
          </p:cNvSpPr>
          <p:nvPr>
            <p:ph idx="1"/>
          </p:nvPr>
        </p:nvSpPr>
        <p:spPr>
          <a:xfrm>
            <a:off x="457200" y="1371600"/>
            <a:ext cx="8305800" cy="5029200"/>
          </a:xfrm>
        </p:spPr>
        <p:txBody>
          <a:bodyPr/>
          <a:lstStyle/>
          <a:p>
            <a:r>
              <a:rPr lang="en-US" dirty="0" smtClean="0"/>
              <a:t>Communication model assumes LAN setting</a:t>
            </a:r>
          </a:p>
          <a:p>
            <a:pPr lvl="1"/>
            <a:r>
              <a:rPr lang="en-US" dirty="0" smtClean="0"/>
              <a:t>Networking issues in BW-constrained environments</a:t>
            </a:r>
          </a:p>
          <a:p>
            <a:pPr lvl="2"/>
            <a:r>
              <a:rPr lang="en-US" dirty="0" smtClean="0"/>
              <a:t>Likely negatively impacts user QoE</a:t>
            </a:r>
          </a:p>
          <a:p>
            <a:r>
              <a:rPr lang="en-US" dirty="0" smtClean="0"/>
              <a:t>Goal of NIProxy incorporation = Translate the application to a (BW-constrained) Internet setting</a:t>
            </a:r>
          </a:p>
          <a:p>
            <a:pPr lvl="1"/>
            <a:r>
              <a:rPr lang="en-US" dirty="0" smtClean="0"/>
              <a:t>Regulate the dissemination of model data</a:t>
            </a:r>
          </a:p>
          <a:p>
            <a:pPr lvl="1"/>
            <a:r>
              <a:rPr lang="en-US" dirty="0" smtClean="0"/>
              <a:t>Harmonize these transmissions with real-time audiovisual network traffic</a:t>
            </a:r>
          </a:p>
          <a:p>
            <a:pPr>
              <a:defRPr/>
            </a:pPr>
            <a:r>
              <a:rPr lang="en-US" dirty="0" smtClean="0"/>
              <a:t>Rendering </a:t>
            </a:r>
            <a:r>
              <a:rPr lang="en-US" dirty="0" err="1" smtClean="0"/>
              <a:t>subobjective</a:t>
            </a:r>
            <a:endParaRPr lang="en-US" dirty="0" smtClean="0"/>
          </a:p>
          <a:p>
            <a:pPr lvl="1">
              <a:defRPr/>
            </a:pPr>
            <a:r>
              <a:rPr lang="en-US" dirty="0" smtClean="0"/>
              <a:t>Provide user with initial view of virtual world ASAP</a:t>
            </a:r>
          </a:p>
          <a:p>
            <a:pPr lvl="2">
              <a:defRPr/>
            </a:pPr>
            <a:r>
              <a:rPr lang="en-US" dirty="0" smtClean="0"/>
              <a:t>First stream RTMO representations</a:t>
            </a:r>
          </a:p>
          <a:p>
            <a:pPr lvl="2">
              <a:defRPr/>
            </a:pPr>
            <a:r>
              <a:rPr lang="en-US" dirty="0" smtClean="0"/>
              <a:t>Progressively download geometric information to gradually improve visual accuracy</a:t>
            </a:r>
          </a:p>
        </p:txBody>
      </p:sp>
      <p:sp>
        <p:nvSpPr>
          <p:cNvPr id="4" name="Date Placeholder 3"/>
          <p:cNvSpPr>
            <a:spLocks noGrp="1"/>
          </p:cNvSpPr>
          <p:nvPr>
            <p:ph type="dt" sz="half" idx="10"/>
          </p:nvPr>
        </p:nvSpPr>
        <p:spPr/>
        <p:txBody>
          <a:bodyPr/>
          <a:lstStyle/>
          <a:p>
            <a:pPr>
              <a:defRPr/>
            </a:pPr>
            <a:r>
              <a:rPr lang="en-US" dirty="0"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21</a:t>
            </a:fld>
            <a:endParaRPr lang="nl-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D:\WORK\Conferenties\PhD\presentation\src\exp_renderingrelatedtx\HP_and_NP_determination_v2.png"/>
          <p:cNvPicPr>
            <a:picLocks noChangeAspect="1" noChangeArrowheads="1"/>
          </p:cNvPicPr>
          <p:nvPr/>
        </p:nvPicPr>
        <p:blipFill>
          <a:blip r:embed="rId3" cstate="print"/>
          <a:stretch>
            <a:fillRect/>
          </a:stretch>
        </p:blipFill>
        <p:spPr bwMode="auto">
          <a:xfrm>
            <a:off x="6302376" y="2971800"/>
            <a:ext cx="2765424" cy="2765424"/>
          </a:xfrm>
          <a:prstGeom prst="rect">
            <a:avLst/>
          </a:prstGeom>
          <a:noFill/>
        </p:spPr>
      </p:pic>
      <p:sp>
        <p:nvSpPr>
          <p:cNvPr id="2" name="Title 1"/>
          <p:cNvSpPr>
            <a:spLocks noGrp="1"/>
          </p:cNvSpPr>
          <p:nvPr>
            <p:ph type="title"/>
          </p:nvPr>
        </p:nvSpPr>
        <p:spPr/>
        <p:txBody>
          <a:bodyPr/>
          <a:lstStyle/>
          <a:p>
            <a:pPr lvl="0"/>
            <a:r>
              <a:rPr lang="en-US" dirty="0" smtClean="0"/>
              <a:t>Stream Hierarchy Design</a:t>
            </a:r>
            <a:endParaRPr lang="en-US" dirty="0"/>
          </a:p>
        </p:txBody>
      </p:sp>
      <p:sp>
        <p:nvSpPr>
          <p:cNvPr id="3" name="Content Placeholder 2"/>
          <p:cNvSpPr>
            <a:spLocks noGrp="1"/>
          </p:cNvSpPr>
          <p:nvPr>
            <p:ph idx="1"/>
          </p:nvPr>
        </p:nvSpPr>
        <p:spPr/>
        <p:txBody>
          <a:bodyPr/>
          <a:lstStyle/>
          <a:p>
            <a:r>
              <a:rPr lang="en-US" dirty="0" smtClean="0"/>
              <a:t>Convert requirements into appropriate stream hierarchy structure</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22</a:t>
            </a:fld>
            <a:endParaRPr lang="nl-NL"/>
          </a:p>
        </p:txBody>
      </p:sp>
      <p:pic>
        <p:nvPicPr>
          <p:cNvPr id="5124" name="Picture 4" descr="D:\WORK\Conferenties\PhD\presentation\src\stream_hierarchy_structure_no_subtrees.png"/>
          <p:cNvPicPr>
            <a:picLocks noChangeAspect="1" noChangeArrowheads="1"/>
          </p:cNvPicPr>
          <p:nvPr/>
        </p:nvPicPr>
        <p:blipFill>
          <a:blip r:embed="rId4" cstate="print"/>
          <a:srcRect/>
          <a:stretch>
            <a:fillRect/>
          </a:stretch>
        </p:blipFill>
        <p:spPr bwMode="auto">
          <a:xfrm>
            <a:off x="152400" y="2286000"/>
            <a:ext cx="5791200" cy="4061651"/>
          </a:xfrm>
          <a:prstGeom prst="rect">
            <a:avLst/>
          </a:prstGeom>
          <a:noFill/>
        </p:spPr>
      </p:pic>
      <p:pic>
        <p:nvPicPr>
          <p:cNvPr id="5125" name="Picture 5" descr="D:\WORK\Conferenties\PhD\presentation\src\stream_hierarchy_structure_subtree_rt.png"/>
          <p:cNvPicPr>
            <a:picLocks noChangeAspect="1" noChangeArrowheads="1"/>
          </p:cNvPicPr>
          <p:nvPr/>
        </p:nvPicPr>
        <p:blipFill>
          <a:blip r:embed="rId5" cstate="print"/>
          <a:srcRect/>
          <a:stretch>
            <a:fillRect/>
          </a:stretch>
        </p:blipFill>
        <p:spPr bwMode="auto">
          <a:xfrm>
            <a:off x="152400" y="2286000"/>
            <a:ext cx="5791200" cy="4061651"/>
          </a:xfrm>
          <a:prstGeom prst="rect">
            <a:avLst/>
          </a:prstGeom>
          <a:noFill/>
        </p:spPr>
      </p:pic>
      <p:pic>
        <p:nvPicPr>
          <p:cNvPr id="5123" name="Picture 3" descr="D:\WORK\Conferenties\PhD\presentation\src\stream_hierarchy_structure_subtree_rt_and_nrt.png"/>
          <p:cNvPicPr>
            <a:picLocks noChangeAspect="1" noChangeArrowheads="1"/>
          </p:cNvPicPr>
          <p:nvPr/>
        </p:nvPicPr>
        <p:blipFill>
          <a:blip r:embed="rId6" cstate="print"/>
          <a:srcRect/>
          <a:stretch>
            <a:fillRect/>
          </a:stretch>
        </p:blipFill>
        <p:spPr bwMode="auto">
          <a:xfrm>
            <a:off x="152400" y="2286000"/>
            <a:ext cx="5791200" cy="4061651"/>
          </a:xfrm>
          <a:prstGeom prst="rect">
            <a:avLst/>
          </a:prstGeom>
          <a:noFill/>
        </p:spPr>
      </p:pic>
      <p:sp>
        <p:nvSpPr>
          <p:cNvPr id="9" name="Rectangle 8"/>
          <p:cNvSpPr/>
          <p:nvPr/>
        </p:nvSpPr>
        <p:spPr bwMode="auto">
          <a:xfrm>
            <a:off x="3581400" y="2819400"/>
            <a:ext cx="304800" cy="3048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8" name="Rectangle 7"/>
          <p:cNvSpPr/>
          <p:nvPr/>
        </p:nvSpPr>
        <p:spPr bwMode="auto">
          <a:xfrm>
            <a:off x="1371600" y="2819400"/>
            <a:ext cx="304800" cy="3048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5128" name="Picture 8" descr="D:\WORK\Conferenties\PhD\presentation\src\exp_renderingrelatedtx\HP_and_NP_determination_v2_HP.png"/>
          <p:cNvPicPr>
            <a:picLocks noChangeAspect="1" noChangeArrowheads="1"/>
          </p:cNvPicPr>
          <p:nvPr/>
        </p:nvPicPr>
        <p:blipFill>
          <a:blip r:embed="rId7" cstate="print"/>
          <a:stretch>
            <a:fillRect/>
          </a:stretch>
        </p:blipFill>
        <p:spPr bwMode="auto">
          <a:xfrm>
            <a:off x="6302376" y="2971800"/>
            <a:ext cx="2765424" cy="2765424"/>
          </a:xfrm>
          <a:prstGeom prst="rect">
            <a:avLst/>
          </a:prstGeom>
          <a:noFill/>
        </p:spPr>
      </p:pic>
      <p:pic>
        <p:nvPicPr>
          <p:cNvPr id="5130" name="Picture 10" descr="D:\WORK\Conferenties\PhD\presentation\src\exp_renderingrelatedtx\HP_and_NP_determination_v2_NP.png"/>
          <p:cNvPicPr>
            <a:picLocks noChangeAspect="1" noChangeArrowheads="1"/>
          </p:cNvPicPr>
          <p:nvPr/>
        </p:nvPicPr>
        <p:blipFill>
          <a:blip r:embed="rId8" cstate="print"/>
          <a:stretch>
            <a:fillRect/>
          </a:stretch>
        </p:blipFill>
        <p:spPr bwMode="auto">
          <a:xfrm>
            <a:off x="6302376" y="2971800"/>
            <a:ext cx="2765424" cy="2765424"/>
          </a:xfrm>
          <a:prstGeom prst="rect">
            <a:avLst/>
          </a:prstGeom>
          <a:noFill/>
        </p:spPr>
      </p:pic>
      <p:pic>
        <p:nvPicPr>
          <p:cNvPr id="5129" name="Picture 9" descr="D:\WORK\Conferenties\PhD\presentation\src\exp_renderingrelatedtx\HP_and_NP_determination_v2_IBR_preloading.png"/>
          <p:cNvPicPr>
            <a:picLocks noChangeAspect="1" noChangeArrowheads="1"/>
          </p:cNvPicPr>
          <p:nvPr/>
        </p:nvPicPr>
        <p:blipFill>
          <a:blip r:embed="rId9" cstate="print"/>
          <a:stretch>
            <a:fillRect/>
          </a:stretch>
        </p:blipFill>
        <p:spPr bwMode="auto">
          <a:xfrm>
            <a:off x="6302376" y="2971800"/>
            <a:ext cx="2765424" cy="2765424"/>
          </a:xfrm>
          <a:prstGeom prst="rect">
            <a:avLst/>
          </a:prstGeom>
          <a:noFill/>
        </p:spPr>
      </p:pic>
      <p:sp>
        <p:nvSpPr>
          <p:cNvPr id="20" name="Rectangle 19"/>
          <p:cNvSpPr/>
          <p:nvPr/>
        </p:nvSpPr>
        <p:spPr bwMode="auto">
          <a:xfrm>
            <a:off x="2514600" y="4191000"/>
            <a:ext cx="1600200" cy="21336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1" name="Rectangle 20"/>
          <p:cNvSpPr/>
          <p:nvPr/>
        </p:nvSpPr>
        <p:spPr bwMode="auto">
          <a:xfrm>
            <a:off x="4267200" y="4191000"/>
            <a:ext cx="1676400" cy="21336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2" name="Rectangle 21"/>
          <p:cNvSpPr/>
          <p:nvPr/>
        </p:nvSpPr>
        <p:spPr bwMode="auto">
          <a:xfrm>
            <a:off x="3352800" y="3810000"/>
            <a:ext cx="304800" cy="3048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3" name="Rectangle 22"/>
          <p:cNvSpPr/>
          <p:nvPr/>
        </p:nvSpPr>
        <p:spPr bwMode="auto">
          <a:xfrm>
            <a:off x="4724400" y="3810000"/>
            <a:ext cx="304800" cy="3048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checkerboard(across)">
                                      <p:cBhvr>
                                        <p:cTn id="23" dur="500"/>
                                        <p:tgtEl>
                                          <p:spTgt spid="512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checkerboard(across)">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131"/>
                                        </p:tgtEl>
                                        <p:attrNameLst>
                                          <p:attrName>style.visibility</p:attrName>
                                        </p:attrNameLst>
                                      </p:cBhvr>
                                      <p:to>
                                        <p:strVal val="visible"/>
                                      </p:to>
                                    </p:set>
                                    <p:animEffect transition="in" filter="checkerboard(across)">
                                      <p:cBhvr>
                                        <p:cTn id="33" dur="500"/>
                                        <p:tgtEl>
                                          <p:spTgt spid="513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Effect transition="in" filter="checkerboard(across)">
                                      <p:cBhvr>
                                        <p:cTn id="38" dur="500"/>
                                        <p:tgtEl>
                                          <p:spTgt spid="512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5" presetClass="entr" presetSubtype="10" fill="hold" nodeType="withEffect">
                                  <p:stCondLst>
                                    <p:cond delay="0"/>
                                  </p:stCondLst>
                                  <p:childTnLst>
                                    <p:set>
                                      <p:cBhvr>
                                        <p:cTn id="48" dur="1" fill="hold">
                                          <p:stCondLst>
                                            <p:cond delay="0"/>
                                          </p:stCondLst>
                                        </p:cTn>
                                        <p:tgtEl>
                                          <p:spTgt spid="5130"/>
                                        </p:tgtEl>
                                        <p:attrNameLst>
                                          <p:attrName>style.visibility</p:attrName>
                                        </p:attrNameLst>
                                      </p:cBhvr>
                                      <p:to>
                                        <p:strVal val="visible"/>
                                      </p:to>
                                    </p:set>
                                    <p:animEffect transition="in" filter="checkerboard(across)">
                                      <p:cBhvr>
                                        <p:cTn id="49" dur="500"/>
                                        <p:tgtEl>
                                          <p:spTgt spid="513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129"/>
                                        </p:tgtEl>
                                        <p:attrNameLst>
                                          <p:attrName>style.visibility</p:attrName>
                                        </p:attrNameLst>
                                      </p:cBhvr>
                                      <p:to>
                                        <p:strVal val="visible"/>
                                      </p:to>
                                    </p:set>
                                    <p:animEffect transition="in" filter="checkerboard(across)">
                                      <p:cBhvr>
                                        <p:cTn id="57" dur="500"/>
                                        <p:tgtEl>
                                          <p:spTgt spid="512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5" presetClass="exit" presetSubtype="10" fill="hold" nodeType="withEffect">
                                  <p:stCondLst>
                                    <p:cond delay="0"/>
                                  </p:stCondLst>
                                  <p:childTnLst>
                                    <p:animEffect transition="out" filter="checkerboard(across)">
                                      <p:cBhvr>
                                        <p:cTn id="64" dur="500"/>
                                        <p:tgtEl>
                                          <p:spTgt spid="5128"/>
                                        </p:tgtEl>
                                      </p:cBhvr>
                                    </p:animEffect>
                                    <p:set>
                                      <p:cBhvr>
                                        <p:cTn id="65" dur="1" fill="hold">
                                          <p:stCondLst>
                                            <p:cond delay="499"/>
                                          </p:stCondLst>
                                        </p:cTn>
                                        <p:tgtEl>
                                          <p:spTgt spid="5128"/>
                                        </p:tgtEl>
                                        <p:attrNameLst>
                                          <p:attrName>style.visibility</p:attrName>
                                        </p:attrNameLst>
                                      </p:cBhvr>
                                      <p:to>
                                        <p:strVal val="hidden"/>
                                      </p:to>
                                    </p:set>
                                  </p:childTnLst>
                                </p:cTn>
                              </p:par>
                              <p:par>
                                <p:cTn id="66" presetID="5" presetClass="exit" presetSubtype="10" fill="hold" nodeType="withEffect">
                                  <p:stCondLst>
                                    <p:cond delay="0"/>
                                  </p:stCondLst>
                                  <p:childTnLst>
                                    <p:animEffect transition="out" filter="checkerboard(across)">
                                      <p:cBhvr>
                                        <p:cTn id="67" dur="500"/>
                                        <p:tgtEl>
                                          <p:spTgt spid="5129"/>
                                        </p:tgtEl>
                                      </p:cBhvr>
                                    </p:animEffect>
                                    <p:set>
                                      <p:cBhvr>
                                        <p:cTn id="68" dur="1" fill="hold">
                                          <p:stCondLst>
                                            <p:cond delay="499"/>
                                          </p:stCondLst>
                                        </p:cTn>
                                        <p:tgtEl>
                                          <p:spTgt spid="5129"/>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5130"/>
                                        </p:tgtEl>
                                      </p:cBhvr>
                                    </p:animEffect>
                                    <p:set>
                                      <p:cBhvr>
                                        <p:cTn id="71" dur="1" fill="hold">
                                          <p:stCondLst>
                                            <p:cond delay="499"/>
                                          </p:stCondLst>
                                        </p:cTn>
                                        <p:tgtEl>
                                          <p:spTgt spid="5130"/>
                                        </p:tgtEl>
                                        <p:attrNameLst>
                                          <p:attrName>style.visibility</p:attrName>
                                        </p:attrNameLst>
                                      </p:cBhvr>
                                      <p:to>
                                        <p:strVal val="hidden"/>
                                      </p:to>
                                    </p:set>
                                  </p:childTnLst>
                                </p:cTn>
                              </p:par>
                              <p:par>
                                <p:cTn id="72" presetID="5" presetClass="entr" presetSubtype="10" fill="hold" grpId="2"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heckerboard(across)">
                                      <p:cBhvr>
                                        <p:cTn id="74" dur="500"/>
                                        <p:tgtEl>
                                          <p:spTgt spid="22"/>
                                        </p:tgtEl>
                                      </p:cBhvr>
                                    </p:animEffect>
                                  </p:childTnLst>
                                </p:cTn>
                              </p:par>
                              <p:par>
                                <p:cTn id="75" presetID="5" presetClass="entr" presetSubtype="10" fill="hold" grpId="2"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heckerboard(across)">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20" grpId="0" animBg="1"/>
      <p:bldP spid="20" grpId="1" animBg="1"/>
      <p:bldP spid="21" grpId="0" animBg="1"/>
      <p:bldP spid="21" grpId="1" animBg="1"/>
      <p:bldP spid="22" grpId="2" animBg="1"/>
      <p:bldP spid="23"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23</a:t>
            </a:fld>
            <a:endParaRPr lang="nl-NL"/>
          </a:p>
        </p:txBody>
      </p:sp>
      <p:pic>
        <p:nvPicPr>
          <p:cNvPr id="6150" name="Picture 6" descr="D:\WORK\Conferenties\PhD\presentation\src\exp_renderingrelatedtx\exp_network_chart_simplescenario.png"/>
          <p:cNvPicPr>
            <a:picLocks noChangeAspect="1" noChangeArrowheads="1"/>
          </p:cNvPicPr>
          <p:nvPr/>
        </p:nvPicPr>
        <p:blipFill>
          <a:blip r:embed="rId3" cstate="print"/>
          <a:srcRect/>
          <a:stretch>
            <a:fillRect/>
          </a:stretch>
        </p:blipFill>
        <p:spPr bwMode="auto">
          <a:xfrm>
            <a:off x="685800" y="1905000"/>
            <a:ext cx="7640202" cy="4495800"/>
          </a:xfrm>
          <a:prstGeom prst="rect">
            <a:avLst/>
          </a:prstGeom>
          <a:noFill/>
        </p:spPr>
      </p:pic>
      <p:pic>
        <p:nvPicPr>
          <p:cNvPr id="6153" name="Picture 9" descr="D:\WORK\Conferenties\PhD\presentation\src\exp_renderingrelatedtx\exp_scene_setup_simplescenario_interval1.png"/>
          <p:cNvPicPr>
            <a:picLocks noChangeAspect="1" noChangeArrowheads="1"/>
          </p:cNvPicPr>
          <p:nvPr/>
        </p:nvPicPr>
        <p:blipFill>
          <a:blip r:embed="rId4" cstate="print"/>
          <a:srcRect/>
          <a:stretch>
            <a:fillRect/>
          </a:stretch>
        </p:blipFill>
        <p:spPr bwMode="auto">
          <a:xfrm>
            <a:off x="6135686" y="3886200"/>
            <a:ext cx="2932113" cy="2932113"/>
          </a:xfrm>
          <a:prstGeom prst="rect">
            <a:avLst/>
          </a:prstGeom>
          <a:noFill/>
        </p:spPr>
      </p:pic>
      <p:sp>
        <p:nvSpPr>
          <p:cNvPr id="2" name="Title 1"/>
          <p:cNvSpPr>
            <a:spLocks noGrp="1"/>
          </p:cNvSpPr>
          <p:nvPr>
            <p:ph type="title"/>
          </p:nvPr>
        </p:nvSpPr>
        <p:spPr/>
        <p:txBody>
          <a:bodyPr/>
          <a:lstStyle/>
          <a:p>
            <a:pPr lvl="0"/>
            <a:r>
              <a:rPr lang="en-US" dirty="0" smtClean="0"/>
              <a:t>Experimental Results</a:t>
            </a:r>
            <a:br>
              <a:rPr lang="en-US" dirty="0" smtClean="0"/>
            </a:br>
            <a:r>
              <a:rPr lang="en-US" sz="2400" dirty="0" smtClean="0"/>
              <a:t>Minimalist Experiment</a:t>
            </a:r>
            <a:endParaRPr lang="en-US" dirty="0"/>
          </a:p>
        </p:txBody>
      </p:sp>
      <p:sp>
        <p:nvSpPr>
          <p:cNvPr id="3" name="Content Placeholder 2"/>
          <p:cNvSpPr>
            <a:spLocks noGrp="1"/>
          </p:cNvSpPr>
          <p:nvPr>
            <p:ph idx="1"/>
          </p:nvPr>
        </p:nvSpPr>
        <p:spPr/>
        <p:txBody>
          <a:bodyPr/>
          <a:lstStyle/>
          <a:p>
            <a:pPr>
              <a:defRPr/>
            </a:pPr>
            <a:r>
              <a:rPr lang="en-US" dirty="0" smtClean="0"/>
              <a:t>Limited model count &amp; no real-time traffic</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pic>
        <p:nvPicPr>
          <p:cNvPr id="6151" name="Picture 7" descr="D:\WORK\Conferenties\PhD\presentation\src\exp_renderingrelatedtx\exp_scene_setup_simplescenario_interval2.png"/>
          <p:cNvPicPr>
            <a:picLocks noChangeAspect="1" noChangeArrowheads="1"/>
          </p:cNvPicPr>
          <p:nvPr/>
        </p:nvPicPr>
        <p:blipFill>
          <a:blip r:embed="rId5" cstate="print"/>
          <a:srcRect/>
          <a:stretch>
            <a:fillRect/>
          </a:stretch>
        </p:blipFill>
        <p:spPr bwMode="auto">
          <a:xfrm>
            <a:off x="6135686" y="3886200"/>
            <a:ext cx="2932113" cy="2932113"/>
          </a:xfrm>
          <a:prstGeom prst="rect">
            <a:avLst/>
          </a:prstGeom>
          <a:noFill/>
        </p:spPr>
      </p:pic>
      <p:sp>
        <p:nvSpPr>
          <p:cNvPr id="17" name="Rectangle 16"/>
          <p:cNvSpPr/>
          <p:nvPr/>
        </p:nvSpPr>
        <p:spPr bwMode="auto">
          <a:xfrm>
            <a:off x="5714998" y="2126411"/>
            <a:ext cx="2362201" cy="3817189"/>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6152" name="Picture 8" descr="D:\WORK\Conferenties\PhD\presentation\src\exp_renderingrelatedtx\exp_scene_setup_simplescenario_interval3.png"/>
          <p:cNvPicPr>
            <a:picLocks noChangeAspect="1" noChangeArrowheads="1"/>
          </p:cNvPicPr>
          <p:nvPr/>
        </p:nvPicPr>
        <p:blipFill>
          <a:blip r:embed="rId6" cstate="print"/>
          <a:srcRect/>
          <a:stretch>
            <a:fillRect/>
          </a:stretch>
        </p:blipFill>
        <p:spPr bwMode="auto">
          <a:xfrm>
            <a:off x="0" y="3733801"/>
            <a:ext cx="3231931" cy="3048000"/>
          </a:xfrm>
          <a:prstGeom prst="rect">
            <a:avLst/>
          </a:prstGeom>
          <a:noFill/>
        </p:spPr>
      </p:pic>
      <p:sp>
        <p:nvSpPr>
          <p:cNvPr id="15" name="Rectangle 14"/>
          <p:cNvSpPr/>
          <p:nvPr/>
        </p:nvSpPr>
        <p:spPr bwMode="auto">
          <a:xfrm>
            <a:off x="1142999" y="2126411"/>
            <a:ext cx="2286000" cy="3817189"/>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6" name="Rectangle 15"/>
          <p:cNvSpPr/>
          <p:nvPr/>
        </p:nvSpPr>
        <p:spPr bwMode="auto">
          <a:xfrm>
            <a:off x="3428999" y="2126411"/>
            <a:ext cx="2209800" cy="3817189"/>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checkerboard(across)">
                                      <p:cBhvr>
                                        <p:cTn id="12" dur="500"/>
                                        <p:tgtEl>
                                          <p:spTgt spid="615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6151"/>
                                        </p:tgtEl>
                                        <p:attrNameLst>
                                          <p:attrName>style.visibility</p:attrName>
                                        </p:attrNameLst>
                                      </p:cBhvr>
                                      <p:to>
                                        <p:strVal val="visible"/>
                                      </p:to>
                                    </p:set>
                                    <p:animEffect transition="in" filter="checkerboard(across)">
                                      <p:cBhvr>
                                        <p:cTn id="23" dur="500"/>
                                        <p:tgtEl>
                                          <p:spTgt spid="615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5" presetClass="entr" presetSubtype="10" fill="hold" nodeType="with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checkerboard(across)">
                                      <p:cBhvr>
                                        <p:cTn id="34" dur="500"/>
                                        <p:tgtEl>
                                          <p:spTgt spid="615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xit" presetSubtype="10" fill="hold" nodeType="withEffect">
                                  <p:stCondLst>
                                    <p:cond delay="0"/>
                                  </p:stCondLst>
                                  <p:childTnLst>
                                    <p:animEffect transition="out" filter="checkerboard(across)">
                                      <p:cBhvr>
                                        <p:cTn id="39" dur="500"/>
                                        <p:tgtEl>
                                          <p:spTgt spid="6151"/>
                                        </p:tgtEl>
                                      </p:cBhvr>
                                    </p:animEffect>
                                    <p:set>
                                      <p:cBhvr>
                                        <p:cTn id="40" dur="1" fill="hold">
                                          <p:stCondLst>
                                            <p:cond delay="499"/>
                                          </p:stCondLst>
                                        </p:cTn>
                                        <p:tgtEl>
                                          <p:spTgt spid="6151"/>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6153"/>
                                        </p:tgtEl>
                                      </p:cBhvr>
                                    </p:animEffect>
                                    <p:set>
                                      <p:cBhvr>
                                        <p:cTn id="43" dur="1" fill="hold">
                                          <p:stCondLst>
                                            <p:cond delay="499"/>
                                          </p:stCondLst>
                                        </p:cTn>
                                        <p:tgtEl>
                                          <p:spTgt spid="6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5" grpId="1"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br>
              <a:rPr lang="en-US" dirty="0" smtClean="0"/>
            </a:br>
            <a:r>
              <a:rPr lang="en-US" sz="2400" dirty="0" smtClean="0"/>
              <a:t>Representative Experiment</a:t>
            </a:r>
            <a:endParaRPr lang="en-US" dirty="0"/>
          </a:p>
        </p:txBody>
      </p:sp>
      <p:sp>
        <p:nvSpPr>
          <p:cNvPr id="3" name="Content Placeholder 2"/>
          <p:cNvSpPr>
            <a:spLocks noGrp="1"/>
          </p:cNvSpPr>
          <p:nvPr>
            <p:ph idx="1"/>
          </p:nvPr>
        </p:nvSpPr>
        <p:spPr/>
        <p:txBody>
          <a:bodyPr/>
          <a:lstStyle/>
          <a:p>
            <a:r>
              <a:rPr lang="en-US" dirty="0" smtClean="0"/>
              <a:t>Densely populated scene</a:t>
            </a:r>
          </a:p>
          <a:p>
            <a:r>
              <a:rPr lang="en-US" dirty="0" smtClean="0"/>
              <a:t>Contention from real-time traffic</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24</a:t>
            </a:fld>
            <a:endParaRPr lang="nl-NL"/>
          </a:p>
        </p:txBody>
      </p:sp>
      <p:pic>
        <p:nvPicPr>
          <p:cNvPr id="7170" name="Picture 2" descr="D:\WORK\Conferenties\PhD\presentation\src\exp_renderingrelatedtx\exp_network_chart_complexscenario.png"/>
          <p:cNvPicPr>
            <a:picLocks noChangeAspect="1" noChangeArrowheads="1"/>
          </p:cNvPicPr>
          <p:nvPr/>
        </p:nvPicPr>
        <p:blipFill>
          <a:blip r:embed="rId3" cstate="print"/>
          <a:srcRect/>
          <a:stretch>
            <a:fillRect/>
          </a:stretch>
        </p:blipFill>
        <p:spPr bwMode="auto">
          <a:xfrm>
            <a:off x="261379" y="2311809"/>
            <a:ext cx="8621242" cy="4165191"/>
          </a:xfrm>
          <a:prstGeom prst="rect">
            <a:avLst/>
          </a:prstGeom>
          <a:noFill/>
        </p:spPr>
      </p:pic>
      <p:cxnSp>
        <p:nvCxnSpPr>
          <p:cNvPr id="8" name="Straight Arrow Connector 7"/>
          <p:cNvCxnSpPr>
            <a:cxnSpLocks noChangeShapeType="1"/>
          </p:cNvCxnSpPr>
          <p:nvPr/>
        </p:nvCxnSpPr>
        <p:spPr bwMode="auto">
          <a:xfrm>
            <a:off x="3743325" y="5257800"/>
            <a:ext cx="485775" cy="257175"/>
          </a:xfrm>
          <a:prstGeom prst="straightConnector1">
            <a:avLst/>
          </a:prstGeom>
          <a:noFill/>
          <a:ln w="28575" algn="ctr">
            <a:solidFill>
              <a:srgbClr val="1D224B"/>
            </a:solidFill>
            <a:prstDash val="sysDash"/>
            <a:round/>
            <a:headEnd/>
            <a:tailEnd type="arrow" w="med" len="med"/>
          </a:ln>
        </p:spPr>
      </p:cxnSp>
      <p:cxnSp>
        <p:nvCxnSpPr>
          <p:cNvPr id="9" name="Straight Arrow Connector 8"/>
          <p:cNvCxnSpPr>
            <a:cxnSpLocks noChangeShapeType="1"/>
          </p:cNvCxnSpPr>
          <p:nvPr/>
        </p:nvCxnSpPr>
        <p:spPr bwMode="auto">
          <a:xfrm>
            <a:off x="2144712" y="5257800"/>
            <a:ext cx="485775" cy="257175"/>
          </a:xfrm>
          <a:prstGeom prst="straightConnector1">
            <a:avLst/>
          </a:prstGeom>
          <a:noFill/>
          <a:ln w="28575" algn="ctr">
            <a:solidFill>
              <a:srgbClr val="1D224B"/>
            </a:solidFill>
            <a:prstDash val="sysDash"/>
            <a:round/>
            <a:headEnd/>
            <a:tailEnd type="arrow" w="med" len="med"/>
          </a:ln>
        </p:spPr>
      </p:cxnSp>
      <p:cxnSp>
        <p:nvCxnSpPr>
          <p:cNvPr id="10" name="Straight Arrow Connector 9"/>
          <p:cNvCxnSpPr>
            <a:cxnSpLocks noChangeShapeType="1"/>
          </p:cNvCxnSpPr>
          <p:nvPr/>
        </p:nvCxnSpPr>
        <p:spPr bwMode="auto">
          <a:xfrm>
            <a:off x="4581525" y="5257800"/>
            <a:ext cx="485775" cy="257175"/>
          </a:xfrm>
          <a:prstGeom prst="straightConnector1">
            <a:avLst/>
          </a:prstGeom>
          <a:noFill/>
          <a:ln w="28575" algn="ctr">
            <a:solidFill>
              <a:srgbClr val="1D224B"/>
            </a:solidFill>
            <a:prstDash val="sysDash"/>
            <a:round/>
            <a:headEnd/>
            <a:tailEnd type="arrow" w="med" len="med"/>
          </a:ln>
        </p:spPr>
      </p:cxnSp>
      <p:cxnSp>
        <p:nvCxnSpPr>
          <p:cNvPr id="11" name="Straight Arrow Connector 10"/>
          <p:cNvCxnSpPr>
            <a:cxnSpLocks noChangeShapeType="1"/>
          </p:cNvCxnSpPr>
          <p:nvPr/>
        </p:nvCxnSpPr>
        <p:spPr bwMode="auto">
          <a:xfrm>
            <a:off x="6905625" y="5257800"/>
            <a:ext cx="485775" cy="257175"/>
          </a:xfrm>
          <a:prstGeom prst="straightConnector1">
            <a:avLst/>
          </a:prstGeom>
          <a:noFill/>
          <a:ln w="28575" algn="ctr">
            <a:solidFill>
              <a:srgbClr val="1D224B"/>
            </a:solidFill>
            <a:prstDash val="sysDash"/>
            <a:round/>
            <a:headEnd/>
            <a:tailEnd type="arrow" w="med" len="med"/>
          </a:ln>
        </p:spPr>
      </p:cxnSp>
      <p:sp>
        <p:nvSpPr>
          <p:cNvPr id="12" name="TextBox 11"/>
          <p:cNvSpPr txBox="1">
            <a:spLocks noChangeArrowheads="1"/>
          </p:cNvSpPr>
          <p:nvPr/>
        </p:nvSpPr>
        <p:spPr bwMode="auto">
          <a:xfrm>
            <a:off x="1287462" y="4810125"/>
            <a:ext cx="1805302" cy="338554"/>
          </a:xfrm>
          <a:prstGeom prst="rect">
            <a:avLst/>
          </a:prstGeom>
          <a:solidFill>
            <a:schemeClr val="bg1"/>
          </a:solidFill>
          <a:ln w="9525">
            <a:noFill/>
            <a:miter lim="800000"/>
            <a:headEnd/>
            <a:tailEnd/>
          </a:ln>
        </p:spPr>
        <p:txBody>
          <a:bodyPr wrap="none">
            <a:spAutoFit/>
          </a:bodyPr>
          <a:lstStyle/>
          <a:p>
            <a:r>
              <a:rPr lang="en-US" sz="1600" dirty="0">
                <a:solidFill>
                  <a:srgbClr val="1D224B"/>
                </a:solidFill>
                <a:latin typeface="+mn-lt"/>
              </a:rPr>
              <a:t>IBR pre-loading</a:t>
            </a:r>
          </a:p>
        </p:txBody>
      </p:sp>
      <p:sp>
        <p:nvSpPr>
          <p:cNvPr id="13" name="TextBox 12"/>
          <p:cNvSpPr txBox="1">
            <a:spLocks noChangeArrowheads="1"/>
          </p:cNvSpPr>
          <p:nvPr/>
        </p:nvSpPr>
        <p:spPr bwMode="auto">
          <a:xfrm>
            <a:off x="3048000" y="4810125"/>
            <a:ext cx="1425005" cy="338554"/>
          </a:xfrm>
          <a:prstGeom prst="rect">
            <a:avLst/>
          </a:prstGeom>
          <a:solidFill>
            <a:schemeClr val="bg1"/>
          </a:solidFill>
          <a:ln w="9525">
            <a:noFill/>
            <a:miter lim="800000"/>
            <a:headEnd/>
            <a:tailEnd/>
          </a:ln>
        </p:spPr>
        <p:txBody>
          <a:bodyPr wrap="none">
            <a:spAutoFit/>
          </a:bodyPr>
          <a:lstStyle/>
          <a:p>
            <a:r>
              <a:rPr lang="en-US" sz="1600" dirty="0">
                <a:solidFill>
                  <a:srgbClr val="1D224B"/>
                </a:solidFill>
                <a:latin typeface="+mn-lt"/>
              </a:rPr>
              <a:t>Video traffic</a:t>
            </a:r>
          </a:p>
        </p:txBody>
      </p:sp>
      <p:sp>
        <p:nvSpPr>
          <p:cNvPr id="14" name="TextBox 13"/>
          <p:cNvSpPr txBox="1">
            <a:spLocks noChangeArrowheads="1"/>
          </p:cNvSpPr>
          <p:nvPr/>
        </p:nvSpPr>
        <p:spPr bwMode="auto">
          <a:xfrm>
            <a:off x="3943350" y="4810125"/>
            <a:ext cx="1305165" cy="338554"/>
          </a:xfrm>
          <a:prstGeom prst="rect">
            <a:avLst/>
          </a:prstGeom>
          <a:solidFill>
            <a:schemeClr val="bg1"/>
          </a:solidFill>
          <a:ln w="9525">
            <a:noFill/>
            <a:miter lim="800000"/>
            <a:headEnd/>
            <a:tailEnd/>
          </a:ln>
        </p:spPr>
        <p:txBody>
          <a:bodyPr wrap="none">
            <a:spAutoFit/>
          </a:bodyPr>
          <a:lstStyle/>
          <a:p>
            <a:r>
              <a:rPr lang="en-US" sz="1600" dirty="0">
                <a:solidFill>
                  <a:srgbClr val="1D224B"/>
                </a:solidFill>
                <a:latin typeface="+mn-lt"/>
              </a:rPr>
              <a:t>Contention</a:t>
            </a:r>
          </a:p>
        </p:txBody>
      </p:sp>
      <p:sp>
        <p:nvSpPr>
          <p:cNvPr id="15" name="TextBox 14"/>
          <p:cNvSpPr txBox="1">
            <a:spLocks noChangeArrowheads="1"/>
          </p:cNvSpPr>
          <p:nvPr/>
        </p:nvSpPr>
        <p:spPr bwMode="auto">
          <a:xfrm>
            <a:off x="6172200" y="4800600"/>
            <a:ext cx="1620957" cy="338554"/>
          </a:xfrm>
          <a:prstGeom prst="rect">
            <a:avLst/>
          </a:prstGeom>
          <a:solidFill>
            <a:schemeClr val="bg1"/>
          </a:solidFill>
          <a:ln w="9525">
            <a:noFill/>
            <a:miter lim="800000"/>
            <a:headEnd/>
            <a:tailEnd/>
          </a:ln>
        </p:spPr>
        <p:txBody>
          <a:bodyPr wrap="none">
            <a:spAutoFit/>
          </a:bodyPr>
          <a:lstStyle/>
          <a:p>
            <a:r>
              <a:rPr lang="en-US" sz="1600" dirty="0">
                <a:solidFill>
                  <a:srgbClr val="1D224B"/>
                </a:solidFill>
                <a:latin typeface="+mn-lt"/>
              </a:rPr>
              <a:t>3D </a:t>
            </a:r>
            <a:r>
              <a:rPr lang="en-US" sz="1600" dirty="0" err="1">
                <a:solidFill>
                  <a:srgbClr val="1D224B"/>
                </a:solidFill>
                <a:latin typeface="+mn-lt"/>
              </a:rPr>
              <a:t>tx</a:t>
            </a:r>
            <a:r>
              <a:rPr lang="en-US" sz="1600" dirty="0">
                <a:solidFill>
                  <a:srgbClr val="1D224B"/>
                </a:solidFill>
                <a:latin typeface="+mn-lt"/>
              </a:rPr>
              <a:t> finished</a:t>
            </a:r>
          </a:p>
        </p:txBody>
      </p:sp>
      <p:grpSp>
        <p:nvGrpSpPr>
          <p:cNvPr id="28" name="Group 27"/>
          <p:cNvGrpSpPr/>
          <p:nvPr/>
        </p:nvGrpSpPr>
        <p:grpSpPr>
          <a:xfrm>
            <a:off x="1219200" y="4810125"/>
            <a:ext cx="1219200" cy="676275"/>
            <a:chOff x="1295400" y="4810125"/>
            <a:chExt cx="1219200" cy="676275"/>
          </a:xfrm>
        </p:grpSpPr>
        <p:cxnSp>
          <p:nvCxnSpPr>
            <p:cNvPr id="20" name="Straight Arrow Connector 29"/>
            <p:cNvCxnSpPr>
              <a:cxnSpLocks noChangeShapeType="1"/>
            </p:cNvCxnSpPr>
            <p:nvPr/>
          </p:nvCxnSpPr>
          <p:spPr bwMode="auto">
            <a:xfrm rot="10800000" flipV="1">
              <a:off x="1295400" y="5257800"/>
              <a:ext cx="569220" cy="228600"/>
            </a:xfrm>
            <a:prstGeom prst="straightConnector1">
              <a:avLst/>
            </a:prstGeom>
            <a:noFill/>
            <a:ln w="28575" algn="ctr">
              <a:solidFill>
                <a:srgbClr val="1D224B"/>
              </a:solidFill>
              <a:prstDash val="sysDash"/>
              <a:round/>
              <a:headEnd/>
              <a:tailEnd type="arrow" w="med" len="med"/>
            </a:ln>
          </p:spPr>
        </p:cxnSp>
        <p:sp>
          <p:nvSpPr>
            <p:cNvPr id="21" name="TextBox 30"/>
            <p:cNvSpPr txBox="1">
              <a:spLocks noChangeArrowheads="1"/>
            </p:cNvSpPr>
            <p:nvPr/>
          </p:nvSpPr>
          <p:spPr bwMode="auto">
            <a:xfrm>
              <a:off x="1312027" y="4810125"/>
              <a:ext cx="1202573" cy="338554"/>
            </a:xfrm>
            <a:prstGeom prst="rect">
              <a:avLst/>
            </a:prstGeom>
            <a:solidFill>
              <a:schemeClr val="bg1"/>
            </a:solidFill>
            <a:ln w="9525">
              <a:noFill/>
              <a:miter lim="800000"/>
              <a:headEnd/>
              <a:tailEnd/>
            </a:ln>
          </p:spPr>
          <p:txBody>
            <a:bodyPr wrap="none">
              <a:spAutoFit/>
            </a:bodyPr>
            <a:lstStyle/>
            <a:p>
              <a:r>
                <a:rPr lang="en-US" sz="1600" dirty="0">
                  <a:solidFill>
                    <a:srgbClr val="1D224B"/>
                  </a:solidFill>
                  <a:latin typeface="+mn-lt"/>
                </a:rPr>
                <a:t>Geometry</a:t>
              </a:r>
            </a:p>
          </p:txBody>
        </p:sp>
      </p:grpSp>
      <p:grpSp>
        <p:nvGrpSpPr>
          <p:cNvPr id="27" name="Group 26"/>
          <p:cNvGrpSpPr/>
          <p:nvPr/>
        </p:nvGrpSpPr>
        <p:grpSpPr>
          <a:xfrm>
            <a:off x="914400" y="4810125"/>
            <a:ext cx="914400" cy="676275"/>
            <a:chOff x="914400" y="4800600"/>
            <a:chExt cx="914400" cy="676275"/>
          </a:xfrm>
        </p:grpSpPr>
        <p:cxnSp>
          <p:nvCxnSpPr>
            <p:cNvPr id="25" name="Straight Arrow Connector 29"/>
            <p:cNvCxnSpPr>
              <a:cxnSpLocks noChangeShapeType="1"/>
            </p:cNvCxnSpPr>
            <p:nvPr/>
          </p:nvCxnSpPr>
          <p:spPr bwMode="auto">
            <a:xfrm rot="10800000" flipV="1">
              <a:off x="914400" y="5248275"/>
              <a:ext cx="569220" cy="228600"/>
            </a:xfrm>
            <a:prstGeom prst="straightConnector1">
              <a:avLst/>
            </a:prstGeom>
            <a:noFill/>
            <a:ln w="28575" algn="ctr">
              <a:solidFill>
                <a:srgbClr val="1D224B"/>
              </a:solidFill>
              <a:prstDash val="sysDash"/>
              <a:round/>
              <a:headEnd/>
              <a:tailEnd type="arrow" w="med" len="med"/>
            </a:ln>
          </p:spPr>
        </p:cxnSp>
        <p:sp>
          <p:nvSpPr>
            <p:cNvPr id="26" name="TextBox 30"/>
            <p:cNvSpPr txBox="1">
              <a:spLocks noChangeArrowheads="1"/>
            </p:cNvSpPr>
            <p:nvPr/>
          </p:nvSpPr>
          <p:spPr bwMode="auto">
            <a:xfrm>
              <a:off x="1273840" y="4800600"/>
              <a:ext cx="554960" cy="338554"/>
            </a:xfrm>
            <a:prstGeom prst="rect">
              <a:avLst/>
            </a:prstGeom>
            <a:solidFill>
              <a:schemeClr val="bg1"/>
            </a:solidFill>
            <a:ln w="9525">
              <a:noFill/>
              <a:miter lim="800000"/>
              <a:headEnd/>
              <a:tailEnd/>
            </a:ln>
          </p:spPr>
          <p:txBody>
            <a:bodyPr wrap="none">
              <a:spAutoFit/>
            </a:bodyPr>
            <a:lstStyle/>
            <a:p>
              <a:r>
                <a:rPr lang="en-US" sz="1600" dirty="0" smtClean="0">
                  <a:solidFill>
                    <a:srgbClr val="1D224B"/>
                  </a:solidFill>
                  <a:latin typeface="+mn-lt"/>
                </a:rPr>
                <a:t>IBR</a:t>
              </a:r>
              <a:endParaRPr lang="en-US" sz="1600" dirty="0">
                <a:solidFill>
                  <a:srgbClr val="1D224B"/>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5" presetClass="entr" presetSubtype="1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heckerboard(across)">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5"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5"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nodeType="clickEffect">
                                  <p:stCondLst>
                                    <p:cond delay="0"/>
                                  </p:stCondLst>
                                  <p:childTnLst>
                                    <p:animEffect transition="out" filter="checkerboard(across)">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5" presetClass="exit" presetSubtype="10" fill="hold" grpId="1" nodeType="withEffect">
                                  <p:stCondLst>
                                    <p:cond delay="0"/>
                                  </p:stCondLst>
                                  <p:childTnLst>
                                    <p:animEffect transition="out" filter="checkerboard(across)">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5"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heckerboard(across)">
                                      <p:cBhvr>
                                        <p:cTn id="56" dur="500"/>
                                        <p:tgtEl>
                                          <p:spTgt spid="10"/>
                                        </p:tgtEl>
                                      </p:cBhvr>
                                    </p:animEffect>
                                  </p:childTnLst>
                                </p:cTn>
                              </p:par>
                              <p:par>
                                <p:cTn id="57" presetID="5" presetClass="entr" presetSubtype="10" fill="hold" grpId="1"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heckerboard(across)">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nodeType="clickEffect">
                                  <p:stCondLst>
                                    <p:cond delay="0"/>
                                  </p:stCondLst>
                                  <p:childTnLst>
                                    <p:animEffect transition="out" filter="checkerboard(across)">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5" presetClass="exit" presetSubtype="10" fill="hold" grpId="0" nodeType="withEffect">
                                  <p:stCondLst>
                                    <p:cond delay="0"/>
                                  </p:stCondLst>
                                  <p:childTnLst>
                                    <p:animEffect transition="out" filter="checkerboard(across)">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5"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checkerboard(across)">
                                      <p:cBhvr>
                                        <p:cTn id="70" dur="500"/>
                                        <p:tgtEl>
                                          <p:spTgt spid="11"/>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checkerboard(across)">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Discussion</a:t>
            </a:r>
            <a:endParaRPr lang="en-US" dirty="0"/>
          </a:p>
        </p:txBody>
      </p:sp>
      <p:sp>
        <p:nvSpPr>
          <p:cNvPr id="3" name="Content Placeholder 2"/>
          <p:cNvSpPr>
            <a:spLocks noGrp="1"/>
          </p:cNvSpPr>
          <p:nvPr>
            <p:ph idx="1"/>
          </p:nvPr>
        </p:nvSpPr>
        <p:spPr/>
        <p:txBody>
          <a:bodyPr/>
          <a:lstStyle/>
          <a:p>
            <a:r>
              <a:rPr lang="en-US" dirty="0" smtClean="0"/>
              <a:t>Over-encumbrance of the client's access connection consistently prevented</a:t>
            </a:r>
          </a:p>
          <a:p>
            <a:pPr lvl="1"/>
            <a:r>
              <a:rPr lang="en-US" dirty="0" smtClean="0"/>
              <a:t>NIProxy contributed to congestion avoidance</a:t>
            </a:r>
          </a:p>
          <a:p>
            <a:pPr lvl="2"/>
            <a:r>
              <a:rPr lang="en-US" dirty="0" smtClean="0"/>
              <a:t>Optimal data reception at client-side</a:t>
            </a:r>
          </a:p>
          <a:p>
            <a:r>
              <a:rPr lang="en-US" dirty="0" smtClean="0"/>
              <a:t>Rendering requirement captured successfully</a:t>
            </a:r>
          </a:p>
          <a:p>
            <a:pPr lvl="1"/>
            <a:r>
              <a:rPr lang="en-US" dirty="0" smtClean="0"/>
              <a:t>Minimize time needed for rendering initial view</a:t>
            </a:r>
          </a:p>
          <a:p>
            <a:pPr lvl="2"/>
            <a:r>
              <a:rPr lang="en-US" dirty="0" smtClean="0"/>
              <a:t>First stream image-based representations</a:t>
            </a:r>
          </a:p>
          <a:p>
            <a:pPr lvl="2"/>
            <a:r>
              <a:rPr lang="en-US" dirty="0" smtClean="0"/>
              <a:t>Upgrade gradually with geometric data</a:t>
            </a:r>
          </a:p>
          <a:p>
            <a:r>
              <a:rPr lang="en-US" dirty="0" smtClean="0"/>
              <a:t>Contention for client BW coped with successfully</a:t>
            </a:r>
          </a:p>
          <a:p>
            <a:pPr lvl="1"/>
            <a:r>
              <a:rPr lang="en-US" dirty="0" smtClean="0">
                <a:latin typeface="Courier" pitchFamily="49" charset="0"/>
              </a:rPr>
              <a:t>Percentage</a:t>
            </a:r>
            <a:r>
              <a:rPr lang="en-US" dirty="0" smtClean="0"/>
              <a:t> hierarchy node type ensures fair share</a:t>
            </a:r>
          </a:p>
          <a:p>
            <a:r>
              <a:rPr lang="en-US" dirty="0" smtClean="0"/>
              <a:t>Attained results are beyond reach of the NVE’s default network communication scheme</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25</a:t>
            </a:fld>
            <a:endParaRPr lang="nl-NL"/>
          </a:p>
        </p:txBody>
      </p:sp>
      <p:sp>
        <p:nvSpPr>
          <p:cNvPr id="8" name="TextBox 7"/>
          <p:cNvSpPr txBox="1"/>
          <p:nvPr/>
        </p:nvSpPr>
        <p:spPr>
          <a:xfrm>
            <a:off x="0" y="6091535"/>
            <a:ext cx="9161611" cy="461665"/>
          </a:xfrm>
          <a:prstGeom prst="rect">
            <a:avLst/>
          </a:prstGeom>
          <a:noFill/>
        </p:spPr>
        <p:txBody>
          <a:bodyPr wrap="none" rtlCol="0">
            <a:spAutoFit/>
          </a:bodyPr>
          <a:lstStyle/>
          <a:p>
            <a:r>
              <a:rPr lang="en-US" dirty="0" smtClean="0">
                <a:solidFill>
                  <a:srgbClr val="1D224B"/>
                </a:solidFill>
                <a:latin typeface="+mn-lt"/>
                <a:sym typeface="Wingdings" pitchFamily="2" charset="2"/>
              </a:rPr>
              <a:t> Likely yields network issues in BW-constrained settings</a:t>
            </a:r>
            <a:endParaRPr lang="en-US" dirty="0">
              <a:solidFill>
                <a:srgbClr val="1D224B"/>
              </a:solidFill>
              <a:latin typeface="+mn-lt"/>
            </a:endParaRPr>
          </a:p>
        </p:txBody>
      </p:sp>
      <p:sp>
        <p:nvSpPr>
          <p:cNvPr id="9" name="TextBox 8"/>
          <p:cNvSpPr txBox="1"/>
          <p:nvPr/>
        </p:nvSpPr>
        <p:spPr>
          <a:xfrm>
            <a:off x="0" y="6091535"/>
            <a:ext cx="8384090" cy="461665"/>
          </a:xfrm>
          <a:prstGeom prst="rect">
            <a:avLst/>
          </a:prstGeom>
          <a:noFill/>
        </p:spPr>
        <p:txBody>
          <a:bodyPr wrap="none" rtlCol="0">
            <a:spAutoFit/>
          </a:bodyPr>
          <a:lstStyle/>
          <a:p>
            <a:r>
              <a:rPr lang="en-US" dirty="0" smtClean="0">
                <a:solidFill>
                  <a:srgbClr val="1D224B"/>
                </a:solidFill>
                <a:latin typeface="+mn-lt"/>
                <a:sym typeface="Wingdings" pitchFamily="2" charset="2"/>
              </a:rPr>
              <a:t> NIProxy mitigates issues and hence improves QoE</a:t>
            </a:r>
            <a:endParaRPr lang="en-US" dirty="0">
              <a:solidFill>
                <a:srgbClr val="1D224B"/>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2" presetClass="entr" presetSubtype="8"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8" grpId="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26</a:t>
            </a:fld>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Experimental Setup</a:t>
            </a:r>
            <a:endParaRPr lang="en-US" dirty="0"/>
          </a:p>
        </p:txBody>
      </p:sp>
      <p:sp>
        <p:nvSpPr>
          <p:cNvPr id="3" name="Content Placeholder 2"/>
          <p:cNvSpPr>
            <a:spLocks noGrp="1"/>
          </p:cNvSpPr>
          <p:nvPr>
            <p:ph idx="1"/>
          </p:nvPr>
        </p:nvSpPr>
        <p:spPr/>
        <p:txBody>
          <a:bodyPr/>
          <a:lstStyle/>
          <a:p>
            <a:r>
              <a:rPr lang="en-US" dirty="0" smtClean="0"/>
              <a:t>Emulated a WAN topology</a:t>
            </a:r>
          </a:p>
          <a:p>
            <a:pPr lvl="1"/>
            <a:r>
              <a:rPr lang="en-US" dirty="0" smtClean="0"/>
              <a:t>Last mile throughput impairment via Click node</a:t>
            </a:r>
          </a:p>
          <a:p>
            <a:r>
              <a:rPr lang="en-US" dirty="0" smtClean="0"/>
              <a:t>Server streamed 4 video fragments</a:t>
            </a:r>
          </a:p>
          <a:p>
            <a:r>
              <a:rPr lang="en-US" dirty="0" smtClean="0"/>
              <a:t>NIProxy made use of static video transcoding service</a:t>
            </a:r>
          </a:p>
          <a:p>
            <a:endParaRPr lang="en-US" dirty="0"/>
          </a:p>
        </p:txBody>
      </p:sp>
      <p:pic>
        <p:nvPicPr>
          <p:cNvPr id="1026" name="Picture 2" descr="D:\WORK\Conferenties\PhD\presentation\src\exp_vidstream\expsetup_emulated_network_topology.png"/>
          <p:cNvPicPr>
            <a:picLocks noChangeAspect="1" noChangeArrowheads="1"/>
          </p:cNvPicPr>
          <p:nvPr/>
        </p:nvPicPr>
        <p:blipFill>
          <a:blip r:embed="rId3" cstate="print"/>
          <a:srcRect/>
          <a:stretch>
            <a:fillRect/>
          </a:stretch>
        </p:blipFill>
        <p:spPr bwMode="auto">
          <a:xfrm>
            <a:off x="152400" y="3505200"/>
            <a:ext cx="8839200" cy="3235617"/>
          </a:xfrm>
          <a:prstGeom prst="rect">
            <a:avLst/>
          </a:prstGeom>
          <a:noFill/>
        </p:spPr>
      </p:pic>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27</a:t>
            </a:fld>
            <a:endParaRPr lang="nl-NL" dirty="0"/>
          </a:p>
        </p:txBody>
      </p:sp>
      <p:grpSp>
        <p:nvGrpSpPr>
          <p:cNvPr id="11" name="Group 10"/>
          <p:cNvGrpSpPr/>
          <p:nvPr/>
        </p:nvGrpSpPr>
        <p:grpSpPr>
          <a:xfrm>
            <a:off x="4191000" y="3124200"/>
            <a:ext cx="2332562" cy="3352800"/>
            <a:chOff x="4191000" y="3124200"/>
            <a:chExt cx="2332562" cy="3352800"/>
          </a:xfrm>
        </p:grpSpPr>
        <p:sp>
          <p:nvSpPr>
            <p:cNvPr id="8" name="Text Box 6"/>
            <p:cNvSpPr txBox="1">
              <a:spLocks noChangeArrowheads="1"/>
            </p:cNvSpPr>
            <p:nvPr/>
          </p:nvSpPr>
          <p:spPr bwMode="auto">
            <a:xfrm>
              <a:off x="4191000" y="3124200"/>
              <a:ext cx="2332562" cy="769441"/>
            </a:xfrm>
            <a:prstGeom prst="rect">
              <a:avLst/>
            </a:prstGeom>
            <a:solidFill>
              <a:schemeClr val="bg1"/>
            </a:solidFill>
            <a:ln w="9525">
              <a:noFill/>
              <a:miter lim="800000"/>
              <a:headEnd/>
              <a:tailEnd/>
            </a:ln>
          </p:spPr>
          <p:txBody>
            <a:bodyPr wrap="none">
              <a:spAutoFit/>
            </a:bodyPr>
            <a:lstStyle/>
            <a:p>
              <a:pPr algn="ctr"/>
              <a:r>
                <a:rPr lang="en-US" sz="2200" dirty="0" smtClean="0">
                  <a:solidFill>
                    <a:srgbClr val="C81E73"/>
                  </a:solidFill>
                  <a:latin typeface="+mn-lt"/>
                </a:rPr>
                <a:t>Core/Access </a:t>
              </a:r>
              <a:br>
                <a:rPr lang="en-US" sz="2200" dirty="0" smtClean="0">
                  <a:solidFill>
                    <a:srgbClr val="C81E73"/>
                  </a:solidFill>
                  <a:latin typeface="+mn-lt"/>
                </a:rPr>
              </a:br>
              <a:r>
                <a:rPr lang="en-US" sz="2200" dirty="0" smtClean="0">
                  <a:solidFill>
                    <a:srgbClr val="C81E73"/>
                  </a:solidFill>
                  <a:latin typeface="+mn-lt"/>
                </a:rPr>
                <a:t>transition point</a:t>
              </a:r>
              <a:endParaRPr lang="en-US" sz="2200" dirty="0">
                <a:solidFill>
                  <a:srgbClr val="C81E73"/>
                </a:solidFill>
                <a:latin typeface="+mn-lt"/>
              </a:endParaRPr>
            </a:p>
          </p:txBody>
        </p:sp>
        <p:cxnSp>
          <p:nvCxnSpPr>
            <p:cNvPr id="10" name="Straight Connector 9"/>
            <p:cNvCxnSpPr/>
            <p:nvPr/>
          </p:nvCxnSpPr>
          <p:spPr bwMode="auto">
            <a:xfrm rot="5400000">
              <a:off x="4076700" y="5219700"/>
              <a:ext cx="2514600" cy="0"/>
            </a:xfrm>
            <a:prstGeom prst="line">
              <a:avLst/>
            </a:prstGeom>
            <a:solidFill>
              <a:schemeClr val="accent1"/>
            </a:solidFill>
            <a:ln w="38100" cap="flat" cmpd="sng" algn="ctr">
              <a:solidFill>
                <a:srgbClr val="C81E73"/>
              </a:solidFill>
              <a:prstDash val="sysDot"/>
              <a:miter lim="800000"/>
              <a:headEnd type="none" w="med" len="med"/>
              <a:tailEnd type="none" w="med" len="med"/>
            </a:ln>
            <a:effectLst/>
          </p:spPr>
        </p:cxnSp>
      </p:grpSp>
      <p:sp>
        <p:nvSpPr>
          <p:cNvPr id="13" name="Text Box 6"/>
          <p:cNvSpPr txBox="1">
            <a:spLocks noChangeArrowheads="1"/>
          </p:cNvSpPr>
          <p:nvPr/>
        </p:nvSpPr>
        <p:spPr bwMode="auto">
          <a:xfrm>
            <a:off x="1446894" y="4114800"/>
            <a:ext cx="3582306" cy="769441"/>
          </a:xfrm>
          <a:prstGeom prst="rect">
            <a:avLst/>
          </a:prstGeom>
          <a:solidFill>
            <a:schemeClr val="bg1"/>
          </a:solidFill>
          <a:ln w="9525">
            <a:noFill/>
            <a:miter lim="800000"/>
            <a:headEnd/>
            <a:tailEnd/>
          </a:ln>
        </p:spPr>
        <p:txBody>
          <a:bodyPr wrap="square">
            <a:spAutoFit/>
          </a:bodyPr>
          <a:lstStyle/>
          <a:p>
            <a:pPr algn="ctr"/>
            <a:r>
              <a:rPr lang="en-US" sz="2200" dirty="0" smtClean="0">
                <a:solidFill>
                  <a:srgbClr val="C81E73"/>
                </a:solidFill>
                <a:latin typeface="+mn-lt"/>
              </a:rPr>
              <a:t>Can NIProxy react to throughput restrictions?</a:t>
            </a:r>
            <a:endParaRPr lang="en-US" sz="2200" dirty="0">
              <a:solidFill>
                <a:srgbClr val="C81E7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lstStyle/>
          <a:p>
            <a:r>
              <a:rPr lang="en-US" dirty="0" smtClean="0"/>
              <a:t>Experiment consisted of 5 intervals</a:t>
            </a:r>
          </a:p>
          <a:p>
            <a:pPr lvl="1"/>
            <a:r>
              <a:rPr lang="en-US" dirty="0" smtClean="0"/>
              <a:t>Downstream access bandwidth fluctuations</a:t>
            </a:r>
          </a:p>
          <a:p>
            <a:pPr lvl="2"/>
            <a:r>
              <a:rPr lang="en-US" dirty="0" smtClean="0"/>
              <a:t>Applied by Click node</a:t>
            </a:r>
          </a:p>
          <a:p>
            <a:pPr lvl="2"/>
            <a:r>
              <a:rPr lang="en-US" dirty="0" smtClean="0"/>
              <a:t>Discovered by NIProxy via network awareness</a:t>
            </a:r>
          </a:p>
          <a:p>
            <a:pPr lvl="1"/>
            <a:r>
              <a:rPr lang="en-US" dirty="0" smtClean="0"/>
              <a:t>User-initiated shifts in stream importance</a:t>
            </a:r>
          </a:p>
          <a:p>
            <a:pPr lvl="2"/>
            <a:r>
              <a:rPr lang="en-US" dirty="0" smtClean="0"/>
              <a:t>Video stream preference specification via GUI</a:t>
            </a:r>
          </a:p>
          <a:p>
            <a:pPr lvl="2"/>
            <a:r>
              <a:rPr lang="en-US" dirty="0" smtClean="0"/>
              <a:t>Propagated to NIProxy as application awareness</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28</a:t>
            </a:fld>
            <a:endParaRPr lang="nl-N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Hierarchy Design</a:t>
            </a:r>
            <a:endParaRPr lang="en-US" dirty="0"/>
          </a:p>
        </p:txBody>
      </p:sp>
      <p:sp>
        <p:nvSpPr>
          <p:cNvPr id="3" name="Content Placeholder 2"/>
          <p:cNvSpPr>
            <a:spLocks noGrp="1"/>
          </p:cNvSpPr>
          <p:nvPr>
            <p:ph idx="1"/>
          </p:nvPr>
        </p:nvSpPr>
        <p:spPr/>
        <p:txBody>
          <a:bodyPr/>
          <a:lstStyle/>
          <a:p>
            <a:r>
              <a:rPr lang="en-US" dirty="0" smtClean="0"/>
              <a:t>Stream hierarchy which steered last mile delivery</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29</a:t>
            </a:fld>
            <a:endParaRPr lang="nl-NL"/>
          </a:p>
        </p:txBody>
      </p:sp>
      <p:pic>
        <p:nvPicPr>
          <p:cNvPr id="8" name="Content Placeholder 6" descr="exp_results_niproxy_stream_hierarchy.png"/>
          <p:cNvPicPr>
            <a:picLocks noChangeAspect="1"/>
          </p:cNvPicPr>
          <p:nvPr/>
        </p:nvPicPr>
        <p:blipFill>
          <a:blip r:embed="rId3" cstate="print"/>
          <a:stretch>
            <a:fillRect/>
          </a:stretch>
        </p:blipFill>
        <p:spPr bwMode="auto">
          <a:xfrm>
            <a:off x="609600" y="1981200"/>
            <a:ext cx="8032587" cy="3886200"/>
          </a:xfrm>
          <a:prstGeom prst="rect">
            <a:avLst/>
          </a:prstGeom>
          <a:noFill/>
          <a:ln w="9525">
            <a:noFill/>
            <a:miter lim="800000"/>
            <a:headEnd/>
            <a:tailEnd/>
          </a:ln>
        </p:spPr>
      </p:pic>
      <p:sp>
        <p:nvSpPr>
          <p:cNvPr id="9" name="Rectangle 8"/>
          <p:cNvSpPr/>
          <p:nvPr/>
        </p:nvSpPr>
        <p:spPr bwMode="auto">
          <a:xfrm>
            <a:off x="533400" y="2971800"/>
            <a:ext cx="6248400" cy="7620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 name="Text Box 6"/>
          <p:cNvSpPr txBox="1">
            <a:spLocks noChangeArrowheads="1"/>
          </p:cNvSpPr>
          <p:nvPr/>
        </p:nvSpPr>
        <p:spPr bwMode="auto">
          <a:xfrm>
            <a:off x="5638800" y="1676400"/>
            <a:ext cx="3505200" cy="1371600"/>
          </a:xfrm>
          <a:prstGeom prst="rect">
            <a:avLst/>
          </a:prstGeom>
          <a:noFill/>
          <a:ln w="9525">
            <a:noFill/>
            <a:miter lim="800000"/>
            <a:headEnd/>
            <a:tailEnd/>
          </a:ln>
        </p:spPr>
        <p:txBody>
          <a:bodyPr wrap="square">
            <a:spAutoFit/>
          </a:bodyPr>
          <a:lstStyle/>
          <a:p>
            <a:pPr algn="ctr"/>
            <a:r>
              <a:rPr lang="en-US" sz="2000" dirty="0" smtClean="0">
                <a:solidFill>
                  <a:srgbClr val="00B050"/>
                </a:solidFill>
                <a:latin typeface="+mn-lt"/>
              </a:rPr>
              <a:t>Priority values directly </a:t>
            </a:r>
            <a:br>
              <a:rPr lang="en-US" sz="2000" dirty="0" smtClean="0">
                <a:solidFill>
                  <a:srgbClr val="00B050"/>
                </a:solidFill>
                <a:latin typeface="+mn-lt"/>
              </a:rPr>
            </a:br>
            <a:r>
              <a:rPr lang="en-US" sz="2000" dirty="0" smtClean="0">
                <a:solidFill>
                  <a:srgbClr val="00B050"/>
                </a:solidFill>
                <a:latin typeface="+mn-lt"/>
              </a:rPr>
              <a:t>reflected user's input regarding relative </a:t>
            </a:r>
            <a:br>
              <a:rPr lang="en-US" sz="2000" dirty="0" smtClean="0">
                <a:solidFill>
                  <a:srgbClr val="00B050"/>
                </a:solidFill>
                <a:latin typeface="+mn-lt"/>
              </a:rPr>
            </a:br>
            <a:r>
              <a:rPr lang="en-US" sz="2000" dirty="0" smtClean="0">
                <a:solidFill>
                  <a:srgbClr val="00B050"/>
                </a:solidFill>
                <a:latin typeface="+mn-lt"/>
              </a:rPr>
              <a:t>stream significance</a:t>
            </a:r>
            <a:endParaRPr lang="en-US" sz="2000" dirty="0">
              <a:solidFill>
                <a:srgbClr val="00B050"/>
              </a:solidFill>
              <a:latin typeface="+mn-lt"/>
            </a:endParaRPr>
          </a:p>
        </p:txBody>
      </p:sp>
      <p:sp>
        <p:nvSpPr>
          <p:cNvPr id="11" name="Rectangle 10"/>
          <p:cNvSpPr/>
          <p:nvPr/>
        </p:nvSpPr>
        <p:spPr bwMode="auto">
          <a:xfrm>
            <a:off x="533400" y="3810000"/>
            <a:ext cx="2057400" cy="2057400"/>
          </a:xfrm>
          <a:prstGeom prst="rect">
            <a:avLst/>
          </a:prstGeom>
          <a:noFill/>
          <a:ln w="508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 Box 6"/>
          <p:cNvSpPr txBox="1">
            <a:spLocks noChangeArrowheads="1"/>
          </p:cNvSpPr>
          <p:nvPr/>
        </p:nvSpPr>
        <p:spPr bwMode="auto">
          <a:xfrm>
            <a:off x="457200" y="5867400"/>
            <a:ext cx="8458200" cy="707886"/>
          </a:xfrm>
          <a:prstGeom prst="rect">
            <a:avLst/>
          </a:prstGeom>
          <a:noFill/>
          <a:ln w="9525">
            <a:noFill/>
            <a:miter lim="800000"/>
            <a:headEnd/>
            <a:tailEnd/>
          </a:ln>
        </p:spPr>
        <p:txBody>
          <a:bodyPr wrap="square">
            <a:spAutoFit/>
          </a:bodyPr>
          <a:lstStyle/>
          <a:p>
            <a:r>
              <a:rPr lang="en-US" sz="2000" dirty="0" smtClean="0">
                <a:solidFill>
                  <a:srgbClr val="00B050"/>
                </a:solidFill>
                <a:latin typeface="+mn-lt"/>
              </a:rPr>
              <a:t>Each video flow incorporated as a </a:t>
            </a:r>
            <a:r>
              <a:rPr lang="en-US" sz="2000" dirty="0" err="1" smtClean="0">
                <a:solidFill>
                  <a:srgbClr val="00B050"/>
                </a:solidFill>
                <a:latin typeface="+mn-lt"/>
              </a:rPr>
              <a:t>subtree</a:t>
            </a:r>
            <a:r>
              <a:rPr lang="en-US" sz="2000" dirty="0" smtClean="0">
                <a:solidFill>
                  <a:srgbClr val="00B050"/>
                </a:solidFill>
                <a:latin typeface="+mn-lt"/>
              </a:rPr>
              <a:t> instead of single leaf</a:t>
            </a:r>
            <a:br>
              <a:rPr lang="en-US" sz="2000" dirty="0" smtClean="0">
                <a:solidFill>
                  <a:srgbClr val="00B050"/>
                </a:solidFill>
                <a:latin typeface="+mn-lt"/>
              </a:rPr>
            </a:br>
            <a:r>
              <a:rPr lang="en-US" sz="2000" dirty="0" smtClean="0">
                <a:solidFill>
                  <a:srgbClr val="00B050"/>
                </a:solidFill>
                <a:latin typeface="+mn-lt"/>
              </a:rPr>
              <a:t>due to static video transcoding service (rooted at </a:t>
            </a:r>
            <a:r>
              <a:rPr lang="en-US" sz="2000" dirty="0" err="1" smtClean="0">
                <a:solidFill>
                  <a:srgbClr val="00B050"/>
                </a:solidFill>
                <a:latin typeface="Courier" pitchFamily="49" charset="0"/>
              </a:rPr>
              <a:t>Mutex</a:t>
            </a:r>
            <a:r>
              <a:rPr lang="en-US" sz="2000" dirty="0" smtClean="0">
                <a:solidFill>
                  <a:srgbClr val="00B050"/>
                </a:solidFill>
                <a:latin typeface="+mn-lt"/>
              </a:rPr>
              <a:t> node)</a:t>
            </a:r>
            <a:endParaRPr lang="en-US" sz="2000" dirty="0">
              <a:solidFill>
                <a:srgbClr val="00B05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371600"/>
            <a:ext cx="8534400" cy="5029200"/>
          </a:xfrm>
        </p:spPr>
        <p:txBody>
          <a:bodyPr/>
          <a:lstStyle/>
          <a:p>
            <a:r>
              <a:rPr lang="en-US" dirty="0" smtClean="0">
                <a:latin typeface="Verdana" pitchFamily="34" charset="0"/>
              </a:rPr>
              <a:t>Therefore a more </a:t>
            </a:r>
            <a:r>
              <a:rPr lang="en-US" i="1" dirty="0" smtClean="0">
                <a:latin typeface="Verdana" pitchFamily="34" charset="0"/>
              </a:rPr>
              <a:t>active</a:t>
            </a:r>
            <a:r>
              <a:rPr lang="en-US" dirty="0" smtClean="0">
                <a:latin typeface="Verdana" pitchFamily="34" charset="0"/>
              </a:rPr>
              <a:t> role from the transportation network desired</a:t>
            </a:r>
          </a:p>
          <a:p>
            <a:pPr lvl="1"/>
            <a:r>
              <a:rPr lang="en-US" dirty="0" smtClean="0">
                <a:latin typeface="Verdana" pitchFamily="34" charset="0"/>
              </a:rPr>
              <a:t>Provide performance guarantees </a:t>
            </a:r>
            <a:r>
              <a:rPr lang="en-US" dirty="0" smtClean="0">
                <a:latin typeface="Verdana" pitchFamily="34" charset="0"/>
                <a:sym typeface="Wingdings" pitchFamily="2" charset="2"/>
              </a:rPr>
              <a:t> </a:t>
            </a:r>
            <a:r>
              <a:rPr lang="en-US" dirty="0" smtClean="0">
                <a:solidFill>
                  <a:srgbClr val="CA7500"/>
                </a:solidFill>
                <a:latin typeface="Verdana" pitchFamily="34" charset="0"/>
                <a:sym typeface="Wingdings" pitchFamily="2" charset="2"/>
              </a:rPr>
              <a:t>Quality of Service</a:t>
            </a:r>
          </a:p>
          <a:p>
            <a:pPr lvl="1"/>
            <a:r>
              <a:rPr lang="en-US" dirty="0" smtClean="0">
                <a:latin typeface="Verdana" pitchFamily="34" charset="0"/>
                <a:sym typeface="Wingdings" pitchFamily="2" charset="2"/>
              </a:rPr>
              <a:t>Provide mechanisms for influencing user experience (the so-called </a:t>
            </a:r>
            <a:r>
              <a:rPr lang="en-US" dirty="0" smtClean="0">
                <a:solidFill>
                  <a:srgbClr val="CA7500"/>
                </a:solidFill>
                <a:latin typeface="Verdana" pitchFamily="34" charset="0"/>
                <a:sym typeface="Wingdings" pitchFamily="2" charset="2"/>
              </a:rPr>
              <a:t>Quality of Experience</a:t>
            </a:r>
            <a:r>
              <a:rPr lang="en-US" dirty="0" smtClean="0">
                <a:latin typeface="Verdana" pitchFamily="34" charset="0"/>
                <a:sym typeface="Wingdings" pitchFamily="2" charset="2"/>
              </a:rPr>
              <a:t>)</a:t>
            </a:r>
          </a:p>
          <a:p>
            <a:r>
              <a:rPr lang="en-US" dirty="0" smtClean="0">
                <a:latin typeface="Verdana" pitchFamily="34" charset="0"/>
                <a:sym typeface="Wingdings" pitchFamily="2" charset="2"/>
              </a:rPr>
              <a:t>Current networks unfit for such an active role; 2 orthogonal solutions possible [</a:t>
            </a:r>
            <a:r>
              <a:rPr lang="en-US" dirty="0" err="1" smtClean="0">
                <a:latin typeface="Verdana" pitchFamily="34" charset="0"/>
                <a:sym typeface="Wingdings" pitchFamily="2" charset="2"/>
              </a:rPr>
              <a:t>Dovrolis</a:t>
            </a:r>
            <a:r>
              <a:rPr lang="en-US" dirty="0" smtClean="0">
                <a:latin typeface="Verdana" pitchFamily="34" charset="0"/>
                <a:sym typeface="Wingdings" pitchFamily="2" charset="2"/>
              </a:rPr>
              <a:t> 08]</a:t>
            </a:r>
          </a:p>
          <a:p>
            <a:pPr lvl="1"/>
            <a:r>
              <a:rPr lang="en-US" i="1" dirty="0" smtClean="0">
                <a:latin typeface="Verdana" pitchFamily="34" charset="0"/>
                <a:sym typeface="Wingdings" pitchFamily="2" charset="2"/>
              </a:rPr>
              <a:t>Clean-slate </a:t>
            </a:r>
            <a:r>
              <a:rPr lang="en-US" dirty="0" smtClean="0">
                <a:latin typeface="Verdana" pitchFamily="34" charset="0"/>
                <a:sym typeface="Wingdings" pitchFamily="2" charset="2"/>
              </a:rPr>
              <a:t>paradigm</a:t>
            </a:r>
          </a:p>
          <a:p>
            <a:pPr lvl="2"/>
            <a:r>
              <a:rPr lang="en-US" dirty="0" smtClean="0"/>
              <a:t>Design and deploy a new generation of networks with adequate, built-in </a:t>
            </a:r>
            <a:r>
              <a:rPr lang="en-US" dirty="0" err="1" smtClean="0"/>
              <a:t>QoS</a:t>
            </a:r>
            <a:r>
              <a:rPr lang="en-US" dirty="0" smtClean="0"/>
              <a:t>/QoE optimization support</a:t>
            </a:r>
            <a:endParaRPr lang="en-US" dirty="0" smtClean="0">
              <a:latin typeface="Verdana" pitchFamily="34" charset="0"/>
              <a:sym typeface="Wingdings" pitchFamily="2" charset="2"/>
            </a:endParaRPr>
          </a:p>
          <a:p>
            <a:pPr lvl="1"/>
            <a:r>
              <a:rPr lang="en-US" i="1" dirty="0" smtClean="0">
                <a:latin typeface="Verdana" pitchFamily="34" charset="0"/>
                <a:sym typeface="Wingdings" pitchFamily="2" charset="2"/>
              </a:rPr>
              <a:t>Evolutionary </a:t>
            </a:r>
            <a:r>
              <a:rPr lang="en-US" dirty="0" smtClean="0">
                <a:latin typeface="Verdana" pitchFamily="34" charset="0"/>
                <a:sym typeface="Wingdings" pitchFamily="2" charset="2"/>
              </a:rPr>
              <a:t>approach</a:t>
            </a:r>
          </a:p>
          <a:p>
            <a:pPr lvl="2"/>
            <a:r>
              <a:rPr lang="en-US" dirty="0" smtClean="0"/>
              <a:t>Maintain current networks and extend them with novel functionality where needed</a:t>
            </a:r>
            <a:endParaRPr lang="en-US" i="1" dirty="0" smtClean="0">
              <a:latin typeface="Verdana" pitchFamily="34" charset="0"/>
            </a:endParaRP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3</a:t>
            </a:fld>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br>
              <a:rPr lang="en-US" dirty="0" smtClean="0"/>
            </a:br>
            <a:r>
              <a:rPr lang="en-US" sz="2400" dirty="0" smtClean="0"/>
              <a:t>Last Mile Optimization</a:t>
            </a:r>
            <a:endParaRPr lang="en-US" dirty="0"/>
          </a:p>
        </p:txBody>
      </p:sp>
      <p:sp>
        <p:nvSpPr>
          <p:cNvPr id="3" name="Content Placeholder 2"/>
          <p:cNvSpPr>
            <a:spLocks noGrp="1"/>
          </p:cNvSpPr>
          <p:nvPr>
            <p:ph idx="1"/>
          </p:nvPr>
        </p:nvSpPr>
        <p:spPr/>
        <p:txBody>
          <a:bodyPr/>
          <a:lstStyle/>
          <a:p>
            <a:r>
              <a:rPr lang="en-US" dirty="0" smtClean="0"/>
              <a:t>Enforced downstream access BW allocation</a:t>
            </a:r>
          </a:p>
        </p:txBody>
      </p:sp>
      <p:pic>
        <p:nvPicPr>
          <p:cNvPr id="1026" name="Picture 2" descr="D:\WORK\Conferenties\PhD\presentation\src\exp_e2eqoe\exp_results_niproxy_bwtrace.png"/>
          <p:cNvPicPr>
            <a:picLocks noChangeAspect="1" noChangeArrowheads="1"/>
          </p:cNvPicPr>
          <p:nvPr/>
        </p:nvPicPr>
        <p:blipFill>
          <a:blip r:embed="rId3" cstate="print"/>
          <a:srcRect/>
          <a:stretch>
            <a:fillRect/>
          </a:stretch>
        </p:blipFill>
        <p:spPr bwMode="auto">
          <a:xfrm>
            <a:off x="1172346" y="1828800"/>
            <a:ext cx="6752454" cy="4267200"/>
          </a:xfrm>
          <a:prstGeom prst="rect">
            <a:avLst/>
          </a:prstGeom>
          <a:noFill/>
        </p:spPr>
      </p:pic>
      <p:sp>
        <p:nvSpPr>
          <p:cNvPr id="23" name="TextBox 22"/>
          <p:cNvSpPr txBox="1"/>
          <p:nvPr/>
        </p:nvSpPr>
        <p:spPr>
          <a:xfrm>
            <a:off x="38864" y="6100465"/>
            <a:ext cx="8794395" cy="461665"/>
          </a:xfrm>
          <a:prstGeom prst="rect">
            <a:avLst/>
          </a:prstGeom>
          <a:noFill/>
        </p:spPr>
        <p:txBody>
          <a:bodyPr wrap="none" rtlCol="0">
            <a:spAutoFit/>
          </a:bodyPr>
          <a:lstStyle/>
          <a:p>
            <a:r>
              <a:rPr lang="en-US" dirty="0" smtClean="0">
                <a:solidFill>
                  <a:srgbClr val="1D224B"/>
                </a:solidFill>
                <a:latin typeface="+mn-lt"/>
                <a:sym typeface="Wingdings" pitchFamily="2" charset="2"/>
              </a:rPr>
              <a:t> Finding 1: Downstream access throughput respected</a:t>
            </a:r>
            <a:endParaRPr lang="en-US" dirty="0">
              <a:solidFill>
                <a:srgbClr val="1D224B"/>
              </a:solidFill>
              <a:latin typeface="+mn-lt"/>
            </a:endParaRPr>
          </a:p>
        </p:txBody>
      </p:sp>
      <p:sp>
        <p:nvSpPr>
          <p:cNvPr id="24" name="TextBox 23"/>
          <p:cNvSpPr txBox="1"/>
          <p:nvPr/>
        </p:nvSpPr>
        <p:spPr>
          <a:xfrm>
            <a:off x="38864" y="6100465"/>
            <a:ext cx="8860439" cy="461665"/>
          </a:xfrm>
          <a:prstGeom prst="rect">
            <a:avLst/>
          </a:prstGeom>
          <a:noFill/>
        </p:spPr>
        <p:txBody>
          <a:bodyPr wrap="none" rtlCol="0">
            <a:spAutoFit/>
          </a:bodyPr>
          <a:lstStyle/>
          <a:p>
            <a:r>
              <a:rPr lang="en-US" dirty="0" smtClean="0">
                <a:solidFill>
                  <a:srgbClr val="1D224B"/>
                </a:solidFill>
                <a:latin typeface="+mn-lt"/>
                <a:sym typeface="Wingdings" pitchFamily="2" charset="2"/>
              </a:rPr>
              <a:t> Finding 2: App aware  BW according to significance</a:t>
            </a:r>
            <a:endParaRPr lang="en-US" dirty="0">
              <a:solidFill>
                <a:srgbClr val="1D224B"/>
              </a:solidFill>
              <a:latin typeface="+mn-lt"/>
            </a:endParaRPr>
          </a:p>
        </p:txBody>
      </p:sp>
      <p:sp>
        <p:nvSpPr>
          <p:cNvPr id="29" name="TextBox 28"/>
          <p:cNvSpPr txBox="1"/>
          <p:nvPr/>
        </p:nvSpPr>
        <p:spPr>
          <a:xfrm>
            <a:off x="26508" y="6096000"/>
            <a:ext cx="8355492" cy="461665"/>
          </a:xfrm>
          <a:prstGeom prst="rect">
            <a:avLst/>
          </a:prstGeom>
          <a:noFill/>
        </p:spPr>
        <p:txBody>
          <a:bodyPr wrap="none" rtlCol="0">
            <a:spAutoFit/>
          </a:bodyPr>
          <a:lstStyle/>
          <a:p>
            <a:r>
              <a:rPr lang="en-US" dirty="0" smtClean="0">
                <a:solidFill>
                  <a:srgbClr val="1D224B"/>
                </a:solidFill>
                <a:latin typeface="+mn-lt"/>
                <a:sym typeface="Wingdings" pitchFamily="2" charset="2"/>
              </a:rPr>
              <a:t> Both NTS findings expected to be positive for QoE</a:t>
            </a:r>
            <a:endParaRPr lang="en-US" dirty="0">
              <a:solidFill>
                <a:srgbClr val="1D224B"/>
              </a:solidFill>
              <a:latin typeface="+mn-lt"/>
            </a:endParaRPr>
          </a:p>
        </p:txBody>
      </p:sp>
      <p:sp>
        <p:nvSpPr>
          <p:cNvPr id="30" name="TextBox 29"/>
          <p:cNvSpPr txBox="1"/>
          <p:nvPr/>
        </p:nvSpPr>
        <p:spPr>
          <a:xfrm>
            <a:off x="60103" y="6100465"/>
            <a:ext cx="9083897" cy="461665"/>
          </a:xfrm>
          <a:prstGeom prst="rect">
            <a:avLst/>
          </a:prstGeom>
          <a:noFill/>
        </p:spPr>
        <p:txBody>
          <a:bodyPr wrap="none" rtlCol="0">
            <a:spAutoFit/>
          </a:bodyPr>
          <a:lstStyle/>
          <a:p>
            <a:r>
              <a:rPr lang="en-US" dirty="0" smtClean="0">
                <a:solidFill>
                  <a:srgbClr val="1D224B"/>
                </a:solidFill>
                <a:latin typeface="+mn-lt"/>
                <a:sym typeface="Wingdings" pitchFamily="2" charset="2"/>
              </a:rPr>
              <a:t> Finding 3: QoE optimization potential service provision</a:t>
            </a:r>
            <a:endParaRPr lang="en-US" dirty="0">
              <a:solidFill>
                <a:srgbClr val="1D224B"/>
              </a:solidFill>
              <a:latin typeface="+mn-lt"/>
            </a:endParaRPr>
          </a:p>
        </p:txBody>
      </p:sp>
      <p:sp>
        <p:nvSpPr>
          <p:cNvPr id="31" name="TextBox 30"/>
          <p:cNvSpPr txBox="1"/>
          <p:nvPr/>
        </p:nvSpPr>
        <p:spPr>
          <a:xfrm>
            <a:off x="60103" y="6100465"/>
            <a:ext cx="7874528" cy="461665"/>
          </a:xfrm>
          <a:prstGeom prst="rect">
            <a:avLst/>
          </a:prstGeom>
          <a:noFill/>
        </p:spPr>
        <p:txBody>
          <a:bodyPr wrap="none" rtlCol="0">
            <a:spAutoFit/>
          </a:bodyPr>
          <a:lstStyle/>
          <a:p>
            <a:r>
              <a:rPr lang="en-US" dirty="0" smtClean="0">
                <a:solidFill>
                  <a:srgbClr val="1D224B"/>
                </a:solidFill>
                <a:latin typeface="+mn-lt"/>
                <a:sym typeface="Wingdings" pitchFamily="2" charset="2"/>
              </a:rPr>
              <a:t> Finding 4: NTS &amp; </a:t>
            </a:r>
            <a:r>
              <a:rPr lang="en-US" dirty="0" err="1" smtClean="0">
                <a:solidFill>
                  <a:srgbClr val="1D224B"/>
                </a:solidFill>
                <a:latin typeface="+mn-lt"/>
                <a:sym typeface="Wingdings" pitchFamily="2" charset="2"/>
              </a:rPr>
              <a:t>vidtrans</a:t>
            </a:r>
            <a:r>
              <a:rPr lang="en-US" dirty="0" smtClean="0">
                <a:solidFill>
                  <a:srgbClr val="1D224B"/>
                </a:solidFill>
                <a:latin typeface="+mn-lt"/>
                <a:sym typeface="Wingdings" pitchFamily="2" charset="2"/>
              </a:rPr>
              <a:t> service collaboration</a:t>
            </a:r>
            <a:endParaRPr lang="en-US" dirty="0">
              <a:solidFill>
                <a:srgbClr val="1D224B"/>
              </a:solidFill>
              <a:latin typeface="+mn-lt"/>
            </a:endParaRPr>
          </a:p>
        </p:txBody>
      </p:sp>
      <p:sp>
        <p:nvSpPr>
          <p:cNvPr id="20" name="Date Placeholder 19"/>
          <p:cNvSpPr>
            <a:spLocks noGrp="1"/>
          </p:cNvSpPr>
          <p:nvPr>
            <p:ph type="dt" sz="half" idx="10"/>
          </p:nvPr>
        </p:nvSpPr>
        <p:spPr/>
        <p:txBody>
          <a:bodyPr/>
          <a:lstStyle/>
          <a:p>
            <a:pPr>
              <a:defRPr/>
            </a:pPr>
            <a:r>
              <a:rPr lang="en-US" smtClean="0"/>
              <a:t>26/05/2010</a:t>
            </a:r>
            <a:endParaRPr lang="nl-NL" dirty="0"/>
          </a:p>
        </p:txBody>
      </p:sp>
      <p:sp>
        <p:nvSpPr>
          <p:cNvPr id="21" name="Slide Number Placeholder 20"/>
          <p:cNvSpPr>
            <a:spLocks noGrp="1"/>
          </p:cNvSpPr>
          <p:nvPr>
            <p:ph type="sldNum" sz="quarter" idx="12"/>
          </p:nvPr>
        </p:nvSpPr>
        <p:spPr/>
        <p:txBody>
          <a:bodyPr/>
          <a:lstStyle/>
          <a:p>
            <a:pPr>
              <a:defRPr/>
            </a:pPr>
            <a:fld id="{33E42F8C-4123-45DA-9758-FA10284C320C}" type="slidenum">
              <a:rPr lang="nl-NL" smtClean="0"/>
              <a:pPr>
                <a:defRPr/>
              </a:pPr>
              <a:t>30</a:t>
            </a:fld>
            <a:endParaRPr lang="nl-NL"/>
          </a:p>
        </p:txBody>
      </p:sp>
      <p:sp>
        <p:nvSpPr>
          <p:cNvPr id="22" name="Footer Placeholder 21"/>
          <p:cNvSpPr>
            <a:spLocks noGrp="1"/>
          </p:cNvSpPr>
          <p:nvPr>
            <p:ph type="ftr" sz="quarter" idx="11"/>
          </p:nvPr>
        </p:nvSpPr>
        <p:spPr/>
        <p:txBody>
          <a:bodyPr/>
          <a:lstStyle/>
          <a:p>
            <a:pPr>
              <a:defRPr/>
            </a:pPr>
            <a:r>
              <a:rPr lang="en-GB" smtClean="0"/>
              <a:t>PhD Defense Maarten Wijnants</a:t>
            </a:r>
            <a:endParaRPr lang="nl-NL" dirty="0"/>
          </a:p>
        </p:txBody>
      </p:sp>
      <p:sp>
        <p:nvSpPr>
          <p:cNvPr id="27" name="Text Box 6"/>
          <p:cNvSpPr txBox="1">
            <a:spLocks noChangeArrowheads="1"/>
          </p:cNvSpPr>
          <p:nvPr/>
        </p:nvSpPr>
        <p:spPr bwMode="auto">
          <a:xfrm>
            <a:off x="3810000" y="1905000"/>
            <a:ext cx="2133600" cy="1323439"/>
          </a:xfrm>
          <a:prstGeom prst="rect">
            <a:avLst/>
          </a:prstGeom>
          <a:solidFill>
            <a:schemeClr val="bg1"/>
          </a:solidFill>
          <a:ln w="9525">
            <a:noFill/>
            <a:miter lim="800000"/>
            <a:headEnd/>
            <a:tailEnd/>
          </a:ln>
        </p:spPr>
        <p:txBody>
          <a:bodyPr wrap="square">
            <a:spAutoFit/>
          </a:bodyPr>
          <a:lstStyle/>
          <a:p>
            <a:pPr algn="ctr"/>
            <a:r>
              <a:rPr lang="en-US" sz="2000" dirty="0" smtClean="0">
                <a:solidFill>
                  <a:srgbClr val="00B050"/>
                </a:solidFill>
                <a:latin typeface="+mn-lt"/>
              </a:rPr>
              <a:t>Most important video traffic at highest quality possible</a:t>
            </a:r>
            <a:endParaRPr lang="en-US" sz="2000" dirty="0">
              <a:solidFill>
                <a:srgbClr val="00B050"/>
              </a:solidFill>
              <a:latin typeface="+mn-lt"/>
            </a:endParaRPr>
          </a:p>
        </p:txBody>
      </p:sp>
      <p:sp>
        <p:nvSpPr>
          <p:cNvPr id="28" name="Text Box 6"/>
          <p:cNvSpPr txBox="1">
            <a:spLocks noChangeArrowheads="1"/>
          </p:cNvSpPr>
          <p:nvPr/>
        </p:nvSpPr>
        <p:spPr bwMode="auto">
          <a:xfrm>
            <a:off x="3657600" y="1905000"/>
            <a:ext cx="2514600" cy="1323439"/>
          </a:xfrm>
          <a:prstGeom prst="rect">
            <a:avLst/>
          </a:prstGeom>
          <a:solidFill>
            <a:schemeClr val="bg1"/>
          </a:solidFill>
          <a:ln w="9525">
            <a:noFill/>
            <a:miter lim="800000"/>
            <a:headEnd/>
            <a:tailEnd/>
          </a:ln>
        </p:spPr>
        <p:txBody>
          <a:bodyPr wrap="square">
            <a:spAutoFit/>
          </a:bodyPr>
          <a:lstStyle/>
          <a:p>
            <a:pPr algn="ctr"/>
            <a:r>
              <a:rPr lang="en-US" sz="2000" dirty="0" smtClean="0">
                <a:solidFill>
                  <a:srgbClr val="00B050"/>
                </a:solidFill>
                <a:latin typeface="+mn-lt"/>
              </a:rPr>
              <a:t>Lower-quality video version during bandwidth shorting</a:t>
            </a:r>
            <a:endParaRPr lang="en-US" sz="2000" dirty="0">
              <a:solidFill>
                <a:srgbClr val="00B05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heckerboard(across)">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5"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heckerboard(across)">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0"/>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9" grpId="0"/>
      <p:bldP spid="29" grpId="1"/>
      <p:bldP spid="30" grpId="0"/>
      <p:bldP spid="30" grpId="1"/>
      <p:bldP spid="31" grpId="0"/>
      <p:bldP spid="27" grpId="0" animBg="1"/>
      <p:bldP spid="27" grpId="1" animBg="1"/>
      <p:bldP spid="28" grpId="0" animBg="1"/>
      <p:bldP spid="2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31</a:t>
            </a:fld>
            <a:endParaRPr lang="nl-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71600"/>
            <a:ext cx="8305800" cy="5029200"/>
          </a:xfrm>
        </p:spPr>
        <p:txBody>
          <a:bodyPr/>
          <a:lstStyle/>
          <a:p>
            <a:r>
              <a:rPr lang="en-US" dirty="0" smtClean="0">
                <a:latin typeface="Verdana" pitchFamily="34" charset="0"/>
              </a:rPr>
              <a:t>Active role requested from transportation network</a:t>
            </a:r>
          </a:p>
          <a:p>
            <a:pPr lvl="1"/>
            <a:r>
              <a:rPr lang="en-US" dirty="0" smtClean="0">
                <a:latin typeface="Verdana" pitchFamily="34" charset="0"/>
                <a:sym typeface="Wingdings" pitchFamily="2" charset="2"/>
              </a:rPr>
              <a:t>Provide mechanisms for influencing user experience</a:t>
            </a:r>
            <a:endParaRPr lang="en-US" dirty="0" smtClean="0">
              <a:latin typeface="Verdana" pitchFamily="34" charset="0"/>
            </a:endParaRPr>
          </a:p>
          <a:p>
            <a:r>
              <a:rPr lang="en-US" dirty="0" smtClean="0">
                <a:latin typeface="Verdana" pitchFamily="34" charset="0"/>
              </a:rPr>
              <a:t>Network Intelligence Proxy: Framework for (</a:t>
            </a:r>
            <a:r>
              <a:rPr lang="en-US" dirty="0" err="1" smtClean="0">
                <a:latin typeface="Verdana" pitchFamily="34" charset="0"/>
              </a:rPr>
              <a:t>QoS</a:t>
            </a:r>
            <a:r>
              <a:rPr lang="en-US" dirty="0" smtClean="0">
                <a:latin typeface="Verdana" pitchFamily="34" charset="0"/>
              </a:rPr>
              <a:t>/)QoE optimization in IPv4-based networks</a:t>
            </a:r>
          </a:p>
          <a:p>
            <a:r>
              <a:rPr lang="en-US" dirty="0" smtClean="0">
                <a:latin typeface="Verdana" pitchFamily="34" charset="0"/>
              </a:rPr>
              <a:t>Introduces intelligence/context in the network</a:t>
            </a:r>
          </a:p>
          <a:p>
            <a:r>
              <a:rPr lang="en-US" dirty="0" smtClean="0">
                <a:latin typeface="Verdana" pitchFamily="34" charset="0"/>
              </a:rPr>
              <a:t>Traffic engineering (conceptually: improve traffic handling capabilities of network)</a:t>
            </a:r>
          </a:p>
          <a:p>
            <a:pPr lvl="1"/>
            <a:r>
              <a:rPr lang="en-US" dirty="0" smtClean="0">
                <a:latin typeface="Verdana" pitchFamily="34" charset="0"/>
              </a:rPr>
              <a:t>Network traffic shaping &amp; service provision</a:t>
            </a:r>
          </a:p>
          <a:p>
            <a:pPr lvl="1"/>
            <a:r>
              <a:rPr lang="en-US" dirty="0" smtClean="0">
                <a:latin typeface="Verdana" pitchFamily="34" charset="0"/>
              </a:rPr>
              <a:t>Integrated design</a:t>
            </a:r>
          </a:p>
          <a:p>
            <a:r>
              <a:rPr lang="en-US" dirty="0" smtClean="0">
                <a:latin typeface="Verdana" pitchFamily="34" charset="0"/>
              </a:rPr>
              <a:t>Practical results confirm validity of approach and demonstrate that NIProxy enables QoE improvement</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32</a:t>
            </a:fld>
            <a:endParaRPr lang="nl-N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Scalability investigation</a:t>
            </a:r>
          </a:p>
          <a:p>
            <a:pPr lvl="1"/>
            <a:r>
              <a:rPr lang="en-US" dirty="0" smtClean="0"/>
              <a:t>Perform profiling study to determine client limit</a:t>
            </a:r>
          </a:p>
          <a:p>
            <a:r>
              <a:rPr lang="en-US" dirty="0" smtClean="0"/>
              <a:t>Consider user preferences &amp; terminal context in non-dedicated settings</a:t>
            </a:r>
          </a:p>
          <a:p>
            <a:r>
              <a:rPr lang="en-US" dirty="0" smtClean="0"/>
              <a:t>Algorithms for NIProxy positioning in network</a:t>
            </a:r>
          </a:p>
          <a:p>
            <a:r>
              <a:rPr lang="en-US" i="1" dirty="0" smtClean="0"/>
              <a:t>Mobile</a:t>
            </a:r>
            <a:r>
              <a:rPr lang="en-US" dirty="0" smtClean="0"/>
              <a:t> QoE management</a:t>
            </a:r>
          </a:p>
          <a:p>
            <a:pPr lvl="1"/>
            <a:r>
              <a:rPr lang="en-US" dirty="0" smtClean="0"/>
              <a:t>QoE mediation executed on mobile hardware</a:t>
            </a:r>
          </a:p>
          <a:p>
            <a:pPr lvl="2"/>
            <a:r>
              <a:rPr lang="en-US" dirty="0" smtClean="0"/>
              <a:t>QoE optimization via device pairing (wireless)</a:t>
            </a:r>
          </a:p>
          <a:p>
            <a:r>
              <a:rPr lang="en-US" dirty="0" smtClean="0"/>
              <a:t>Evaluation &amp; validation</a:t>
            </a:r>
          </a:p>
          <a:p>
            <a:pPr lvl="1"/>
            <a:r>
              <a:rPr lang="en-US" dirty="0" smtClean="0"/>
              <a:t>Subject QoE attempts to qualitative user study</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33</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heckerboard(across)">
                                      <p:cBhvr>
                                        <p:cTn id="36" dur="500"/>
                                        <p:tgtEl>
                                          <p:spTgt spid="3">
                                            <p:txEl>
                                              <p:pRg st="7" end="7"/>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34</a:t>
            </a:fld>
            <a:endParaRPr lang="nl-NL"/>
          </a:p>
        </p:txBody>
      </p:sp>
      <p:pic>
        <p:nvPicPr>
          <p:cNvPr id="1026" name="Picture 2" descr="C:\Documents and Settings\mwijnants\Desktop\questions.jpg"/>
          <p:cNvPicPr>
            <a:picLocks noChangeArrowheads="1"/>
          </p:cNvPicPr>
          <p:nvPr/>
        </p:nvPicPr>
        <p:blipFill>
          <a:blip r:embed="rId2" cstate="prin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lstStyle/>
          <a:p>
            <a:r>
              <a:rPr lang="en-US" dirty="0" smtClean="0">
                <a:latin typeface="Verdana" pitchFamily="34" charset="0"/>
              </a:rPr>
              <a:t>Network Intelligence Proxy (</a:t>
            </a:r>
            <a:r>
              <a:rPr lang="en-US" dirty="0" smtClean="0">
                <a:solidFill>
                  <a:srgbClr val="CA7500"/>
                </a:solidFill>
                <a:latin typeface="Verdana" pitchFamily="34" charset="0"/>
              </a:rPr>
              <a:t>NIProxy</a:t>
            </a:r>
            <a:r>
              <a:rPr lang="en-US" dirty="0" smtClean="0">
                <a:latin typeface="Verdana" pitchFamily="34" charset="0"/>
              </a:rPr>
              <a:t>)</a:t>
            </a:r>
          </a:p>
          <a:p>
            <a:r>
              <a:rPr lang="en-US" dirty="0" smtClean="0">
                <a:latin typeface="Verdana" pitchFamily="34" charset="0"/>
              </a:rPr>
              <a:t>The NIProxy is an evolutionary solution for (</a:t>
            </a:r>
            <a:r>
              <a:rPr lang="en-US" dirty="0" err="1" smtClean="0">
                <a:latin typeface="Verdana" pitchFamily="34" charset="0"/>
              </a:rPr>
              <a:t>QoS</a:t>
            </a:r>
            <a:r>
              <a:rPr lang="en-US" dirty="0" smtClean="0">
                <a:latin typeface="Verdana" pitchFamily="34" charset="0"/>
              </a:rPr>
              <a:t>/)QoE optimization in IPv4-based networks</a:t>
            </a:r>
          </a:p>
          <a:p>
            <a:pPr lvl="1"/>
            <a:r>
              <a:rPr lang="en-US" dirty="0" smtClean="0">
                <a:latin typeface="Verdana" pitchFamily="34" charset="0"/>
              </a:rPr>
              <a:t>Intra-network framework</a:t>
            </a:r>
          </a:p>
          <a:p>
            <a:pPr lvl="1"/>
            <a:r>
              <a:rPr lang="en-US" dirty="0" smtClean="0"/>
              <a:t>Completely compliant with the Internet</a:t>
            </a:r>
            <a:endParaRPr lang="en-US" dirty="0" smtClean="0">
              <a:latin typeface="Verdana" pitchFamily="34" charset="0"/>
            </a:endParaRPr>
          </a:p>
          <a:p>
            <a:pPr lvl="1"/>
            <a:r>
              <a:rPr lang="en-US" dirty="0" smtClean="0">
                <a:latin typeface="Verdana" pitchFamily="34" charset="0"/>
              </a:rPr>
              <a:t>Objective = Improve the experience perceived by users of distributed applications</a:t>
            </a:r>
          </a:p>
          <a:p>
            <a:pPr lvl="1"/>
            <a:r>
              <a:rPr lang="en-US" dirty="0" smtClean="0">
                <a:latin typeface="Verdana" pitchFamily="34" charset="0"/>
              </a:rPr>
              <a:t>Methodology = Equip network with </a:t>
            </a:r>
            <a:r>
              <a:rPr lang="en-US" i="1" dirty="0" smtClean="0">
                <a:latin typeface="Verdana" pitchFamily="34" charset="0"/>
              </a:rPr>
              <a:t>traffic engineering</a:t>
            </a:r>
            <a:r>
              <a:rPr lang="en-US" dirty="0" smtClean="0">
                <a:latin typeface="Verdana" pitchFamily="34" charset="0"/>
              </a:rPr>
              <a:t> tools to enable active control over the network communication behavior of applications</a:t>
            </a:r>
          </a:p>
          <a:p>
            <a:pPr lvl="1"/>
            <a:r>
              <a:rPr lang="en-US" dirty="0" smtClean="0">
                <a:latin typeface="Verdana" pitchFamily="34" charset="0"/>
              </a:rPr>
              <a:t>Context-aware </a:t>
            </a:r>
            <a:r>
              <a:rPr lang="en-US" dirty="0" smtClean="0">
                <a:latin typeface="Verdana" pitchFamily="34" charset="0"/>
                <a:sym typeface="Wingdings" pitchFamily="2" charset="2"/>
              </a:rPr>
              <a:t> </a:t>
            </a:r>
            <a:r>
              <a:rPr lang="en-US" i="1" dirty="0" smtClean="0">
                <a:latin typeface="Verdana" pitchFamily="34" charset="0"/>
                <a:sym typeface="Wingdings" pitchFamily="2" charset="2"/>
              </a:rPr>
              <a:t>Intelligence introduction</a:t>
            </a:r>
            <a:r>
              <a:rPr lang="en-US" dirty="0" smtClean="0">
                <a:latin typeface="Verdana" pitchFamily="34" charset="0"/>
                <a:sym typeface="Wingdings" pitchFamily="2" charset="2"/>
              </a:rPr>
              <a:t> in the transportation network</a:t>
            </a:r>
            <a:endParaRPr lang="en-US" dirty="0" smtClean="0">
              <a:latin typeface="Verdana" pitchFamily="34" charset="0"/>
            </a:endParaRP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4</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5</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Context Introduction in the Network</a:t>
            </a:r>
            <a:endParaRPr lang="en-US" dirty="0"/>
          </a:p>
        </p:txBody>
      </p:sp>
      <p:sp>
        <p:nvSpPr>
          <p:cNvPr id="3" name="Content Placeholder 2"/>
          <p:cNvSpPr>
            <a:spLocks noGrp="1"/>
          </p:cNvSpPr>
          <p:nvPr>
            <p:ph idx="1"/>
          </p:nvPr>
        </p:nvSpPr>
        <p:spPr/>
        <p:txBody>
          <a:bodyPr/>
          <a:lstStyle/>
          <a:p>
            <a:r>
              <a:rPr lang="en-US" dirty="0" err="1" smtClean="0"/>
              <a:t>NIProxy’s</a:t>
            </a:r>
            <a:r>
              <a:rPr lang="en-US" dirty="0" smtClean="0"/>
              <a:t> methodology centered around principle of introducing </a:t>
            </a:r>
            <a:r>
              <a:rPr lang="en-US" dirty="0" smtClean="0">
                <a:solidFill>
                  <a:srgbClr val="CA7500"/>
                </a:solidFill>
              </a:rPr>
              <a:t>intelligence</a:t>
            </a:r>
            <a:r>
              <a:rPr lang="en-US" dirty="0" smtClean="0"/>
              <a:t> in the network</a:t>
            </a:r>
          </a:p>
          <a:p>
            <a:r>
              <a:rPr lang="en-US" dirty="0" smtClean="0"/>
              <a:t>Accumulates contextual knowledge regarding</a:t>
            </a:r>
          </a:p>
          <a:p>
            <a:pPr lvl="1"/>
            <a:r>
              <a:rPr lang="en-US" dirty="0" smtClean="0"/>
              <a:t>The transportation network</a:t>
            </a:r>
          </a:p>
          <a:p>
            <a:pPr lvl="2"/>
            <a:r>
              <a:rPr lang="en-US" dirty="0" smtClean="0"/>
              <a:t>Quantitative network-related measurements and statistics</a:t>
            </a:r>
          </a:p>
          <a:p>
            <a:pPr lvl="2"/>
            <a:r>
              <a:rPr lang="en-US" dirty="0" smtClean="0"/>
              <a:t>Acquired via active probing framework</a:t>
            </a:r>
          </a:p>
          <a:p>
            <a:pPr lvl="1"/>
            <a:r>
              <a:rPr lang="en-US" dirty="0" smtClean="0"/>
              <a:t>The distributed application</a:t>
            </a:r>
          </a:p>
          <a:p>
            <a:pPr lvl="2"/>
            <a:r>
              <a:rPr lang="en-US" dirty="0" smtClean="0"/>
              <a:t>Any application-related information which might be relevant/valuable during QoE optimization</a:t>
            </a:r>
          </a:p>
          <a:p>
            <a:pPr lvl="2"/>
            <a:r>
              <a:rPr lang="en-US" dirty="0" smtClean="0"/>
              <a:t>Provided by the application</a:t>
            </a:r>
          </a:p>
          <a:p>
            <a:pPr lvl="1"/>
            <a:r>
              <a:rPr lang="en-US" dirty="0" smtClean="0"/>
              <a:t>The end-user’s preferences and terminal</a:t>
            </a:r>
          </a:p>
          <a:p>
            <a:pPr lvl="2"/>
            <a:r>
              <a:rPr lang="en-US" dirty="0" smtClean="0"/>
              <a:t>Represented via MPEG-21 UED standard</a:t>
            </a:r>
            <a:endParaRPr lang="en-US" dirty="0"/>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7</a:t>
            </a:fld>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Traffic Management</a:t>
            </a:r>
            <a:endParaRPr lang="en-US" dirty="0"/>
          </a:p>
        </p:txBody>
      </p:sp>
      <p:sp>
        <p:nvSpPr>
          <p:cNvPr id="3" name="Content Placeholder 2"/>
          <p:cNvSpPr>
            <a:spLocks noGrp="1"/>
          </p:cNvSpPr>
          <p:nvPr>
            <p:ph idx="1"/>
          </p:nvPr>
        </p:nvSpPr>
        <p:spPr/>
        <p:txBody>
          <a:bodyPr/>
          <a:lstStyle/>
          <a:p>
            <a:r>
              <a:rPr lang="en-US" dirty="0" smtClean="0"/>
              <a:t>NIProxy exerts collected context to engineer the data/packets that flows through the network</a:t>
            </a:r>
          </a:p>
          <a:p>
            <a:pPr lvl="1"/>
            <a:r>
              <a:rPr lang="en-US" dirty="0" smtClean="0"/>
              <a:t>Conceptually: Improve the traffic handling capabilities of networks to enable QoE manipulation</a:t>
            </a:r>
          </a:p>
          <a:p>
            <a:r>
              <a:rPr lang="en-US" dirty="0" smtClean="0"/>
              <a:t>2 complementary traffic engineering facilities</a:t>
            </a:r>
          </a:p>
          <a:p>
            <a:pPr lvl="1"/>
            <a:r>
              <a:rPr lang="en-US" dirty="0" smtClean="0"/>
              <a:t>Network traffic shaping (NTS)</a:t>
            </a:r>
          </a:p>
          <a:p>
            <a:pPr lvl="2"/>
            <a:r>
              <a:rPr lang="en-US" dirty="0" smtClean="0"/>
              <a:t>Enables coordination and orchestration of the bandwidth consumption behavior of applications</a:t>
            </a:r>
          </a:p>
          <a:p>
            <a:pPr lvl="1"/>
            <a:r>
              <a:rPr lang="en-US" dirty="0" smtClean="0"/>
              <a:t>Multimedia service provision</a:t>
            </a:r>
          </a:p>
          <a:p>
            <a:pPr lvl="2"/>
            <a:r>
              <a:rPr lang="en-US" dirty="0" smtClean="0"/>
              <a:t>Substrate for the hosting and execution of services on intercepted network traffic</a:t>
            </a:r>
          </a:p>
        </p:txBody>
      </p:sp>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7" name="Content Placeholder 6"/>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26/05/2010</a:t>
            </a:r>
            <a:endParaRPr lang="nl-NL" dirty="0"/>
          </a:p>
        </p:txBody>
      </p:sp>
      <p:sp>
        <p:nvSpPr>
          <p:cNvPr id="5" name="Footer Placeholder 4"/>
          <p:cNvSpPr>
            <a:spLocks noGrp="1"/>
          </p:cNvSpPr>
          <p:nvPr>
            <p:ph type="ftr" sz="quarter" idx="11"/>
          </p:nvPr>
        </p:nvSpPr>
        <p:spPr/>
        <p:txBody>
          <a:bodyPr/>
          <a:lstStyle/>
          <a:p>
            <a:pPr>
              <a:defRPr/>
            </a:pPr>
            <a:r>
              <a:rPr lang="en-GB" smtClean="0"/>
              <a:t>PhD Defense Maarten Wijnants</a:t>
            </a:r>
            <a:endParaRPr lang="nl-NL" dirty="0"/>
          </a:p>
        </p:txBody>
      </p:sp>
      <p:sp>
        <p:nvSpPr>
          <p:cNvPr id="6" name="Slide Number Placeholder 5"/>
          <p:cNvSpPr>
            <a:spLocks noGrp="1"/>
          </p:cNvSpPr>
          <p:nvPr>
            <p:ph type="sldNum" sz="quarter" idx="12"/>
          </p:nvPr>
        </p:nvSpPr>
        <p:spPr/>
        <p:txBody>
          <a:bodyPr/>
          <a:lstStyle/>
          <a:p>
            <a:pPr>
              <a:defRPr/>
            </a:pPr>
            <a:fld id="{33E42F8C-4123-45DA-9758-FA10284C320C}" type="slidenum">
              <a:rPr lang="nl-NL" smtClean="0"/>
              <a:pPr>
                <a:defRPr/>
              </a:pPr>
              <a:t>9</a:t>
            </a:fld>
            <a:endParaRPr lang="nl-NL"/>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13|31.2"/>
</p:tagLst>
</file>

<file path=ppt/tags/tag2.xml><?xml version="1.0" encoding="utf-8"?>
<p:tagLst xmlns:a="http://schemas.openxmlformats.org/drawingml/2006/main" xmlns:r="http://schemas.openxmlformats.org/officeDocument/2006/relationships" xmlns:p="http://schemas.openxmlformats.org/presentationml/2006/main">
  <p:tag name="TIMING" val="|16.7|41|46.7"/>
</p:tagLst>
</file>

<file path=ppt/tags/tag3.xml><?xml version="1.0" encoding="utf-8"?>
<p:tagLst xmlns:a="http://schemas.openxmlformats.org/drawingml/2006/main" xmlns:r="http://schemas.openxmlformats.org/officeDocument/2006/relationships" xmlns:p="http://schemas.openxmlformats.org/presentationml/2006/main">
  <p:tag name="TIMING" val="|7.3|15.6|17.9|0.8|41.9|32.2"/>
</p:tagLst>
</file>

<file path=ppt/tags/tag4.xml><?xml version="1.0" encoding="utf-8"?>
<p:tagLst xmlns:a="http://schemas.openxmlformats.org/drawingml/2006/main" xmlns:r="http://schemas.openxmlformats.org/officeDocument/2006/relationships" xmlns:p="http://schemas.openxmlformats.org/presentationml/2006/main">
  <p:tag name="TIMING" val="|11.7|95.3"/>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6145</TotalTime>
  <Words>10891</Words>
  <Application>Microsoft Office PowerPoint</Application>
  <PresentationFormat>On-screen Show (4:3)</PresentationFormat>
  <Paragraphs>746</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1_Blank Presentation</vt:lpstr>
      <vt:lpstr>Service Quality Improvement and User Experience Optimization by Introducing Intelligence in the Network</vt:lpstr>
      <vt:lpstr>Problem Statement</vt:lpstr>
      <vt:lpstr>Problem Statement</vt:lpstr>
      <vt:lpstr>Problem Statement</vt:lpstr>
      <vt:lpstr>Outline</vt:lpstr>
      <vt:lpstr>Outline</vt:lpstr>
      <vt:lpstr>Context Introduction in the Network</vt:lpstr>
      <vt:lpstr>Traffic Management</vt:lpstr>
      <vt:lpstr>Outline</vt:lpstr>
      <vt:lpstr>Objectives</vt:lpstr>
      <vt:lpstr>Stream Hierarchy Approach</vt:lpstr>
      <vt:lpstr>Internal Stream Hierarchy Nodes</vt:lpstr>
      <vt:lpstr>Leaf Stream Hierarchy Nodes</vt:lpstr>
      <vt:lpstr>Outline</vt:lpstr>
      <vt:lpstr>Overview</vt:lpstr>
      <vt:lpstr>Example: Static Video Transcoding</vt:lpstr>
      <vt:lpstr>Outline</vt:lpstr>
      <vt:lpstr>Considered Distributed Application</vt:lpstr>
      <vt:lpstr>Considered Distributed Application</vt:lpstr>
      <vt:lpstr>Considered Distributed Application</vt:lpstr>
      <vt:lpstr>Considered Distributed Application</vt:lpstr>
      <vt:lpstr>Stream Hierarchy Design</vt:lpstr>
      <vt:lpstr>Experimental Results Minimalist Experiment</vt:lpstr>
      <vt:lpstr>Experimental Results Representative Experiment</vt:lpstr>
      <vt:lpstr>Discussion</vt:lpstr>
      <vt:lpstr>Outline</vt:lpstr>
      <vt:lpstr>Experimental Setup</vt:lpstr>
      <vt:lpstr>Experimental Setup</vt:lpstr>
      <vt:lpstr>Stream Hierarchy Design</vt:lpstr>
      <vt:lpstr>Experimental Results Last Mile Optimization</vt:lpstr>
      <vt:lpstr>Outline</vt:lpstr>
      <vt:lpstr>Conclusions</vt:lpstr>
      <vt:lpstr>Future Research</vt:lpstr>
      <vt:lpstr>Questions</vt:lpstr>
    </vt:vector>
  </TitlesOfParts>
  <Company>EDM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Quality Improvement and User Experience Optimization by Introducing Intelligence in the Network</dc:title>
  <dc:subject>PhD Defense</dc:subject>
  <dc:creator>Maarten Wijnants</dc:creator>
  <cp:keywords>PhD, NIProxy, Traffic Engineering, QoE Optimization</cp:keywords>
  <cp:lastModifiedBy>Maarten Wijnants</cp:lastModifiedBy>
  <cp:revision>479</cp:revision>
  <cp:lastPrinted>1601-01-01T00:00:00Z</cp:lastPrinted>
  <dcterms:created xsi:type="dcterms:W3CDTF">2002-01-08T20:47:09Z</dcterms:created>
  <dcterms:modified xsi:type="dcterms:W3CDTF">2010-05-26T10:27:20Z</dcterms:modified>
</cp:coreProperties>
</file>