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6" r:id="rId19"/>
    <p:sldId id="277" r:id="rId20"/>
    <p:sldId id="274" r:id="rId21"/>
    <p:sldId id="278" r:id="rId22"/>
    <p:sldId id="279" r:id="rId23"/>
    <p:sldId id="275" r:id="rId24"/>
    <p:sldId id="280" r:id="rId25"/>
    <p:sldId id="273" r:id="rId26"/>
  </p:sldIdLst>
  <p:sldSz cx="9144000" cy="6858000" type="screen4x3"/>
  <p:notesSz cx="6797675" cy="987425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252" autoAdjust="0"/>
    <p:restoredTop sz="80576" autoAdjust="0"/>
  </p:normalViewPr>
  <p:slideViewPr>
    <p:cSldViewPr>
      <p:cViewPr varScale="1">
        <p:scale>
          <a:sx n="70" d="100"/>
          <a:sy n="70" d="100"/>
        </p:scale>
        <p:origin x="-17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7" d="100"/>
          <a:sy n="67" d="100"/>
        </p:scale>
        <p:origin x="-3276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580402-BC28-4121-9393-BED993096E35}" type="datetimeFigureOut">
              <a:rPr lang="nl-BE"/>
              <a:pPr>
                <a:defRPr/>
              </a:pPr>
              <a:t>26/11/2012</a:t>
            </a:fld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069678-3223-4B2D-99B8-BC865B4F6C39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399619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FC83F9-7FF1-4DFF-83BC-2E410F2994D3}" type="datetimeFigureOut">
              <a:rPr lang="nl-BE"/>
              <a:pPr>
                <a:defRPr/>
              </a:pPr>
              <a:t>26/11/2012</a:t>
            </a:fld>
            <a:endParaRPr lang="nl-B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B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83710B-BD53-4F62-B8C7-EC83F3494EA5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205988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775C9C5-DC2D-444A-A45A-BA2DAD54C064}" type="datetime1">
              <a:rPr lang="nl-BE" smtClean="0"/>
              <a:t>26/11/2012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710B-BD53-4F62-B8C7-EC83F3494EA5}" type="slidenum">
              <a:rPr lang="nl-BE" smtClean="0"/>
              <a:pPr>
                <a:defRPr/>
              </a:pPr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6356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062026-1735-43AE-B964-88B2EAE65175}" type="datetime1">
              <a:rPr lang="nl-BE" smtClean="0"/>
              <a:t>26/11/2012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710B-BD53-4F62-B8C7-EC83F3494EA5}" type="slidenum">
              <a:rPr lang="nl-BE" smtClean="0"/>
              <a:pPr>
                <a:defRPr/>
              </a:pPr>
              <a:t>10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07923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0A326BF-2BC1-45F1-9641-6272573B6835}" type="datetime1">
              <a:rPr lang="nl-BE" smtClean="0"/>
              <a:t>26/11/2012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710B-BD53-4F62-B8C7-EC83F3494EA5}" type="slidenum">
              <a:rPr lang="nl-BE" smtClean="0"/>
              <a:pPr>
                <a:defRPr/>
              </a:pPr>
              <a:t>11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22562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2E07DA1-89C9-43E8-AE38-A36F6F31F901}" type="datetime1">
              <a:rPr lang="nl-BE" smtClean="0"/>
              <a:t>26/11/2012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710B-BD53-4F62-B8C7-EC83F3494EA5}" type="slidenum">
              <a:rPr lang="nl-BE" smtClean="0"/>
              <a:pPr>
                <a:defRPr/>
              </a:pPr>
              <a:t>12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1713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2E07DA1-89C9-43E8-AE38-A36F6F31F901}" type="datetime1">
              <a:rPr lang="nl-BE" smtClean="0"/>
              <a:t>26/11/2012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710B-BD53-4F62-B8C7-EC83F3494EA5}" type="slidenum">
              <a:rPr lang="nl-BE" smtClean="0"/>
              <a:pPr>
                <a:defRPr/>
              </a:pPr>
              <a:t>13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1713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E4FF8CE-CBF7-479F-8707-142BE5E3C0A6}" type="datetime1">
              <a:rPr lang="nl-BE" smtClean="0"/>
              <a:t>26/11/2012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710B-BD53-4F62-B8C7-EC83F3494EA5}" type="slidenum">
              <a:rPr lang="nl-BE" smtClean="0"/>
              <a:pPr>
                <a:defRPr/>
              </a:pPr>
              <a:t>14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51645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E4FF8CE-CBF7-479F-8707-142BE5E3C0A6}" type="datetime1">
              <a:rPr lang="nl-BE" smtClean="0"/>
              <a:t>26/11/2012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710B-BD53-4F62-B8C7-EC83F3494EA5}" type="slidenum">
              <a:rPr lang="nl-BE" smtClean="0"/>
              <a:pPr>
                <a:defRPr/>
              </a:pPr>
              <a:t>15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51645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AB693DD-C080-4510-8A73-83FE7B08CC0C}" type="datetime1">
              <a:rPr lang="nl-BE" smtClean="0"/>
              <a:t>26/11/2012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710B-BD53-4F62-B8C7-EC83F3494EA5}" type="slidenum">
              <a:rPr lang="nl-BE" smtClean="0"/>
              <a:pPr>
                <a:defRPr/>
              </a:pPr>
              <a:t>16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01626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5120AD8-9C28-4503-9C53-36E5EA1A3D51}" type="datetime1">
              <a:rPr lang="nl-BE" smtClean="0">
                <a:solidFill>
                  <a:prstClr val="black"/>
                </a:solidFill>
              </a:rPr>
              <a:pPr>
                <a:defRPr/>
              </a:pPr>
              <a:t>26/11/2012</a:t>
            </a:fld>
            <a:endParaRPr lang="nl-BE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710B-BD53-4F62-B8C7-EC83F3494EA5}" type="slidenum">
              <a:rPr lang="nl-BE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385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03A992A-1D91-4CAC-9DB6-5C5AFF8B906F}" type="datetime1">
              <a:rPr lang="nl-BE" smtClean="0"/>
              <a:t>26/11/2012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710B-BD53-4F62-B8C7-EC83F3494EA5}" type="slidenum">
              <a:rPr lang="nl-BE" smtClean="0"/>
              <a:pPr>
                <a:defRPr/>
              </a:pPr>
              <a:t>18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09571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61AD494-B83A-461B-9B70-D2490828A1F0}" type="datetime1">
              <a:rPr lang="nl-BE" smtClean="0"/>
              <a:t>26/11/2012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710B-BD53-4F62-B8C7-EC83F3494EA5}" type="slidenum">
              <a:rPr lang="nl-BE" smtClean="0"/>
              <a:pPr>
                <a:defRPr/>
              </a:pPr>
              <a:t>19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6065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0027F0A-AAD7-4442-85A9-6DA2D3D12E46}" type="datetime1">
              <a:rPr lang="nl-BE" smtClean="0"/>
              <a:t>26/11/2012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710B-BD53-4F62-B8C7-EC83F3494EA5}" type="slidenum">
              <a:rPr lang="nl-BE" smtClean="0"/>
              <a:pPr>
                <a:defRPr/>
              </a:pPr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045158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5120AD8-9C28-4503-9C53-36E5EA1A3D51}" type="datetime1">
              <a:rPr lang="nl-BE" smtClean="0">
                <a:solidFill>
                  <a:prstClr val="black"/>
                </a:solidFill>
              </a:rPr>
              <a:pPr>
                <a:defRPr/>
              </a:pPr>
              <a:t>26/11/2012</a:t>
            </a:fld>
            <a:endParaRPr lang="nl-BE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710B-BD53-4F62-B8C7-EC83F3494EA5}" type="slidenum">
              <a:rPr lang="nl-BE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3850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2651970-AD61-49AC-AA65-BA590DF7F22D}" type="datetime1">
              <a:rPr lang="nl-BE" smtClean="0"/>
              <a:t>26/11/2012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710B-BD53-4F62-B8C7-EC83F3494EA5}" type="slidenum">
              <a:rPr lang="nl-BE" smtClean="0"/>
              <a:pPr>
                <a:defRPr/>
              </a:pPr>
              <a:t>21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203129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B3D28FA-7DDE-4D74-9887-F3F592DE7BDE}" type="datetime1">
              <a:rPr lang="nl-BE" smtClean="0"/>
              <a:t>26/11/2012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710B-BD53-4F62-B8C7-EC83F3494EA5}" type="slidenum">
              <a:rPr lang="nl-BE" smtClean="0"/>
              <a:pPr>
                <a:defRPr/>
              </a:pPr>
              <a:t>22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53070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5120AD8-9C28-4503-9C53-36E5EA1A3D51}" type="datetime1">
              <a:rPr lang="nl-BE" smtClean="0">
                <a:solidFill>
                  <a:prstClr val="black"/>
                </a:solidFill>
              </a:rPr>
              <a:pPr>
                <a:defRPr/>
              </a:pPr>
              <a:t>26/11/2012</a:t>
            </a:fld>
            <a:endParaRPr lang="nl-BE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710B-BD53-4F62-B8C7-EC83F3494EA5}" type="slidenum">
              <a:rPr lang="nl-BE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3850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D9871D1-9FF3-4859-AFFC-2034A0FA2F50}" type="datetime1">
              <a:rPr lang="nl-BE" smtClean="0"/>
              <a:t>26/11/2012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710B-BD53-4F62-B8C7-EC83F3494EA5}" type="slidenum">
              <a:rPr lang="nl-BE" smtClean="0"/>
              <a:pPr>
                <a:defRPr/>
              </a:pPr>
              <a:t>24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638040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65229B3-CC07-4ED2-91A3-B78FAAD79AB4}" type="datetime1">
              <a:rPr lang="nl-BE" smtClean="0"/>
              <a:t>26/11/2012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710B-BD53-4F62-B8C7-EC83F3494EA5}" type="slidenum">
              <a:rPr lang="nl-BE" smtClean="0"/>
              <a:pPr>
                <a:defRPr/>
              </a:pPr>
              <a:t>25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8473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5120AD8-9C28-4503-9C53-36E5EA1A3D51}" type="datetime1">
              <a:rPr lang="nl-BE" smtClean="0"/>
              <a:t>26/11/2012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710B-BD53-4F62-B8C7-EC83F3494EA5}" type="slidenum">
              <a:rPr lang="nl-BE" smtClean="0"/>
              <a:pPr>
                <a:defRPr/>
              </a:pPr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51385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9C38876-5266-4460-BC9E-7D5A0C7B28F5}" type="datetime1">
              <a:rPr lang="nl-BE" smtClean="0"/>
              <a:t>26/11/2012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710B-BD53-4F62-B8C7-EC83F3494EA5}" type="slidenum">
              <a:rPr lang="nl-BE" smtClean="0"/>
              <a:pPr>
                <a:defRPr/>
              </a:pPr>
              <a:t>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0017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9C38876-5266-4460-BC9E-7D5A0C7B28F5}" type="datetime1">
              <a:rPr lang="nl-BE" smtClean="0"/>
              <a:t>26/11/2012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710B-BD53-4F62-B8C7-EC83F3494EA5}" type="slidenum">
              <a:rPr lang="nl-BE" smtClean="0"/>
              <a:pPr>
                <a:defRPr/>
              </a:pPr>
              <a:t>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0017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9C38876-5266-4460-BC9E-7D5A0C7B28F5}" type="datetime1">
              <a:rPr lang="nl-BE" smtClean="0"/>
              <a:t>26/11/2012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710B-BD53-4F62-B8C7-EC83F3494EA5}" type="slidenum">
              <a:rPr lang="nl-BE" smtClean="0"/>
              <a:pPr>
                <a:defRPr/>
              </a:pPr>
              <a:t>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0017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9C38876-5266-4460-BC9E-7D5A0C7B28F5}" type="datetime1">
              <a:rPr lang="nl-BE" smtClean="0"/>
              <a:t>26/11/2012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710B-BD53-4F62-B8C7-EC83F3494EA5}" type="slidenum">
              <a:rPr lang="nl-BE" smtClean="0"/>
              <a:pPr>
                <a:defRPr/>
              </a:pPr>
              <a:t>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0017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9C38876-5266-4460-BC9E-7D5A0C7B28F5}" type="datetime1">
              <a:rPr lang="nl-BE" smtClean="0"/>
              <a:t>26/11/2012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710B-BD53-4F62-B8C7-EC83F3494EA5}" type="slidenum">
              <a:rPr lang="nl-BE" smtClean="0"/>
              <a:pPr>
                <a:defRPr/>
              </a:pPr>
              <a:t>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0017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5120AD8-9C28-4503-9C53-36E5EA1A3D51}" type="datetime1">
              <a:rPr lang="nl-BE" smtClean="0">
                <a:solidFill>
                  <a:prstClr val="black"/>
                </a:solidFill>
              </a:rPr>
              <a:pPr>
                <a:defRPr/>
              </a:pPr>
              <a:t>26/11/2012</a:t>
            </a:fld>
            <a:endParaRPr lang="nl-BE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710B-BD53-4F62-B8C7-EC83F3494EA5}" type="slidenum">
              <a:rPr lang="nl-BE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385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398368" cy="2522711"/>
          </a:xfrm>
        </p:spPr>
        <p:txBody>
          <a:bodyPr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16216" y="4293096"/>
            <a:ext cx="2160240" cy="2016224"/>
          </a:xfr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nl-BE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7C5C-1CA4-4C10-95CD-04C02C5D2F0E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/>
          </p:cNvSpPr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dk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7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nl-BE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2780928"/>
            <a:ext cx="8280920" cy="1296144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5C0D1-6B53-4495-AA75-753B5CE85EDA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Mind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9263" y="6391275"/>
            <a:ext cx="10080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547813" y="6356350"/>
            <a:ext cx="1008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FCD67-5A7C-4E66-BD02-FE135BE314AA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Mind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9263" y="6391275"/>
            <a:ext cx="10080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547813" y="6356350"/>
            <a:ext cx="1008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9687A-ABF6-4CF2-BD3F-B4F741F4F1A8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pic>
        <p:nvPicPr>
          <p:cNvPr id="5" name="Picture 8" descr="iMind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9263" y="6391275"/>
            <a:ext cx="10080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69107-8E5E-46DE-944C-3CE8D8330B88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3923928" y="6376243"/>
            <a:ext cx="1296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nl-BE" dirty="0" err="1" smtClean="0"/>
              <a:t>CPSCom</a:t>
            </a:r>
            <a:r>
              <a:rPr lang="nl-BE" dirty="0" smtClean="0"/>
              <a:t> 2012</a:t>
            </a:r>
            <a:endParaRPr lang="nl-BE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547714" y="6356350"/>
            <a:ext cx="1008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23/11/2012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pic>
        <p:nvPicPr>
          <p:cNvPr id="5" name="Picture 8" descr="iMind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9263" y="6391275"/>
            <a:ext cx="10080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547813" y="6356350"/>
            <a:ext cx="1008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62ED-DB51-4124-AA86-275C9AB4C53A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Mind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9263" y="6391275"/>
            <a:ext cx="10080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547813" y="6356350"/>
            <a:ext cx="1008062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nl-BE" dirty="0" smtClean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CC4BD-D570-4AA5-8024-B530BBC70794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3923928" y="6376243"/>
            <a:ext cx="1296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nl-BE" dirty="0" err="1" smtClean="0"/>
              <a:t>CPSCom</a:t>
            </a:r>
            <a:r>
              <a:rPr lang="nl-BE" dirty="0" smtClean="0"/>
              <a:t> 2012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iMind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9263" y="6391275"/>
            <a:ext cx="10080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47813" y="6356350"/>
            <a:ext cx="1008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8CAF0-1EC7-4EFB-B17B-01441FD110FD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3923928" y="6376243"/>
            <a:ext cx="1296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nl-BE" dirty="0" err="1" smtClean="0"/>
              <a:t>CPSCom</a:t>
            </a:r>
            <a:r>
              <a:rPr lang="nl-BE" dirty="0" smtClean="0"/>
              <a:t> 2012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iMind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9263" y="6391275"/>
            <a:ext cx="10080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47813" y="6356350"/>
            <a:ext cx="1008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BF84D-2CFF-4778-84CD-34061DB9EEFB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iMind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9263" y="6391275"/>
            <a:ext cx="10080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 txBox="1">
            <a:spLocks/>
          </p:cNvSpPr>
          <p:nvPr userDrawn="1"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47813" y="6356350"/>
            <a:ext cx="1008062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nl-BE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12476-1F92-456F-81C2-A3A2C25B9253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Mind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9263" y="6391275"/>
            <a:ext cx="10080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547813" y="6356350"/>
            <a:ext cx="1008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1A3F5-23D5-433D-B56B-56C5F0784A2D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Mind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9263" y="6391275"/>
            <a:ext cx="10080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nl-B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547813" y="6356350"/>
            <a:ext cx="1008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74173-5C4D-4F7E-A76D-1F2040CC7564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nl-B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29802B-CE52-4909-A220-2846504C6274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41784" y="764704"/>
            <a:ext cx="4534272" cy="3312368"/>
          </a:xfrm>
        </p:spPr>
        <p:txBody>
          <a:bodyPr/>
          <a:lstStyle/>
          <a:p>
            <a:r>
              <a:rPr lang="en-US" sz="3200" dirty="0"/>
              <a:t>An Eco-friendly Hybrid Urban Computing Network Combining </a:t>
            </a:r>
            <a:r>
              <a:rPr lang="en-US" sz="3200" dirty="0" smtClean="0"/>
              <a:t>Community-based Wireless </a:t>
            </a:r>
            <a:r>
              <a:rPr lang="en-US" sz="3200" dirty="0"/>
              <a:t>LAN Access and Wireless Sensor Networking</a:t>
            </a:r>
            <a:endParaRPr lang="nl-BE" sz="32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51520" y="4221088"/>
            <a:ext cx="8699344" cy="2088232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Maarten </a:t>
            </a:r>
            <a:r>
              <a:rPr lang="en-US" sz="2000" dirty="0" err="1" smtClean="0">
                <a:solidFill>
                  <a:schemeClr val="tx1"/>
                </a:solidFill>
              </a:rPr>
              <a:t>Wijnants</a:t>
            </a:r>
            <a:r>
              <a:rPr lang="en-US" sz="2000" dirty="0" smtClean="0">
                <a:solidFill>
                  <a:schemeClr val="tx1"/>
                </a:solidFill>
              </a:rPr>
              <a:t> - </a:t>
            </a:r>
            <a:r>
              <a:rPr lang="en-US" sz="2000" dirty="0" err="1" smtClean="0">
                <a:solidFill>
                  <a:schemeClr val="tx1"/>
                </a:solidFill>
              </a:rPr>
              <a:t>Wim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Lamotte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nl-BE" sz="1600" dirty="0">
                <a:solidFill>
                  <a:schemeClr val="accent2"/>
                </a:solidFill>
              </a:rPr>
              <a:t>Hasselt University – </a:t>
            </a:r>
            <a:r>
              <a:rPr lang="nl-BE" sz="1600" dirty="0" smtClean="0">
                <a:solidFill>
                  <a:schemeClr val="accent2"/>
                </a:solidFill>
              </a:rPr>
              <a:t>EDM </a:t>
            </a:r>
            <a:r>
              <a:rPr lang="nl-BE" sz="1600" dirty="0">
                <a:solidFill>
                  <a:schemeClr val="accent2"/>
                </a:solidFill>
              </a:rPr>
              <a:t>– </a:t>
            </a:r>
            <a:r>
              <a:rPr lang="nl-BE" sz="1600" dirty="0" err="1" smtClean="0">
                <a:solidFill>
                  <a:schemeClr val="accent2"/>
                </a:solidFill>
              </a:rPr>
              <a:t>iMinds</a:t>
            </a:r>
            <a:r>
              <a:rPr lang="nl-BE" sz="1600" dirty="0" smtClean="0">
                <a:solidFill>
                  <a:schemeClr val="accent2"/>
                </a:solidFill>
              </a:rPr>
              <a:t> | firstname.lastname@uhasselt.be</a:t>
            </a:r>
            <a:endParaRPr lang="en-US" sz="1600" dirty="0" smtClean="0">
              <a:solidFill>
                <a:schemeClr val="accent2"/>
              </a:solidFill>
            </a:endParaRPr>
          </a:p>
          <a:p>
            <a:r>
              <a:rPr lang="nl-BE" sz="2000" dirty="0">
                <a:solidFill>
                  <a:schemeClr val="tx1"/>
                </a:solidFill>
              </a:rPr>
              <a:t>Nicolas </a:t>
            </a:r>
            <a:r>
              <a:rPr lang="nl-BE" sz="2000" dirty="0" err="1">
                <a:solidFill>
                  <a:schemeClr val="tx1"/>
                </a:solidFill>
              </a:rPr>
              <a:t>Letor</a:t>
            </a:r>
            <a:r>
              <a:rPr lang="nl-BE" sz="2000" dirty="0">
                <a:solidFill>
                  <a:schemeClr val="tx1"/>
                </a:solidFill>
              </a:rPr>
              <a:t> </a:t>
            </a:r>
            <a:r>
              <a:rPr lang="nl-BE" sz="2000" dirty="0" smtClean="0">
                <a:solidFill>
                  <a:schemeClr val="tx1"/>
                </a:solidFill>
              </a:rPr>
              <a:t>– Chris </a:t>
            </a:r>
            <a:r>
              <a:rPr lang="nl-BE" sz="2000" dirty="0" err="1">
                <a:solidFill>
                  <a:schemeClr val="tx1"/>
                </a:solidFill>
              </a:rPr>
              <a:t>Blondia</a:t>
            </a:r>
            <a:endParaRPr lang="nl-BE" sz="2000" dirty="0" smtClean="0">
              <a:solidFill>
                <a:schemeClr val="tx1"/>
              </a:solidFill>
            </a:endParaRPr>
          </a:p>
          <a:p>
            <a:r>
              <a:rPr lang="nl-BE" sz="1600" dirty="0">
                <a:solidFill>
                  <a:schemeClr val="accent2"/>
                </a:solidFill>
              </a:rPr>
              <a:t>University of </a:t>
            </a:r>
            <a:r>
              <a:rPr lang="nl-BE" sz="1600" dirty="0" err="1">
                <a:solidFill>
                  <a:schemeClr val="accent2"/>
                </a:solidFill>
              </a:rPr>
              <a:t>Antwerp</a:t>
            </a:r>
            <a:r>
              <a:rPr lang="nl-BE" sz="1600" dirty="0">
                <a:solidFill>
                  <a:schemeClr val="accent2"/>
                </a:solidFill>
              </a:rPr>
              <a:t> – </a:t>
            </a:r>
            <a:r>
              <a:rPr lang="nl-BE" sz="1600" dirty="0" err="1" smtClean="0">
                <a:solidFill>
                  <a:schemeClr val="accent2"/>
                </a:solidFill>
              </a:rPr>
              <a:t>iMinds</a:t>
            </a:r>
            <a:r>
              <a:rPr lang="nl-BE" sz="1600" dirty="0" smtClean="0">
                <a:solidFill>
                  <a:schemeClr val="accent2"/>
                </a:solidFill>
              </a:rPr>
              <a:t> </a:t>
            </a:r>
            <a:r>
              <a:rPr lang="nl-BE" sz="1600" dirty="0">
                <a:solidFill>
                  <a:schemeClr val="accent2"/>
                </a:solidFill>
              </a:rPr>
              <a:t>– </a:t>
            </a:r>
            <a:r>
              <a:rPr lang="nl-BE" sz="1600" dirty="0" smtClean="0">
                <a:solidFill>
                  <a:schemeClr val="accent2"/>
                </a:solidFill>
              </a:rPr>
              <a:t>PATS | firstname.lastname@ua.ac.be</a:t>
            </a:r>
          </a:p>
          <a:p>
            <a:r>
              <a:rPr lang="nl-BE" sz="2000" dirty="0">
                <a:solidFill>
                  <a:schemeClr val="tx1"/>
                </a:solidFill>
              </a:rPr>
              <a:t>Eli De </a:t>
            </a:r>
            <a:r>
              <a:rPr lang="nl-BE" sz="2000" dirty="0" smtClean="0">
                <a:solidFill>
                  <a:schemeClr val="tx1"/>
                </a:solidFill>
              </a:rPr>
              <a:t>Poorter - </a:t>
            </a:r>
            <a:r>
              <a:rPr lang="nl-BE" sz="2000" dirty="0">
                <a:solidFill>
                  <a:schemeClr val="tx1"/>
                </a:solidFill>
              </a:rPr>
              <a:t>Dries </a:t>
            </a:r>
            <a:r>
              <a:rPr lang="nl-BE" sz="2000" dirty="0" err="1" smtClean="0">
                <a:solidFill>
                  <a:schemeClr val="tx1"/>
                </a:solidFill>
              </a:rPr>
              <a:t>Naudts</a:t>
            </a:r>
            <a:r>
              <a:rPr lang="nl-BE" sz="2000" dirty="0" smtClean="0">
                <a:solidFill>
                  <a:schemeClr val="tx1"/>
                </a:solidFill>
              </a:rPr>
              <a:t> - </a:t>
            </a:r>
            <a:r>
              <a:rPr lang="nl-BE" sz="2000" dirty="0">
                <a:solidFill>
                  <a:schemeClr val="tx1"/>
                </a:solidFill>
              </a:rPr>
              <a:t>Stijn </a:t>
            </a:r>
            <a:r>
              <a:rPr lang="nl-BE" sz="2000" dirty="0" err="1" smtClean="0">
                <a:solidFill>
                  <a:schemeClr val="tx1"/>
                </a:solidFill>
              </a:rPr>
              <a:t>Verstichel</a:t>
            </a:r>
            <a:r>
              <a:rPr lang="nl-BE" sz="2000" dirty="0">
                <a:solidFill>
                  <a:schemeClr val="tx1"/>
                </a:solidFill>
              </a:rPr>
              <a:t> </a:t>
            </a:r>
            <a:r>
              <a:rPr lang="nl-BE" sz="2000" dirty="0" smtClean="0">
                <a:solidFill>
                  <a:schemeClr val="tx1"/>
                </a:solidFill>
              </a:rPr>
              <a:t>- Bart </a:t>
            </a:r>
            <a:r>
              <a:rPr lang="nl-BE" sz="2000" dirty="0" err="1" smtClean="0">
                <a:solidFill>
                  <a:schemeClr val="tx1"/>
                </a:solidFill>
              </a:rPr>
              <a:t>Lannoo</a:t>
            </a:r>
            <a:r>
              <a:rPr lang="nl-BE" sz="2000" dirty="0" smtClean="0">
                <a:solidFill>
                  <a:schemeClr val="tx1"/>
                </a:solidFill>
              </a:rPr>
              <a:t> - </a:t>
            </a:r>
            <a:r>
              <a:rPr lang="nl-BE" sz="2000" dirty="0">
                <a:solidFill>
                  <a:schemeClr val="tx1"/>
                </a:solidFill>
              </a:rPr>
              <a:t>Ingrid </a:t>
            </a:r>
            <a:r>
              <a:rPr lang="nl-BE" sz="2000" dirty="0" smtClean="0">
                <a:solidFill>
                  <a:schemeClr val="tx1"/>
                </a:solidFill>
              </a:rPr>
              <a:t>Moerman</a:t>
            </a:r>
            <a:endParaRPr lang="nl-BE" sz="20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accent2"/>
                </a:solidFill>
              </a:rPr>
              <a:t>Department of Information Technology – </a:t>
            </a:r>
            <a:r>
              <a:rPr lang="en-US" sz="1600" dirty="0" err="1" smtClean="0">
                <a:solidFill>
                  <a:schemeClr val="accent2"/>
                </a:solidFill>
              </a:rPr>
              <a:t>iMinds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– Ghent </a:t>
            </a:r>
            <a:r>
              <a:rPr lang="en-US" sz="1600" dirty="0" smtClean="0">
                <a:solidFill>
                  <a:schemeClr val="accent2"/>
                </a:solidFill>
              </a:rPr>
              <a:t>University | </a:t>
            </a:r>
            <a:r>
              <a:rPr lang="nl-BE" sz="1600" dirty="0" smtClean="0">
                <a:solidFill>
                  <a:schemeClr val="accent2"/>
                </a:solidFill>
              </a:rPr>
              <a:t>firstname.lastname@intec.ugent.be</a:t>
            </a:r>
          </a:p>
          <a:p>
            <a:r>
              <a:rPr lang="nl-BE" sz="2000" dirty="0">
                <a:solidFill>
                  <a:schemeClr val="tx1"/>
                </a:solidFill>
              </a:rPr>
              <a:t>Nelson </a:t>
            </a:r>
            <a:r>
              <a:rPr lang="nl-BE" sz="2000" dirty="0" smtClean="0">
                <a:solidFill>
                  <a:schemeClr val="tx1"/>
                </a:solidFill>
              </a:rPr>
              <a:t>Matthys - </a:t>
            </a:r>
            <a:r>
              <a:rPr lang="nl-BE" sz="2000" dirty="0">
                <a:solidFill>
                  <a:schemeClr val="tx1"/>
                </a:solidFill>
              </a:rPr>
              <a:t>Christophe Huygens</a:t>
            </a:r>
          </a:p>
          <a:p>
            <a:r>
              <a:rPr lang="en-US" sz="1600" dirty="0" err="1" smtClean="0">
                <a:solidFill>
                  <a:schemeClr val="accent2"/>
                </a:solidFill>
              </a:rPr>
              <a:t>iMinds</a:t>
            </a:r>
            <a:r>
              <a:rPr lang="en-US" sz="1600" dirty="0" smtClean="0">
                <a:solidFill>
                  <a:schemeClr val="accent2"/>
                </a:solidFill>
              </a:rPr>
              <a:t>–</a:t>
            </a:r>
            <a:r>
              <a:rPr lang="en-US" sz="1600" dirty="0" err="1" smtClean="0">
                <a:solidFill>
                  <a:schemeClr val="accent2"/>
                </a:solidFill>
              </a:rPr>
              <a:t>DistriNet</a:t>
            </a:r>
            <a:r>
              <a:rPr lang="en-US" sz="1600" dirty="0" smtClean="0">
                <a:solidFill>
                  <a:schemeClr val="accent2"/>
                </a:solidFill>
              </a:rPr>
              <a:t> - </a:t>
            </a:r>
            <a:r>
              <a:rPr lang="en-US" sz="1600" dirty="0">
                <a:solidFill>
                  <a:schemeClr val="accent2"/>
                </a:solidFill>
              </a:rPr>
              <a:t>Department of Computer </a:t>
            </a:r>
            <a:r>
              <a:rPr lang="en-US" sz="1600" dirty="0" smtClean="0">
                <a:solidFill>
                  <a:schemeClr val="accent2"/>
                </a:solidFill>
              </a:rPr>
              <a:t>Science – KU Leuven | </a:t>
            </a:r>
            <a:r>
              <a:rPr lang="nl-BE" sz="1600" dirty="0" smtClean="0">
                <a:solidFill>
                  <a:schemeClr val="accent2"/>
                </a:solidFill>
              </a:rPr>
              <a:t>firstname.lastname@cs.kuleuven.be</a:t>
            </a:r>
            <a:endParaRPr lang="nl-BE" sz="1600" dirty="0">
              <a:solidFill>
                <a:schemeClr val="accent2"/>
              </a:solidFill>
            </a:endParaRPr>
          </a:p>
        </p:txBody>
      </p:sp>
      <p:sp>
        <p:nvSpPr>
          <p:cNvPr id="16388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FF82B0-671F-4B0E-8076-8EBC277EE8AE}" type="slidenum">
              <a:rPr lang="nl-BE" smtClean="0"/>
              <a:pPr/>
              <a:t>1</a:t>
            </a:fld>
            <a:endParaRPr lang="nl-BE" dirty="0"/>
          </a:p>
        </p:txBody>
      </p:sp>
      <p:pic>
        <p:nvPicPr>
          <p:cNvPr id="1026" name="Picture 2" descr="D:\WORK\Publicaties\WSSAM2012\presentation\logo-UHasselt_ED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723" y="2107828"/>
            <a:ext cx="161064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WORK\Publicaties\CPSCom2012_internal\presentation\logo_ugen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610" y="31273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WORK\Publicaties\CPSCom2012_internal\presentation\logo_kuleuve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56100"/>
            <a:ext cx="20320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WORK\Publicaties\CPSCom2012_internal\presentation\logo_u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212976"/>
            <a:ext cx="100488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WSN Architecture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40768"/>
            <a:ext cx="8579296" cy="4785395"/>
          </a:xfrm>
        </p:spPr>
        <p:txBody>
          <a:bodyPr/>
          <a:lstStyle/>
          <a:p>
            <a:r>
              <a:rPr lang="en-US" dirty="0" smtClean="0"/>
              <a:t>Involves heterogeneous types of devices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Sensor nodes</a:t>
            </a:r>
            <a:r>
              <a:rPr lang="en-US" dirty="0" smtClean="0"/>
              <a:t> sense physical environment</a:t>
            </a:r>
          </a:p>
          <a:p>
            <a:pPr lvl="2"/>
            <a:r>
              <a:rPr lang="en-US" dirty="0" smtClean="0"/>
              <a:t>Lack routing functionality to reduce complexity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Sensor routers</a:t>
            </a:r>
            <a:r>
              <a:rPr lang="en-US" dirty="0" smtClean="0"/>
              <a:t> provide multi-hop capabilities</a:t>
            </a:r>
          </a:p>
          <a:p>
            <a:pPr lvl="2"/>
            <a:r>
              <a:rPr lang="en-US" dirty="0"/>
              <a:t>IPv6 Routing Protocol for Low-Power and </a:t>
            </a:r>
            <a:r>
              <a:rPr lang="en-US" dirty="0" err="1"/>
              <a:t>Lossy</a:t>
            </a:r>
            <a:r>
              <a:rPr lang="en-US" dirty="0"/>
              <a:t> Networks (RPL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Sensor gateway</a:t>
            </a:r>
            <a:r>
              <a:rPr lang="en-US" dirty="0" smtClean="0"/>
              <a:t> serves as sensor node uplink</a:t>
            </a:r>
          </a:p>
          <a:p>
            <a:pPr lvl="2"/>
            <a:r>
              <a:rPr lang="en-US" dirty="0" smtClean="0"/>
              <a:t>Internet access via community-based Wi-Fi network</a:t>
            </a:r>
          </a:p>
          <a:p>
            <a:r>
              <a:rPr lang="en-US" dirty="0" smtClean="0"/>
              <a:t>Communication-wise exclusive use of standardized IEEE </a:t>
            </a:r>
            <a:r>
              <a:rPr lang="en-US" dirty="0"/>
              <a:t>and IETF network </a:t>
            </a:r>
            <a:r>
              <a:rPr lang="en-US" dirty="0" smtClean="0"/>
              <a:t>protocols</a:t>
            </a:r>
          </a:p>
          <a:p>
            <a:pPr lvl="1"/>
            <a:r>
              <a:rPr lang="en-US" dirty="0" smtClean="0"/>
              <a:t>E.g., IEEE 802.15.4 and 6LoWPAN</a:t>
            </a:r>
          </a:p>
          <a:p>
            <a:pPr lvl="1"/>
            <a:r>
              <a:rPr lang="en-US" dirty="0" smtClean="0"/>
              <a:t>Sensor data transported to back-end via IETF </a:t>
            </a:r>
            <a:r>
              <a:rPr lang="en-US" dirty="0" err="1" smtClean="0"/>
              <a:t>CoAP</a:t>
            </a:r>
            <a:r>
              <a:rPr lang="en-US" dirty="0" smtClean="0"/>
              <a:t> (specialized </a:t>
            </a:r>
            <a:r>
              <a:rPr lang="en-US" dirty="0" err="1" smtClean="0"/>
              <a:t>RESTful</a:t>
            </a:r>
            <a:r>
              <a:rPr lang="en-US" dirty="0" smtClean="0"/>
              <a:t> web transfer protocol)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2CC4BD-D570-4AA5-8024-B530BBC70794}" type="slidenum">
              <a:rPr lang="nl-BE" smtClean="0"/>
              <a:pPr>
                <a:defRPr/>
              </a:pPr>
              <a:t>10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7346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Design and Hardware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12" y="2191430"/>
            <a:ext cx="4445888" cy="3109777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27984" y="1351309"/>
            <a:ext cx="4716016" cy="4525963"/>
          </a:xfrm>
        </p:spPr>
        <p:txBody>
          <a:bodyPr/>
          <a:lstStyle/>
          <a:p>
            <a:r>
              <a:rPr lang="en-US" dirty="0"/>
              <a:t>Radio operates in </a:t>
            </a:r>
            <a:r>
              <a:rPr lang="en-US" dirty="0" smtClean="0"/>
              <a:t>169 MHz </a:t>
            </a:r>
            <a:r>
              <a:rPr lang="en-US" dirty="0"/>
              <a:t>frequency </a:t>
            </a:r>
            <a:r>
              <a:rPr lang="en-US" dirty="0" smtClean="0"/>
              <a:t>band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ecently reallocated </a:t>
            </a:r>
            <a:r>
              <a:rPr lang="en-US" dirty="0"/>
              <a:t>by </a:t>
            </a:r>
            <a:r>
              <a:rPr lang="en-US" dirty="0" smtClean="0"/>
              <a:t>European Commission</a:t>
            </a:r>
            <a:endParaRPr lang="en-US" dirty="0"/>
          </a:p>
          <a:p>
            <a:pPr lvl="1"/>
            <a:r>
              <a:rPr lang="en-US" dirty="0" smtClean="0"/>
              <a:t>Far less </a:t>
            </a:r>
            <a:r>
              <a:rPr lang="en-US" dirty="0"/>
              <a:t>hindrance of </a:t>
            </a:r>
            <a:r>
              <a:rPr lang="en-US" dirty="0" smtClean="0"/>
              <a:t>obstacles &amp; weather effects</a:t>
            </a:r>
            <a:endParaRPr lang="en-US" dirty="0"/>
          </a:p>
          <a:p>
            <a:pPr lvl="2"/>
            <a:r>
              <a:rPr lang="en-US" dirty="0" smtClean="0"/>
              <a:t>Lower dynamic </a:t>
            </a:r>
            <a:r>
              <a:rPr lang="en-US" dirty="0"/>
              <a:t>link failures and </a:t>
            </a:r>
            <a:r>
              <a:rPr lang="en-US" dirty="0" smtClean="0"/>
              <a:t>boosted </a:t>
            </a:r>
            <a:r>
              <a:rPr lang="en-US" dirty="0" err="1" smtClean="0"/>
              <a:t>tx</a:t>
            </a:r>
            <a:r>
              <a:rPr lang="en-US" dirty="0" smtClean="0"/>
              <a:t> range</a:t>
            </a:r>
          </a:p>
          <a:p>
            <a:r>
              <a:rPr lang="en-US" dirty="0" smtClean="0"/>
              <a:t>Backward </a:t>
            </a:r>
            <a:r>
              <a:rPr lang="en-US" dirty="0"/>
              <a:t>compatibility with legacy sensor </a:t>
            </a:r>
            <a:r>
              <a:rPr lang="en-US" dirty="0" smtClean="0"/>
              <a:t>nodes via secondary </a:t>
            </a:r>
            <a:r>
              <a:rPr lang="en-US" dirty="0"/>
              <a:t>868 MHz </a:t>
            </a:r>
            <a:r>
              <a:rPr lang="en-US" dirty="0" smtClean="0"/>
              <a:t>RF transceiver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2CC4BD-D570-4AA5-8024-B530BBC70794}" type="slidenum">
              <a:rPr lang="nl-BE" smtClean="0"/>
              <a:pPr>
                <a:defRPr/>
              </a:pPr>
              <a:t>11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4316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Community-based Wi-Fi Access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84784"/>
            <a:ext cx="4425193" cy="4608512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355976" y="1351309"/>
            <a:ext cx="4680520" cy="4525963"/>
          </a:xfrm>
        </p:spPr>
        <p:txBody>
          <a:bodyPr/>
          <a:lstStyle/>
          <a:p>
            <a:r>
              <a:rPr lang="en-US" dirty="0" smtClean="0"/>
              <a:t>Individual city-wide Wi-Fi community APs (CAPs)</a:t>
            </a:r>
          </a:p>
          <a:p>
            <a:pPr lvl="1"/>
            <a:r>
              <a:rPr lang="en-US" dirty="0" smtClean="0"/>
              <a:t>Wi-Fi sharing </a:t>
            </a:r>
            <a:r>
              <a:rPr lang="en-US" dirty="0" err="1" smtClean="0"/>
              <a:t>cfr</a:t>
            </a:r>
            <a:r>
              <a:rPr lang="en-US" dirty="0" smtClean="0"/>
              <a:t> </a:t>
            </a:r>
            <a:r>
              <a:rPr lang="en-US" dirty="0" err="1" smtClean="0"/>
              <a:t>Fon</a:t>
            </a:r>
            <a:endParaRPr lang="en-US" dirty="0" smtClean="0"/>
          </a:p>
          <a:p>
            <a:pPr lvl="1"/>
            <a:r>
              <a:rPr lang="en-US" dirty="0" smtClean="0"/>
              <a:t>Geographically clustered into Virtual Access Areas</a:t>
            </a:r>
          </a:p>
          <a:p>
            <a:pPr lvl="2"/>
            <a:r>
              <a:rPr lang="en-US" dirty="0" smtClean="0"/>
              <a:t>All VAAs share one SSID</a:t>
            </a:r>
          </a:p>
          <a:p>
            <a:r>
              <a:rPr lang="en-US" dirty="0" smtClean="0"/>
              <a:t>Virtual </a:t>
            </a:r>
            <a:r>
              <a:rPr lang="en-US" dirty="0"/>
              <a:t>Private Ad Hoc Network (VPAN) </a:t>
            </a:r>
            <a:r>
              <a:rPr lang="en-US" dirty="0" smtClean="0"/>
              <a:t>overlay</a:t>
            </a:r>
          </a:p>
          <a:p>
            <a:pPr lvl="1"/>
            <a:r>
              <a:rPr lang="en-US" dirty="0" smtClean="0"/>
              <a:t>Securely connects CAPs </a:t>
            </a:r>
            <a:r>
              <a:rPr lang="en-US" dirty="0"/>
              <a:t>with </a:t>
            </a:r>
            <a:r>
              <a:rPr lang="en-US" dirty="0" smtClean="0"/>
              <a:t>back-end servers</a:t>
            </a:r>
          </a:p>
          <a:p>
            <a:pPr lvl="1"/>
            <a:r>
              <a:rPr lang="en-US" dirty="0" smtClean="0"/>
              <a:t>Management and coordination in back-office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2CC4BD-D570-4AA5-8024-B530BBC70794}" type="slidenum">
              <a:rPr lang="nl-BE" smtClean="0"/>
              <a:pPr>
                <a:defRPr/>
              </a:pPr>
              <a:t>12</a:t>
            </a:fld>
            <a:endParaRPr lang="nl-BE" dirty="0"/>
          </a:p>
        </p:txBody>
      </p:sp>
      <p:sp>
        <p:nvSpPr>
          <p:cNvPr id="11" name="Rectangle 10"/>
          <p:cNvSpPr/>
          <p:nvPr/>
        </p:nvSpPr>
        <p:spPr>
          <a:xfrm>
            <a:off x="72393" y="3717032"/>
            <a:ext cx="4320480" cy="136815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393" y="2348880"/>
            <a:ext cx="4320480" cy="15121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5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Community-based Wi-Fi Access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84784"/>
            <a:ext cx="4425193" cy="4608512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355976" y="1351309"/>
            <a:ext cx="4680520" cy="4525963"/>
          </a:xfrm>
        </p:spPr>
        <p:txBody>
          <a:bodyPr/>
          <a:lstStyle/>
          <a:p>
            <a:r>
              <a:rPr lang="en-US" dirty="0" smtClean="0"/>
              <a:t>End-user </a:t>
            </a:r>
            <a:r>
              <a:rPr lang="en-US" dirty="0"/>
              <a:t>connects to </a:t>
            </a:r>
            <a:r>
              <a:rPr lang="en-US" dirty="0" smtClean="0"/>
              <a:t>CAP </a:t>
            </a:r>
            <a:r>
              <a:rPr lang="en-US" dirty="0"/>
              <a:t>with </a:t>
            </a:r>
            <a:r>
              <a:rPr lang="en-US" dirty="0" smtClean="0"/>
              <a:t>Wi-Fi terminal</a:t>
            </a:r>
          </a:p>
          <a:p>
            <a:pPr lvl="1"/>
            <a:r>
              <a:rPr lang="en-US" dirty="0" smtClean="0"/>
              <a:t>No specialized software</a:t>
            </a:r>
          </a:p>
          <a:p>
            <a:r>
              <a:rPr lang="en-US" dirty="0" smtClean="0"/>
              <a:t>Mobility solutions allow free roaming while </a:t>
            </a:r>
            <a:r>
              <a:rPr lang="en-US" dirty="0"/>
              <a:t>consuming </a:t>
            </a:r>
            <a:r>
              <a:rPr lang="en-US" dirty="0" smtClean="0"/>
              <a:t>information</a:t>
            </a:r>
            <a:endParaRPr lang="en-US" dirty="0"/>
          </a:p>
          <a:p>
            <a:pPr lvl="1"/>
            <a:r>
              <a:rPr lang="en-US" i="1" dirty="0"/>
              <a:t>S</a:t>
            </a:r>
            <a:r>
              <a:rPr lang="en-US" i="1" dirty="0" smtClean="0"/>
              <a:t>eamless</a:t>
            </a:r>
            <a:r>
              <a:rPr lang="en-US" dirty="0" smtClean="0"/>
              <a:t> intra-VAA session handover among constituting CAPs</a:t>
            </a:r>
          </a:p>
          <a:p>
            <a:pPr lvl="1"/>
            <a:r>
              <a:rPr lang="en-US" i="1" dirty="0" smtClean="0"/>
              <a:t>Transparent</a:t>
            </a:r>
            <a:r>
              <a:rPr lang="en-US" dirty="0" smtClean="0"/>
              <a:t> inter-VAA handover</a:t>
            </a:r>
          </a:p>
          <a:p>
            <a:pPr lvl="2"/>
            <a:r>
              <a:rPr lang="en-US" dirty="0" smtClean="0"/>
              <a:t>Slight service interruption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2CC4BD-D570-4AA5-8024-B530BBC70794}" type="slidenum">
              <a:rPr lang="nl-BE" smtClean="0"/>
              <a:pPr>
                <a:defRPr/>
              </a:pPr>
              <a:t>13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5878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993775"/>
          </a:xfrm>
        </p:spPr>
        <p:txBody>
          <a:bodyPr/>
          <a:lstStyle/>
          <a:p>
            <a:r>
              <a:rPr lang="en-US" dirty="0"/>
              <a:t>Green Intelligence for </a:t>
            </a:r>
            <a:r>
              <a:rPr lang="en-US" dirty="0" smtClean="0"/>
              <a:t>Eco-friendly WSNs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 </a:t>
            </a:r>
            <a:r>
              <a:rPr lang="en-US" dirty="0"/>
              <a:t>sensor reasoning </a:t>
            </a:r>
            <a:r>
              <a:rPr lang="en-US" dirty="0" smtClean="0"/>
              <a:t>framework</a:t>
            </a:r>
          </a:p>
          <a:p>
            <a:pPr lvl="1"/>
            <a:r>
              <a:rPr lang="en-US" dirty="0" smtClean="0"/>
              <a:t>Configures sensor nodes for ecological operation</a:t>
            </a:r>
          </a:p>
          <a:p>
            <a:pPr lvl="2"/>
            <a:r>
              <a:rPr lang="en-US" dirty="0" smtClean="0"/>
              <a:t>Primarily in terms of energy expenditure</a:t>
            </a:r>
          </a:p>
          <a:p>
            <a:pPr lvl="1"/>
            <a:r>
              <a:rPr lang="en-US" dirty="0" smtClean="0"/>
              <a:t>Implemented at two separate levels</a:t>
            </a:r>
          </a:p>
          <a:p>
            <a:pPr lvl="2"/>
            <a:r>
              <a:rPr lang="en-US" dirty="0" smtClean="0"/>
              <a:t>Limited reasoning on individual sensor nodes to determine local </a:t>
            </a:r>
            <a:r>
              <a:rPr lang="en-US" dirty="0"/>
              <a:t>energy consumption optimum through direct manipulation of proprietary low-level attributes</a:t>
            </a:r>
            <a:endParaRPr lang="en-US" dirty="0" smtClean="0"/>
          </a:p>
          <a:p>
            <a:pPr lvl="2"/>
            <a:r>
              <a:rPr lang="en-US" dirty="0" smtClean="0"/>
              <a:t>Holistic reasoning on back-end coordinator to enforce </a:t>
            </a:r>
            <a:r>
              <a:rPr lang="en-US" dirty="0"/>
              <a:t>a global optimum for each WSN as a </a:t>
            </a:r>
            <a:r>
              <a:rPr lang="en-US" dirty="0" smtClean="0"/>
              <a:t>whole</a:t>
            </a:r>
          </a:p>
          <a:p>
            <a:pPr lvl="1"/>
            <a:r>
              <a:rPr lang="en-US" dirty="0" smtClean="0"/>
              <a:t>Example configurable parameters include polling frequency, sleeping strategies, </a:t>
            </a:r>
            <a:r>
              <a:rPr lang="en-US" dirty="0" err="1" smtClean="0"/>
              <a:t>tx</a:t>
            </a:r>
            <a:r>
              <a:rPr lang="en-US" dirty="0" smtClean="0"/>
              <a:t> power, etcetera</a:t>
            </a:r>
          </a:p>
          <a:p>
            <a:pPr lvl="1"/>
            <a:r>
              <a:rPr lang="en-US" dirty="0" smtClean="0"/>
              <a:t>Sensor model designed as extension of the W3C Semantic Sensor Network Ontology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2CC4BD-D570-4AA5-8024-B530BBC70794}" type="slidenum">
              <a:rPr lang="nl-BE" smtClean="0"/>
              <a:pPr>
                <a:defRPr/>
              </a:pPr>
              <a:t>14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1277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993775"/>
          </a:xfrm>
        </p:spPr>
        <p:txBody>
          <a:bodyPr/>
          <a:lstStyle/>
          <a:p>
            <a:r>
              <a:rPr lang="en-US" dirty="0"/>
              <a:t>Green Intelligence for </a:t>
            </a:r>
            <a:r>
              <a:rPr lang="en-US" dirty="0" smtClean="0"/>
              <a:t>Eco-friendly WSNs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Component and Policy Infrastructure (</a:t>
            </a:r>
            <a:r>
              <a:rPr lang="en-US" dirty="0" err="1"/>
              <a:t>CaPI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Combination </a:t>
            </a:r>
            <a:r>
              <a:rPr lang="en-US" dirty="0"/>
              <a:t>of </a:t>
            </a:r>
            <a:r>
              <a:rPr lang="en-US" dirty="0" smtClean="0"/>
              <a:t>component-based </a:t>
            </a:r>
            <a:r>
              <a:rPr lang="en-US" dirty="0"/>
              <a:t>runtime and </a:t>
            </a:r>
            <a:r>
              <a:rPr lang="en-US" dirty="0" smtClean="0"/>
              <a:t>policy-driven </a:t>
            </a:r>
            <a:r>
              <a:rPr lang="en-US" dirty="0"/>
              <a:t>management </a:t>
            </a:r>
            <a:r>
              <a:rPr lang="en-US" dirty="0" smtClean="0"/>
              <a:t>framework</a:t>
            </a:r>
          </a:p>
          <a:p>
            <a:pPr lvl="2"/>
            <a:r>
              <a:rPr lang="en-US" dirty="0" smtClean="0"/>
              <a:t>Components are coarse-grained</a:t>
            </a:r>
            <a:r>
              <a:rPr lang="en-US" dirty="0"/>
              <a:t>, service-like </a:t>
            </a:r>
            <a:r>
              <a:rPr lang="en-US" dirty="0" smtClean="0"/>
              <a:t>functional units</a:t>
            </a:r>
          </a:p>
          <a:p>
            <a:pPr lvl="2"/>
            <a:r>
              <a:rPr lang="en-US" dirty="0" smtClean="0"/>
              <a:t>Policies are </a:t>
            </a:r>
            <a:r>
              <a:rPr lang="en-US" dirty="0"/>
              <a:t>fine-grained </a:t>
            </a:r>
            <a:r>
              <a:rPr lang="en-US" dirty="0" smtClean="0"/>
              <a:t>scripts that encapsulate </a:t>
            </a:r>
            <a:r>
              <a:rPr lang="en-US" dirty="0"/>
              <a:t>specific rules to govern </a:t>
            </a:r>
            <a:r>
              <a:rPr lang="en-US" dirty="0" smtClean="0"/>
              <a:t>runtime </a:t>
            </a:r>
            <a:r>
              <a:rPr lang="en-US" dirty="0"/>
              <a:t>behavior of the </a:t>
            </a:r>
            <a:r>
              <a:rPr lang="en-US" dirty="0" smtClean="0"/>
              <a:t>sensor</a:t>
            </a:r>
          </a:p>
          <a:p>
            <a:pPr lvl="1"/>
            <a:r>
              <a:rPr lang="en-US" dirty="0" smtClean="0"/>
              <a:t>Allows </a:t>
            </a:r>
            <a:r>
              <a:rPr lang="en-US" dirty="0"/>
              <a:t>for cost-effective reconfiguration and </a:t>
            </a:r>
            <a:r>
              <a:rPr lang="en-US" dirty="0" smtClean="0"/>
              <a:t>reorientation of WSN </a:t>
            </a:r>
            <a:r>
              <a:rPr lang="en-US" dirty="0"/>
              <a:t>software over time</a:t>
            </a:r>
            <a:endParaRPr lang="en-US" dirty="0" smtClean="0"/>
          </a:p>
          <a:p>
            <a:pPr lvl="1"/>
            <a:r>
              <a:rPr lang="en-US" dirty="0" smtClean="0"/>
              <a:t>Dynamic deployment of </a:t>
            </a:r>
            <a:r>
              <a:rPr lang="en-US" dirty="0" err="1"/>
              <a:t>CaPI</a:t>
            </a:r>
            <a:r>
              <a:rPr lang="en-US" dirty="0"/>
              <a:t> components and policies is controlled by the </a:t>
            </a:r>
            <a:r>
              <a:rPr lang="en-US" dirty="0" smtClean="0"/>
              <a:t>back-end</a:t>
            </a:r>
          </a:p>
          <a:p>
            <a:pPr lvl="1"/>
            <a:r>
              <a:rPr lang="en-US" dirty="0" smtClean="0"/>
              <a:t>Results in significant flexibility, removes need for expensive replacements of sensor software image and yields meaningful energy and operational savings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2CC4BD-D570-4AA5-8024-B530BBC70794}" type="slidenum">
              <a:rPr lang="nl-BE" smtClean="0"/>
              <a:pPr>
                <a:defRPr/>
              </a:pPr>
              <a:t>15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0318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4785395"/>
          </a:xfrm>
        </p:spPr>
        <p:txBody>
          <a:bodyPr/>
          <a:lstStyle/>
          <a:p>
            <a:r>
              <a:rPr lang="en-US" dirty="0" smtClean="0"/>
              <a:t>Facilitates </a:t>
            </a:r>
            <a:r>
              <a:rPr lang="en-US" dirty="0"/>
              <a:t>development of </a:t>
            </a:r>
            <a:r>
              <a:rPr lang="en-US" dirty="0" smtClean="0"/>
              <a:t>urban services</a:t>
            </a:r>
          </a:p>
          <a:p>
            <a:r>
              <a:rPr lang="en-US" dirty="0" smtClean="0"/>
              <a:t>Separation </a:t>
            </a:r>
            <a:r>
              <a:rPr lang="en-US" dirty="0"/>
              <a:t>of concerns </a:t>
            </a:r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Clean division </a:t>
            </a:r>
            <a:r>
              <a:rPr lang="en-US" dirty="0"/>
              <a:t>between </a:t>
            </a:r>
            <a:r>
              <a:rPr lang="en-US" dirty="0" smtClean="0"/>
              <a:t>sensor </a:t>
            </a:r>
            <a:r>
              <a:rPr lang="en-US" dirty="0"/>
              <a:t>networks and </a:t>
            </a:r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Relational </a:t>
            </a:r>
            <a:r>
              <a:rPr lang="en-US" dirty="0"/>
              <a:t>database </a:t>
            </a:r>
            <a:r>
              <a:rPr lang="en-US" dirty="0" smtClean="0"/>
              <a:t>is enacted as go-between</a:t>
            </a:r>
          </a:p>
          <a:p>
            <a:pPr lvl="2"/>
            <a:r>
              <a:rPr lang="en-US" dirty="0" err="1" smtClean="0"/>
              <a:t>CoAP</a:t>
            </a:r>
            <a:r>
              <a:rPr lang="en-US" dirty="0" smtClean="0"/>
              <a:t>-based </a:t>
            </a:r>
            <a:r>
              <a:rPr lang="en-US" dirty="0" err="1" smtClean="0"/>
              <a:t>RESTful</a:t>
            </a:r>
            <a:r>
              <a:rPr lang="en-US" dirty="0" smtClean="0"/>
              <a:t> interface for sensor data storage</a:t>
            </a:r>
          </a:p>
          <a:p>
            <a:pPr lvl="2"/>
            <a:r>
              <a:rPr lang="en-US" dirty="0" smtClean="0"/>
              <a:t>HTTP-based </a:t>
            </a:r>
            <a:r>
              <a:rPr lang="en-US" dirty="0" err="1" smtClean="0"/>
              <a:t>RESTful</a:t>
            </a:r>
            <a:r>
              <a:rPr lang="en-US" dirty="0" smtClean="0"/>
              <a:t> interface for database querying</a:t>
            </a:r>
          </a:p>
          <a:p>
            <a:pPr lvl="1"/>
            <a:r>
              <a:rPr lang="en-US" dirty="0" smtClean="0"/>
              <a:t>Numerous advantages: simplified security, obsoletes IPv4/v6 protocol translation, declarative programming, …</a:t>
            </a:r>
          </a:p>
          <a:p>
            <a:r>
              <a:rPr lang="en-US" dirty="0" smtClean="0"/>
              <a:t>Besides bare sensor measurements, DB maintains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ardware, software and network characteristics of WSNs</a:t>
            </a:r>
          </a:p>
          <a:p>
            <a:pPr lvl="2"/>
            <a:r>
              <a:rPr lang="en-US" dirty="0" smtClean="0"/>
              <a:t>Fed to green sensor intelligence via D2R engine</a:t>
            </a:r>
          </a:p>
          <a:p>
            <a:pPr lvl="1"/>
            <a:r>
              <a:rPr lang="en-US" dirty="0" smtClean="0"/>
              <a:t>Service-dependent information (scaffolds execution)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A69107-8E5E-46DE-944C-3CE8D8330B88}" type="slidenum">
              <a:rPr lang="nl-BE" smtClean="0"/>
              <a:pPr>
                <a:defRPr/>
              </a:pPr>
              <a:t>16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1094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Architectural Design</a:t>
            </a:r>
          </a:p>
          <a:p>
            <a:r>
              <a:rPr lang="en-US" dirty="0" smtClean="0"/>
              <a:t>Composing Technologies and Features</a:t>
            </a:r>
          </a:p>
          <a:p>
            <a:pPr lvl="1"/>
            <a:r>
              <a:rPr lang="en-US" dirty="0" smtClean="0"/>
              <a:t>WSN Architecture</a:t>
            </a:r>
          </a:p>
          <a:p>
            <a:pPr lvl="1"/>
            <a:r>
              <a:rPr lang="en-US" dirty="0" smtClean="0"/>
              <a:t>Sensor Design and Hardware</a:t>
            </a:r>
          </a:p>
          <a:p>
            <a:pPr lvl="1"/>
            <a:r>
              <a:rPr lang="en-US" dirty="0" smtClean="0"/>
              <a:t>Community-based Wi-Fi Access</a:t>
            </a:r>
          </a:p>
          <a:p>
            <a:pPr lvl="1"/>
            <a:r>
              <a:rPr lang="en-US" dirty="0" smtClean="0"/>
              <a:t>Green Intelligence for </a:t>
            </a:r>
            <a:r>
              <a:rPr lang="en-US" dirty="0"/>
              <a:t>Eco-friendly </a:t>
            </a:r>
            <a:r>
              <a:rPr lang="en-US" dirty="0" smtClean="0"/>
              <a:t>WSNs</a:t>
            </a:r>
          </a:p>
          <a:p>
            <a:pPr lvl="1"/>
            <a:r>
              <a:rPr lang="en-US" dirty="0" smtClean="0"/>
              <a:t>Application Framework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Proof-of-Concept Deployment</a:t>
            </a:r>
          </a:p>
          <a:p>
            <a:r>
              <a:rPr lang="en-US" dirty="0" smtClean="0"/>
              <a:t>Example Urban Services</a:t>
            </a:r>
          </a:p>
          <a:p>
            <a:r>
              <a:rPr lang="en-US" dirty="0" smtClean="0"/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A69107-8E5E-46DE-944C-3CE8D8330B88}" type="slidenum">
              <a:rPr lang="nl-BE" smtClean="0">
                <a:solidFill>
                  <a:srgbClr val="7F7F7F"/>
                </a:solidFill>
              </a:rPr>
              <a:pPr>
                <a:defRPr/>
              </a:pPr>
              <a:t>17</a:t>
            </a:fld>
            <a:endParaRPr lang="nl-BE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Proof-of-Concept </a:t>
            </a:r>
            <a:r>
              <a:rPr lang="en-US" dirty="0" smtClean="0"/>
              <a:t>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579296" cy="4785395"/>
          </a:xfrm>
        </p:spPr>
        <p:txBody>
          <a:bodyPr/>
          <a:lstStyle/>
          <a:p>
            <a:r>
              <a:rPr lang="en-US" dirty="0" smtClean="0"/>
              <a:t>Comprehensive Proof-of-Concept roll </a:t>
            </a:r>
            <a:r>
              <a:rPr lang="en-US" dirty="0"/>
              <a:t>out in </a:t>
            </a:r>
            <a:r>
              <a:rPr lang="en-US" dirty="0" smtClean="0"/>
              <a:t>Ghent</a:t>
            </a:r>
          </a:p>
          <a:p>
            <a:pPr lvl="1"/>
            <a:r>
              <a:rPr lang="en-US" dirty="0"/>
              <a:t>Belgian city with </a:t>
            </a:r>
            <a:r>
              <a:rPr lang="en-US" dirty="0" smtClean="0"/>
              <a:t>population of ~250.000 people</a:t>
            </a:r>
          </a:p>
          <a:p>
            <a:r>
              <a:rPr lang="en-US" dirty="0" smtClean="0"/>
              <a:t>Involved sensor hardware : ~50 sensor nodes</a:t>
            </a:r>
          </a:p>
          <a:p>
            <a:r>
              <a:rPr lang="en-US" dirty="0" smtClean="0"/>
              <a:t>Involved Wi-Fi hardware</a:t>
            </a:r>
          </a:p>
          <a:p>
            <a:pPr lvl="1"/>
            <a:r>
              <a:rPr lang="en-US" dirty="0" smtClean="0"/>
              <a:t>At least 10 CAPs, divided in 2 or 3 VAAs</a:t>
            </a:r>
          </a:p>
          <a:p>
            <a:pPr lvl="2"/>
            <a:r>
              <a:rPr lang="en-US" dirty="0"/>
              <a:t>~2 square kilometers Wi-Fi </a:t>
            </a:r>
            <a:r>
              <a:rPr lang="en-US" dirty="0" smtClean="0"/>
              <a:t>coverage</a:t>
            </a:r>
          </a:p>
          <a:p>
            <a:pPr lvl="1"/>
            <a:r>
              <a:rPr lang="en-US" dirty="0" smtClean="0"/>
              <a:t>Back-office: VAA Controllers </a:t>
            </a:r>
            <a:r>
              <a:rPr lang="en-US" dirty="0"/>
              <a:t>(1 per VAA</a:t>
            </a:r>
            <a:r>
              <a:rPr lang="en-US" dirty="0" smtClean="0"/>
              <a:t>) and 1 VPAN Agent</a:t>
            </a:r>
            <a:r>
              <a:rPr lang="en-US" dirty="0"/>
              <a:t>, Dimensioning Controller, Community </a:t>
            </a:r>
            <a:r>
              <a:rPr lang="en-US" dirty="0" smtClean="0"/>
              <a:t>Gateway</a:t>
            </a:r>
          </a:p>
          <a:p>
            <a:r>
              <a:rPr lang="en-US" dirty="0" smtClean="0"/>
              <a:t>Objectives:</a:t>
            </a:r>
          </a:p>
          <a:p>
            <a:pPr lvl="1"/>
            <a:r>
              <a:rPr lang="en-US" dirty="0" smtClean="0"/>
              <a:t>Confirm technological </a:t>
            </a:r>
            <a:r>
              <a:rPr lang="en-US" dirty="0"/>
              <a:t>validity of </a:t>
            </a:r>
            <a:r>
              <a:rPr lang="en-US" dirty="0" smtClean="0"/>
              <a:t>proposed architecture</a:t>
            </a:r>
          </a:p>
          <a:p>
            <a:pPr lvl="1"/>
            <a:r>
              <a:rPr lang="en-US" dirty="0" smtClean="0"/>
              <a:t>Evaluate qualitative </a:t>
            </a:r>
            <a:r>
              <a:rPr lang="en-US" dirty="0"/>
              <a:t>features of </a:t>
            </a:r>
            <a:r>
              <a:rPr lang="en-US" dirty="0" smtClean="0"/>
              <a:t>dual </a:t>
            </a:r>
            <a:r>
              <a:rPr lang="en-US" dirty="0"/>
              <a:t>design and </a:t>
            </a:r>
            <a:r>
              <a:rPr lang="en-US" dirty="0" smtClean="0"/>
              <a:t>services</a:t>
            </a:r>
          </a:p>
          <a:p>
            <a:pPr lvl="1"/>
            <a:endParaRPr lang="en-US" dirty="0" smtClean="0"/>
          </a:p>
          <a:p>
            <a:pPr lvl="3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A69107-8E5E-46DE-944C-3CE8D8330B88}" type="slidenum">
              <a:rPr lang="nl-BE" smtClean="0"/>
              <a:pPr>
                <a:defRPr/>
              </a:pPr>
              <a:t>18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5569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36912"/>
            <a:ext cx="3906075" cy="2423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Proof-of-Concept Deployment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2048" y="1351309"/>
            <a:ext cx="4860032" cy="4525963"/>
          </a:xfrm>
        </p:spPr>
        <p:txBody>
          <a:bodyPr/>
          <a:lstStyle/>
          <a:p>
            <a:r>
              <a:rPr lang="en-US" dirty="0"/>
              <a:t>Emphasis on </a:t>
            </a:r>
            <a:r>
              <a:rPr lang="en-US" dirty="0" smtClean="0"/>
              <a:t>monitoring  </a:t>
            </a:r>
            <a:r>
              <a:rPr lang="en-US" dirty="0"/>
              <a:t>2 distinct </a:t>
            </a:r>
            <a:r>
              <a:rPr lang="en-US" dirty="0" smtClean="0"/>
              <a:t>physical properties</a:t>
            </a:r>
          </a:p>
          <a:p>
            <a:pPr lvl="1"/>
            <a:r>
              <a:rPr lang="en-US" dirty="0"/>
              <a:t>Depending on involved property, different sensors mounted on sensor </a:t>
            </a:r>
            <a:r>
              <a:rPr lang="en-US" dirty="0" smtClean="0"/>
              <a:t>board</a:t>
            </a:r>
          </a:p>
          <a:p>
            <a:pPr lvl="1"/>
            <a:r>
              <a:rPr lang="en-US" dirty="0" smtClean="0"/>
              <a:t>Car parking spaces</a:t>
            </a:r>
          </a:p>
          <a:p>
            <a:pPr lvl="2"/>
            <a:r>
              <a:rPr lang="en-US" dirty="0"/>
              <a:t>Measure distortion of </a:t>
            </a:r>
            <a:r>
              <a:rPr lang="en-US" dirty="0" smtClean="0"/>
              <a:t>earth’s magnetic </a:t>
            </a:r>
            <a:r>
              <a:rPr lang="en-US" dirty="0"/>
              <a:t>field in 3 spatial </a:t>
            </a:r>
            <a:r>
              <a:rPr lang="en-US" dirty="0" smtClean="0"/>
              <a:t>axes</a:t>
            </a:r>
          </a:p>
          <a:p>
            <a:pPr lvl="2"/>
            <a:r>
              <a:rPr lang="en-US" dirty="0" smtClean="0"/>
              <a:t>Deployed within “</a:t>
            </a:r>
            <a:r>
              <a:rPr lang="en-US" dirty="0" err="1" smtClean="0"/>
              <a:t>speeddisk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Garbage bin lid opening</a:t>
            </a:r>
          </a:p>
          <a:p>
            <a:pPr lvl="2"/>
            <a:r>
              <a:rPr lang="en-US" dirty="0" smtClean="0"/>
              <a:t>Magnet-activated reed switch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A69107-8E5E-46DE-944C-3CE8D8330B88}" type="slidenum">
              <a:rPr lang="nl-BE" smtClean="0"/>
              <a:pPr>
                <a:defRPr/>
              </a:pPr>
              <a:t>19</a:t>
            </a:fld>
            <a:endParaRPr lang="nl-B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08" y="1124744"/>
            <a:ext cx="30670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7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6856" y="2348880"/>
            <a:ext cx="8229600" cy="1617043"/>
          </a:xfrm>
        </p:spPr>
        <p:txBody>
          <a:bodyPr/>
          <a:lstStyle/>
          <a:p>
            <a:r>
              <a:rPr lang="en-US" dirty="0" smtClean="0"/>
              <a:t>Integration </a:t>
            </a:r>
            <a:r>
              <a:rPr lang="en-US" dirty="0"/>
              <a:t>of technology and computational power </a:t>
            </a:r>
            <a:r>
              <a:rPr lang="en-US" dirty="0" smtClean="0"/>
              <a:t>in public environments</a:t>
            </a:r>
          </a:p>
          <a:p>
            <a:r>
              <a:rPr lang="en-US" dirty="0" smtClean="0"/>
              <a:t>Involves aspects from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ervasive computing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mbedded computing</a:t>
            </a:r>
          </a:p>
          <a:p>
            <a:pPr lvl="1"/>
            <a:r>
              <a:rPr lang="en-US" dirty="0" smtClean="0"/>
              <a:t>Internet of Things (</a:t>
            </a:r>
            <a:r>
              <a:rPr lang="en-US" dirty="0" err="1" smtClean="0"/>
              <a:t>IoT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A69107-8E5E-46DE-944C-3CE8D8330B88}" type="slidenum">
              <a:rPr lang="nl-BE" smtClean="0"/>
              <a:pPr>
                <a:defRPr/>
              </a:pPr>
              <a:t>2</a:t>
            </a:fld>
            <a:endParaRPr lang="nl-BE" dirty="0"/>
          </a:p>
        </p:txBody>
      </p:sp>
      <p:sp>
        <p:nvSpPr>
          <p:cNvPr id="8" name="Rectangle 7"/>
          <p:cNvSpPr/>
          <p:nvPr/>
        </p:nvSpPr>
        <p:spPr>
          <a:xfrm>
            <a:off x="2051720" y="548680"/>
            <a:ext cx="3005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Urban Computing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8713" y="548680"/>
            <a:ext cx="1225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Hybrid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919459" y="548680"/>
            <a:ext cx="3324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Network Combining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3263683" y="97468"/>
            <a:ext cx="26228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An Eco-friendly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1835696" y="1033572"/>
            <a:ext cx="5478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Community-based WLAN Access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1870779" y="1484784"/>
            <a:ext cx="5402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and Wireless Sensor Networking</a:t>
            </a:r>
            <a:endParaRPr lang="en-US" sz="2800" dirty="0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 bwMode="auto">
          <a:xfrm>
            <a:off x="446856" y="2348880"/>
            <a:ext cx="8229600" cy="161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Hybrid network consisting of 2 tiers</a:t>
            </a:r>
          </a:p>
          <a:p>
            <a:pPr lvl="1"/>
            <a:r>
              <a:rPr lang="en-US" dirty="0" smtClean="0"/>
              <a:t>Separate yet interfaced with each other</a:t>
            </a:r>
            <a:endParaRPr lang="en-US" dirty="0"/>
          </a:p>
        </p:txBody>
      </p:sp>
      <p:sp>
        <p:nvSpPr>
          <p:cNvPr id="16" name="Content Placeholder 5"/>
          <p:cNvSpPr txBox="1">
            <a:spLocks/>
          </p:cNvSpPr>
          <p:nvPr/>
        </p:nvSpPr>
        <p:spPr bwMode="auto">
          <a:xfrm>
            <a:off x="446856" y="2348880"/>
            <a:ext cx="8229600" cy="161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Wi-Fi crowdsourcing</a:t>
            </a:r>
          </a:p>
          <a:p>
            <a:pPr lvl="1"/>
            <a:r>
              <a:rPr lang="en-US" dirty="0" smtClean="0"/>
              <a:t>City residents are encouraged to share their wireless Internet connection</a:t>
            </a:r>
          </a:p>
          <a:p>
            <a:r>
              <a:rPr lang="en-US" dirty="0" smtClean="0"/>
              <a:t>Guarantees city-scale </a:t>
            </a:r>
            <a:r>
              <a:rPr lang="en-US" dirty="0"/>
              <a:t>access to </a:t>
            </a:r>
            <a:r>
              <a:rPr lang="en-US" dirty="0" smtClean="0"/>
              <a:t>digital information </a:t>
            </a:r>
            <a:r>
              <a:rPr lang="en-US" dirty="0"/>
              <a:t>and Internet-based </a:t>
            </a:r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Helps satisfy </a:t>
            </a:r>
            <a:r>
              <a:rPr lang="en-US" dirty="0"/>
              <a:t>people’s continuously </a:t>
            </a:r>
            <a:r>
              <a:rPr lang="en-US" dirty="0" smtClean="0"/>
              <a:t>burgeoning desires </a:t>
            </a:r>
            <a:r>
              <a:rPr lang="en-US" dirty="0"/>
              <a:t>and requirements with regard to </a:t>
            </a:r>
            <a:r>
              <a:rPr lang="en-US" dirty="0" smtClean="0"/>
              <a:t>ubiquitous information </a:t>
            </a:r>
            <a:r>
              <a:rPr lang="en-US" dirty="0"/>
              <a:t>access and digital service consumption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 bwMode="auto">
          <a:xfrm>
            <a:off x="446856" y="2348880"/>
            <a:ext cx="8229600" cy="161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Number of sensors deployed in the city</a:t>
            </a:r>
          </a:p>
          <a:p>
            <a:r>
              <a:rPr lang="en-US" dirty="0" smtClean="0"/>
              <a:t>Enables dynamic </a:t>
            </a:r>
            <a:r>
              <a:rPr lang="en-US" dirty="0"/>
              <a:t>aggregation of </a:t>
            </a:r>
            <a:r>
              <a:rPr lang="en-US" dirty="0" smtClean="0"/>
              <a:t>relevant environmental </a:t>
            </a:r>
            <a:r>
              <a:rPr lang="en-US" dirty="0"/>
              <a:t>measurements </a:t>
            </a:r>
            <a:r>
              <a:rPr lang="en-US" dirty="0" smtClean="0"/>
              <a:t>and real-time status tracking </a:t>
            </a:r>
            <a:r>
              <a:rPr lang="en-US" dirty="0"/>
              <a:t>of physical </a:t>
            </a:r>
            <a:r>
              <a:rPr lang="en-US" dirty="0" smtClean="0"/>
              <a:t>objects</a:t>
            </a:r>
          </a:p>
          <a:p>
            <a:pPr lvl="1"/>
            <a:r>
              <a:rPr lang="en-US" dirty="0" smtClean="0"/>
              <a:t>Scaffolds development </a:t>
            </a:r>
            <a:r>
              <a:rPr lang="en-US" dirty="0"/>
              <a:t>of value-added end-user applications that </a:t>
            </a:r>
            <a:r>
              <a:rPr lang="en-US" dirty="0" smtClean="0"/>
              <a:t>are consumable </a:t>
            </a:r>
            <a:r>
              <a:rPr lang="en-US" dirty="0"/>
              <a:t>through the community-powered access network</a:t>
            </a:r>
          </a:p>
        </p:txBody>
      </p:sp>
      <p:sp>
        <p:nvSpPr>
          <p:cNvPr id="18" name="Content Placeholder 5"/>
          <p:cNvSpPr txBox="1">
            <a:spLocks/>
          </p:cNvSpPr>
          <p:nvPr/>
        </p:nvSpPr>
        <p:spPr bwMode="auto">
          <a:xfrm>
            <a:off x="446856" y="2348880"/>
            <a:ext cx="8229600" cy="161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Societal attention for </a:t>
            </a:r>
            <a:r>
              <a:rPr lang="en-US" dirty="0"/>
              <a:t>environmentalism and ecological sustainability is </a:t>
            </a:r>
            <a:r>
              <a:rPr lang="en-US" dirty="0" smtClean="0"/>
              <a:t>nearly becoming </a:t>
            </a:r>
            <a:r>
              <a:rPr lang="en-US" dirty="0"/>
              <a:t>common </a:t>
            </a:r>
            <a:r>
              <a:rPr lang="en-US" dirty="0" smtClean="0"/>
              <a:t>practice</a:t>
            </a:r>
          </a:p>
          <a:p>
            <a:pPr lvl="1"/>
            <a:r>
              <a:rPr lang="en-US" dirty="0" smtClean="0"/>
              <a:t>Minimize ecological </a:t>
            </a:r>
            <a:r>
              <a:rPr lang="en-US" dirty="0"/>
              <a:t>impact of </a:t>
            </a:r>
            <a:r>
              <a:rPr lang="en-US" dirty="0" smtClean="0"/>
              <a:t>products and services</a:t>
            </a:r>
          </a:p>
          <a:p>
            <a:r>
              <a:rPr lang="en-US" dirty="0" smtClean="0"/>
              <a:t>Network includes measures to reduce environmental footprint of WSN subsystem</a:t>
            </a:r>
          </a:p>
          <a:p>
            <a:pPr lvl="1"/>
            <a:r>
              <a:rPr lang="en-US" dirty="0"/>
              <a:t>Energy </a:t>
            </a:r>
            <a:r>
              <a:rPr lang="en-US" dirty="0" smtClean="0"/>
              <a:t>conservation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25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6" grpId="1" uiExpand="1" build="p"/>
      <p:bldP spid="8" grpId="0"/>
      <p:bldP spid="10" grpId="0"/>
      <p:bldP spid="11" grpId="0"/>
      <p:bldP spid="12" grpId="0"/>
      <p:bldP spid="13" grpId="0"/>
      <p:bldP spid="14" grpId="0"/>
      <p:bldP spid="15" grpId="0"/>
      <p:bldP spid="15" grpId="1"/>
      <p:bldP spid="16" grpId="0"/>
      <p:bldP spid="16" grpId="2"/>
      <p:bldP spid="17" grpId="0"/>
      <p:bldP spid="17" grpId="2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Architectural Design</a:t>
            </a:r>
          </a:p>
          <a:p>
            <a:r>
              <a:rPr lang="en-US" dirty="0" smtClean="0"/>
              <a:t>Composing Technologies and Features</a:t>
            </a:r>
          </a:p>
          <a:p>
            <a:pPr lvl="1"/>
            <a:r>
              <a:rPr lang="en-US" dirty="0" smtClean="0"/>
              <a:t>WSN Architecture</a:t>
            </a:r>
          </a:p>
          <a:p>
            <a:pPr lvl="1"/>
            <a:r>
              <a:rPr lang="en-US" dirty="0" smtClean="0"/>
              <a:t>Sensor Design and Hardware</a:t>
            </a:r>
          </a:p>
          <a:p>
            <a:pPr lvl="1"/>
            <a:r>
              <a:rPr lang="en-US" dirty="0" smtClean="0"/>
              <a:t>Community-based Wi-Fi Access</a:t>
            </a:r>
          </a:p>
          <a:p>
            <a:pPr lvl="1"/>
            <a:r>
              <a:rPr lang="en-US" dirty="0" smtClean="0"/>
              <a:t>Green Intelligence for </a:t>
            </a:r>
            <a:r>
              <a:rPr lang="en-US" dirty="0"/>
              <a:t>Eco-friendly </a:t>
            </a:r>
            <a:r>
              <a:rPr lang="en-US" dirty="0" smtClean="0"/>
              <a:t>WSNs</a:t>
            </a:r>
          </a:p>
          <a:p>
            <a:pPr lvl="1"/>
            <a:r>
              <a:rPr lang="en-US" dirty="0" smtClean="0"/>
              <a:t>Application Framework</a:t>
            </a:r>
          </a:p>
          <a:p>
            <a:r>
              <a:rPr lang="en-US" dirty="0" smtClean="0"/>
              <a:t>Proof-of-Concept Deployment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Example Urban Services</a:t>
            </a:r>
          </a:p>
          <a:p>
            <a:r>
              <a:rPr lang="en-US" dirty="0" smtClean="0"/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A69107-8E5E-46DE-944C-3CE8D8330B88}" type="slidenum">
              <a:rPr lang="nl-BE" smtClean="0">
                <a:solidFill>
                  <a:srgbClr val="7F7F7F"/>
                </a:solidFill>
              </a:rPr>
              <a:pPr>
                <a:defRPr/>
              </a:pPr>
              <a:t>20</a:t>
            </a:fld>
            <a:endParaRPr lang="nl-BE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76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Parking Assistant (PPA)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579296" cy="4785395"/>
          </a:xfrm>
        </p:spPr>
        <p:txBody>
          <a:bodyPr/>
          <a:lstStyle/>
          <a:p>
            <a:r>
              <a:rPr lang="en-US" dirty="0" smtClean="0"/>
              <a:t>Outdoor </a:t>
            </a:r>
            <a:r>
              <a:rPr lang="en-US" dirty="0"/>
              <a:t>parking control </a:t>
            </a:r>
            <a:r>
              <a:rPr lang="en-US" dirty="0" smtClean="0"/>
              <a:t>service for hand-</a:t>
            </a:r>
            <a:r>
              <a:rPr lang="en-US" dirty="0" err="1" smtClean="0"/>
              <a:t>helds</a:t>
            </a:r>
            <a:endParaRPr lang="en-US" dirty="0" smtClean="0"/>
          </a:p>
          <a:p>
            <a:pPr lvl="1"/>
            <a:r>
              <a:rPr lang="en-US" dirty="0" smtClean="0"/>
              <a:t>Dynamically </a:t>
            </a:r>
            <a:r>
              <a:rPr lang="en-US" dirty="0"/>
              <a:t>visualizes </a:t>
            </a:r>
            <a:r>
              <a:rPr lang="en-US" dirty="0" smtClean="0"/>
              <a:t>vacancy </a:t>
            </a:r>
            <a:r>
              <a:rPr lang="en-US" dirty="0"/>
              <a:t>information pertaining to parking locations near a </a:t>
            </a:r>
            <a:r>
              <a:rPr lang="en-US" dirty="0" smtClean="0"/>
              <a:t>certain destination</a:t>
            </a:r>
          </a:p>
          <a:p>
            <a:r>
              <a:rPr lang="en-US" dirty="0" smtClean="0"/>
              <a:t>Promising </a:t>
            </a:r>
            <a:r>
              <a:rPr lang="en-US" dirty="0"/>
              <a:t>tool to alleviate the burden of searching for an available parking </a:t>
            </a:r>
            <a:r>
              <a:rPr lang="en-US" dirty="0" smtClean="0"/>
              <a:t>spot</a:t>
            </a:r>
          </a:p>
          <a:p>
            <a:r>
              <a:rPr lang="en-US" dirty="0" smtClean="0"/>
              <a:t>Direct </a:t>
            </a:r>
            <a:r>
              <a:rPr lang="en-US" dirty="0"/>
              <a:t>revenue for </a:t>
            </a:r>
            <a:r>
              <a:rPr lang="en-US" dirty="0" smtClean="0"/>
              <a:t>end-users</a:t>
            </a:r>
          </a:p>
          <a:p>
            <a:pPr lvl="1"/>
            <a:r>
              <a:rPr lang="en-US" dirty="0" smtClean="0"/>
              <a:t>Witness </a:t>
            </a:r>
            <a:r>
              <a:rPr lang="en-US" dirty="0"/>
              <a:t>an improvement of their urban </a:t>
            </a:r>
            <a:r>
              <a:rPr lang="en-US" dirty="0" smtClean="0"/>
              <a:t>life</a:t>
            </a:r>
          </a:p>
          <a:p>
            <a:r>
              <a:rPr lang="en-US" dirty="0" smtClean="0"/>
              <a:t>Indirect benefit for </a:t>
            </a:r>
            <a:r>
              <a:rPr lang="en-US" dirty="0"/>
              <a:t>the municipality </a:t>
            </a:r>
            <a:r>
              <a:rPr lang="en-US" dirty="0" smtClean="0"/>
              <a:t>stakeholder</a:t>
            </a:r>
          </a:p>
          <a:p>
            <a:pPr lvl="1"/>
            <a:r>
              <a:rPr lang="en-US" dirty="0" smtClean="0"/>
              <a:t>Positive </a:t>
            </a:r>
            <a:r>
              <a:rPr lang="en-US" dirty="0"/>
              <a:t>impact </a:t>
            </a:r>
            <a:r>
              <a:rPr lang="en-US" dirty="0" smtClean="0"/>
              <a:t>on people’s perception of commuting</a:t>
            </a:r>
          </a:p>
          <a:p>
            <a:pPr lvl="1"/>
            <a:r>
              <a:rPr lang="en-US" dirty="0" smtClean="0"/>
              <a:t>Gains insight in </a:t>
            </a:r>
            <a:r>
              <a:rPr lang="en-US" dirty="0"/>
              <a:t>parking patterns within their territory </a:t>
            </a:r>
            <a:endParaRPr lang="en-US" dirty="0" smtClean="0"/>
          </a:p>
          <a:p>
            <a:pPr lvl="2"/>
            <a:r>
              <a:rPr lang="en-US" dirty="0" smtClean="0"/>
              <a:t>Could be exerted in </a:t>
            </a:r>
            <a:r>
              <a:rPr lang="en-US" dirty="0"/>
              <a:t>future urban planning initiatives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A69107-8E5E-46DE-944C-3CE8D8330B88}" type="slidenum">
              <a:rPr lang="nl-BE" smtClean="0"/>
              <a:pPr>
                <a:defRPr/>
              </a:pPr>
              <a:t>21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8354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993775"/>
          </a:xfrm>
        </p:spPr>
        <p:txBody>
          <a:bodyPr/>
          <a:lstStyle/>
          <a:p>
            <a:r>
              <a:rPr lang="da-DK" dirty="0"/>
              <a:t>Garbage Bin Tampering Monitor (GBTM)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4785395"/>
          </a:xfrm>
        </p:spPr>
        <p:txBody>
          <a:bodyPr/>
          <a:lstStyle/>
          <a:p>
            <a:r>
              <a:rPr lang="en-US" dirty="0" smtClean="0"/>
              <a:t>Public </a:t>
            </a:r>
            <a:r>
              <a:rPr lang="en-US" dirty="0"/>
              <a:t>garbage bins </a:t>
            </a:r>
            <a:r>
              <a:rPr lang="en-US" dirty="0" smtClean="0"/>
              <a:t>for </a:t>
            </a:r>
            <a:r>
              <a:rPr lang="en-US" dirty="0"/>
              <a:t>small-size litter </a:t>
            </a:r>
            <a:r>
              <a:rPr lang="en-US" dirty="0" smtClean="0"/>
              <a:t>disposal via a hole in their lid</a:t>
            </a:r>
          </a:p>
          <a:p>
            <a:pPr lvl="1"/>
            <a:r>
              <a:rPr lang="en-US" dirty="0" smtClean="0"/>
              <a:t>Cover needs to be removed to empty the dustbin</a:t>
            </a:r>
          </a:p>
          <a:p>
            <a:pPr lvl="2"/>
            <a:r>
              <a:rPr lang="en-US" dirty="0" smtClean="0"/>
              <a:t>Operation strictly reserved for municipal employees</a:t>
            </a:r>
          </a:p>
          <a:p>
            <a:r>
              <a:rPr lang="en-US" dirty="0" smtClean="0"/>
              <a:t>Garbage bin sensor records lid opening/closing</a:t>
            </a:r>
          </a:p>
          <a:p>
            <a:r>
              <a:rPr lang="en-US" dirty="0" smtClean="0"/>
              <a:t>Sensor observations and timestamps stored in DB</a:t>
            </a:r>
          </a:p>
          <a:p>
            <a:r>
              <a:rPr lang="en-US" dirty="0" smtClean="0"/>
              <a:t>Web-based interface allows measurement retrieval</a:t>
            </a:r>
          </a:p>
          <a:p>
            <a:r>
              <a:rPr lang="en-US" dirty="0" smtClean="0"/>
              <a:t>Objectives and advantages</a:t>
            </a:r>
          </a:p>
          <a:p>
            <a:pPr lvl="1"/>
            <a:r>
              <a:rPr lang="en-US" dirty="0" smtClean="0"/>
              <a:t>Facilitate detection </a:t>
            </a:r>
            <a:r>
              <a:rPr lang="en-US" dirty="0"/>
              <a:t>of </a:t>
            </a:r>
            <a:r>
              <a:rPr lang="en-US" dirty="0" smtClean="0"/>
              <a:t>illegal activities (e.g., vandalism)</a:t>
            </a:r>
          </a:p>
          <a:p>
            <a:pPr lvl="1"/>
            <a:r>
              <a:rPr lang="en-US" dirty="0" smtClean="0"/>
              <a:t>Optimize </a:t>
            </a:r>
            <a:r>
              <a:rPr lang="en-US" dirty="0"/>
              <a:t>garbage collection routes and timetables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A69107-8E5E-46DE-944C-3CE8D8330B88}" type="slidenum">
              <a:rPr lang="nl-BE" smtClean="0"/>
              <a:pPr>
                <a:defRPr/>
              </a:pPr>
              <a:t>22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9464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Architectural Design</a:t>
            </a:r>
          </a:p>
          <a:p>
            <a:r>
              <a:rPr lang="en-US" dirty="0" smtClean="0"/>
              <a:t>Composing Technologies and Features</a:t>
            </a:r>
          </a:p>
          <a:p>
            <a:pPr lvl="1"/>
            <a:r>
              <a:rPr lang="en-US" dirty="0" smtClean="0"/>
              <a:t>WSN Architecture</a:t>
            </a:r>
          </a:p>
          <a:p>
            <a:pPr lvl="1"/>
            <a:r>
              <a:rPr lang="en-US" dirty="0" smtClean="0"/>
              <a:t>Sensor Design and Hardware</a:t>
            </a:r>
          </a:p>
          <a:p>
            <a:pPr lvl="1"/>
            <a:r>
              <a:rPr lang="en-US" dirty="0" smtClean="0"/>
              <a:t>Community-based Wi-Fi Access</a:t>
            </a:r>
          </a:p>
          <a:p>
            <a:pPr lvl="1"/>
            <a:r>
              <a:rPr lang="en-US" dirty="0" smtClean="0"/>
              <a:t>Green Intelligence for </a:t>
            </a:r>
            <a:r>
              <a:rPr lang="en-US" dirty="0"/>
              <a:t>Eco-friendly </a:t>
            </a:r>
            <a:r>
              <a:rPr lang="en-US" dirty="0" smtClean="0"/>
              <a:t>WSNs</a:t>
            </a:r>
          </a:p>
          <a:p>
            <a:pPr lvl="1"/>
            <a:r>
              <a:rPr lang="en-US" dirty="0" smtClean="0"/>
              <a:t>Application Framework</a:t>
            </a:r>
          </a:p>
          <a:p>
            <a:r>
              <a:rPr lang="en-US" dirty="0" smtClean="0"/>
              <a:t>Proof-of-Concept Deployment</a:t>
            </a:r>
          </a:p>
          <a:p>
            <a:r>
              <a:rPr lang="en-US" dirty="0" smtClean="0"/>
              <a:t>Example Urban Services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A69107-8E5E-46DE-944C-3CE8D8330B88}" type="slidenum">
              <a:rPr lang="nl-BE" smtClean="0">
                <a:solidFill>
                  <a:srgbClr val="7F7F7F"/>
                </a:solidFill>
              </a:rPr>
              <a:pPr>
                <a:defRPr/>
              </a:pPr>
              <a:t>23</a:t>
            </a:fld>
            <a:endParaRPr lang="nl-BE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00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579296" cy="4785395"/>
          </a:xfrm>
        </p:spPr>
        <p:txBody>
          <a:bodyPr/>
          <a:lstStyle/>
          <a:p>
            <a:r>
              <a:rPr lang="en-US" dirty="0" smtClean="0"/>
              <a:t>Proposed dual urban </a:t>
            </a:r>
            <a:r>
              <a:rPr lang="en-US" dirty="0"/>
              <a:t>computing infrastructure </a:t>
            </a:r>
            <a:r>
              <a:rPr lang="en-US" dirty="0" smtClean="0"/>
              <a:t>integrates </a:t>
            </a:r>
            <a:r>
              <a:rPr lang="en-US" dirty="0"/>
              <a:t>wireless sensing </a:t>
            </a:r>
            <a:r>
              <a:rPr lang="en-US" dirty="0" smtClean="0"/>
              <a:t>with community Wi-Fi</a:t>
            </a:r>
          </a:p>
          <a:p>
            <a:pPr lvl="1"/>
            <a:r>
              <a:rPr lang="en-US" dirty="0" smtClean="0"/>
              <a:t>The WSN architecture realizes physical sensing</a:t>
            </a:r>
          </a:p>
          <a:p>
            <a:pPr lvl="1"/>
            <a:r>
              <a:rPr lang="en-US" dirty="0" smtClean="0"/>
              <a:t>City-scale crowdsourcing </a:t>
            </a:r>
            <a:r>
              <a:rPr lang="en-US" dirty="0"/>
              <a:t>of Wi-Fi access points guarantees pervasive Internet </a:t>
            </a:r>
            <a:r>
              <a:rPr lang="en-US" dirty="0" smtClean="0"/>
              <a:t>access</a:t>
            </a:r>
          </a:p>
          <a:p>
            <a:pPr lvl="2"/>
            <a:r>
              <a:rPr lang="en-US" dirty="0" smtClean="0"/>
              <a:t>Accommodates </a:t>
            </a:r>
            <a:r>
              <a:rPr lang="en-US" dirty="0"/>
              <a:t>ubiquitous client-side </a:t>
            </a:r>
            <a:r>
              <a:rPr lang="en-US" dirty="0" smtClean="0"/>
              <a:t>digital </a:t>
            </a:r>
            <a:r>
              <a:rPr lang="en-US" dirty="0"/>
              <a:t>service </a:t>
            </a:r>
            <a:r>
              <a:rPr lang="en-US" dirty="0" smtClean="0"/>
              <a:t>delivery</a:t>
            </a:r>
          </a:p>
          <a:p>
            <a:pPr lvl="1"/>
            <a:r>
              <a:rPr lang="en-US" dirty="0" smtClean="0"/>
              <a:t>Multi-faceted </a:t>
            </a:r>
            <a:r>
              <a:rPr lang="en-US" dirty="0"/>
              <a:t>nature yields an end-to-end </a:t>
            </a:r>
            <a:r>
              <a:rPr lang="en-US" dirty="0" smtClean="0"/>
              <a:t>solution</a:t>
            </a:r>
          </a:p>
          <a:p>
            <a:pPr lvl="2"/>
            <a:r>
              <a:rPr lang="en-US" dirty="0"/>
              <a:t>O</a:t>
            </a:r>
            <a:r>
              <a:rPr lang="en-US" dirty="0" smtClean="0"/>
              <a:t>perational </a:t>
            </a:r>
            <a:r>
              <a:rPr lang="en-US" dirty="0"/>
              <a:t>chain spans from data registration </a:t>
            </a:r>
            <a:r>
              <a:rPr lang="en-US" dirty="0" smtClean="0"/>
              <a:t>at </a:t>
            </a:r>
            <a:r>
              <a:rPr lang="en-US" dirty="0" err="1" smtClean="0"/>
              <a:t>IoT</a:t>
            </a:r>
            <a:r>
              <a:rPr lang="en-US" dirty="0" smtClean="0"/>
              <a:t> </a:t>
            </a:r>
            <a:r>
              <a:rPr lang="en-US" dirty="0"/>
              <a:t>node </a:t>
            </a:r>
            <a:r>
              <a:rPr lang="en-US" dirty="0" smtClean="0"/>
              <a:t>level </a:t>
            </a:r>
            <a:r>
              <a:rPr lang="en-US" dirty="0"/>
              <a:t>all the way up to end-user service </a:t>
            </a:r>
            <a:r>
              <a:rPr lang="en-US" dirty="0" smtClean="0"/>
              <a:t>consumption via Wi-Fi</a:t>
            </a:r>
          </a:p>
          <a:p>
            <a:pPr lvl="1"/>
            <a:r>
              <a:rPr lang="en-US" dirty="0" smtClean="0"/>
              <a:t>Ecologically inspired measures (energy minimization)</a:t>
            </a:r>
          </a:p>
          <a:p>
            <a:r>
              <a:rPr lang="en-US" dirty="0" smtClean="0"/>
              <a:t>Example urban services offer taste of myriad of enabled innovative and value-added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A69107-8E5E-46DE-944C-3CE8D8330B88}" type="slidenum">
              <a:rPr lang="nl-BE" smtClean="0"/>
              <a:pPr>
                <a:defRPr/>
              </a:pPr>
              <a:t>24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004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sz="2800" b="1" dirty="0" smtClean="0"/>
              <a:t>Questions?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A69107-8E5E-46DE-944C-3CE8D8330B88}" type="slidenum">
              <a:rPr lang="nl-BE" smtClean="0"/>
              <a:pPr>
                <a:defRPr/>
              </a:pPr>
              <a:t>25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2327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Architectural Design</a:t>
            </a:r>
          </a:p>
          <a:p>
            <a:r>
              <a:rPr lang="en-US" dirty="0" smtClean="0"/>
              <a:t>Composing Technologies and Features</a:t>
            </a:r>
          </a:p>
          <a:p>
            <a:pPr lvl="1"/>
            <a:r>
              <a:rPr lang="en-US" dirty="0" smtClean="0"/>
              <a:t>WSN Architecture</a:t>
            </a:r>
          </a:p>
          <a:p>
            <a:pPr lvl="1"/>
            <a:r>
              <a:rPr lang="en-US" dirty="0" smtClean="0"/>
              <a:t>Sensor Design and Hardware</a:t>
            </a:r>
          </a:p>
          <a:p>
            <a:pPr lvl="1"/>
            <a:r>
              <a:rPr lang="en-US" dirty="0" smtClean="0"/>
              <a:t>Community-based Wi-Fi Access</a:t>
            </a:r>
          </a:p>
          <a:p>
            <a:pPr lvl="1"/>
            <a:r>
              <a:rPr lang="en-US" dirty="0" smtClean="0"/>
              <a:t>Green Intelligence for </a:t>
            </a:r>
            <a:r>
              <a:rPr lang="en-US" dirty="0"/>
              <a:t>Eco-friendly </a:t>
            </a:r>
            <a:r>
              <a:rPr lang="en-US" dirty="0" smtClean="0"/>
              <a:t>WSNs</a:t>
            </a:r>
          </a:p>
          <a:p>
            <a:pPr lvl="1"/>
            <a:r>
              <a:rPr lang="en-US" dirty="0" smtClean="0"/>
              <a:t>Application Framework</a:t>
            </a:r>
          </a:p>
          <a:p>
            <a:r>
              <a:rPr lang="en-US" dirty="0" smtClean="0"/>
              <a:t>Proof-of-Concept Deployment</a:t>
            </a:r>
          </a:p>
          <a:p>
            <a:r>
              <a:rPr lang="en-US" dirty="0" smtClean="0"/>
              <a:t>Example Urban Services</a:t>
            </a:r>
          </a:p>
          <a:p>
            <a:r>
              <a:rPr lang="en-US" dirty="0" smtClean="0"/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A69107-8E5E-46DE-944C-3CE8D8330B88}" type="slidenum">
              <a:rPr lang="nl-BE" smtClean="0"/>
              <a:pPr>
                <a:defRPr/>
              </a:pPr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2896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 Design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2" y="1513384"/>
            <a:ext cx="4899826" cy="4104456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220072" y="1351309"/>
            <a:ext cx="3466728" cy="4525963"/>
          </a:xfrm>
        </p:spPr>
        <p:txBody>
          <a:bodyPr/>
          <a:lstStyle/>
          <a:p>
            <a:r>
              <a:rPr lang="en-US" dirty="0" smtClean="0"/>
              <a:t>Integrated urban computing environment</a:t>
            </a:r>
          </a:p>
          <a:p>
            <a:pPr lvl="1"/>
            <a:r>
              <a:rPr lang="en-US" dirty="0" smtClean="0"/>
              <a:t>Multiple WSNs</a:t>
            </a:r>
          </a:p>
          <a:p>
            <a:pPr lvl="1"/>
            <a:r>
              <a:rPr lang="en-US" dirty="0" smtClean="0"/>
              <a:t>Community Wi-Fi network</a:t>
            </a:r>
          </a:p>
          <a:p>
            <a:pPr lvl="1"/>
            <a:r>
              <a:rPr lang="en-US" dirty="0" smtClean="0"/>
              <a:t>Back-end server LAN</a:t>
            </a:r>
          </a:p>
          <a:p>
            <a:pPr lvl="1"/>
            <a:r>
              <a:rPr lang="en-US" dirty="0" smtClean="0"/>
              <a:t>Intelligent “green” middleware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A69107-8E5E-46DE-944C-3CE8D8330B88}" type="slidenum">
              <a:rPr lang="nl-BE" smtClean="0"/>
              <a:pPr>
                <a:defRPr/>
              </a:pPr>
              <a:t>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4688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 Design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2" y="1513384"/>
            <a:ext cx="4899826" cy="4104456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076056" y="1351309"/>
            <a:ext cx="3610744" cy="4525963"/>
          </a:xfrm>
        </p:spPr>
        <p:txBody>
          <a:bodyPr/>
          <a:lstStyle/>
          <a:p>
            <a:r>
              <a:rPr lang="en-US" dirty="0" smtClean="0"/>
              <a:t>Wireless Sensor Network</a:t>
            </a:r>
          </a:p>
          <a:p>
            <a:pPr lvl="1"/>
            <a:r>
              <a:rPr lang="en-US" dirty="0" smtClean="0"/>
              <a:t>Capture information about physical space</a:t>
            </a:r>
          </a:p>
          <a:p>
            <a:pPr lvl="1"/>
            <a:r>
              <a:rPr lang="en-US" dirty="0" smtClean="0"/>
              <a:t>Transmit measurements to back-office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A69107-8E5E-46DE-944C-3CE8D8330B88}" type="slidenum">
              <a:rPr lang="nl-BE" smtClean="0"/>
              <a:pPr>
                <a:defRPr/>
              </a:pPr>
              <a:t>5</a:t>
            </a:fld>
            <a:endParaRPr lang="nl-BE" dirty="0"/>
          </a:p>
        </p:txBody>
      </p:sp>
      <p:sp>
        <p:nvSpPr>
          <p:cNvPr id="3" name="Rectangle 2"/>
          <p:cNvSpPr/>
          <p:nvPr/>
        </p:nvSpPr>
        <p:spPr>
          <a:xfrm>
            <a:off x="107504" y="1988840"/>
            <a:ext cx="1152128" cy="93610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504" y="3077344"/>
            <a:ext cx="1152128" cy="121575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3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 Design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2" y="1513384"/>
            <a:ext cx="4899826" cy="4104456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076056" y="1351309"/>
            <a:ext cx="3960440" cy="4525963"/>
          </a:xfrm>
        </p:spPr>
        <p:txBody>
          <a:bodyPr/>
          <a:lstStyle/>
          <a:p>
            <a:r>
              <a:rPr lang="en-US" dirty="0" smtClean="0"/>
              <a:t>City-wide community-sustained </a:t>
            </a:r>
            <a:r>
              <a:rPr lang="en-US" dirty="0"/>
              <a:t>Wi-Fi network</a:t>
            </a:r>
            <a:endParaRPr lang="en-US" dirty="0" smtClean="0"/>
          </a:p>
          <a:p>
            <a:pPr lvl="1"/>
            <a:r>
              <a:rPr lang="en-US" dirty="0" smtClean="0"/>
              <a:t>Acts as uplink for WSNs</a:t>
            </a:r>
          </a:p>
          <a:p>
            <a:pPr lvl="1"/>
            <a:r>
              <a:rPr lang="en-US" dirty="0" smtClean="0"/>
              <a:t>Provides Internet access for end-users</a:t>
            </a:r>
          </a:p>
          <a:p>
            <a:pPr lvl="1"/>
            <a:r>
              <a:rPr lang="en-US" dirty="0" smtClean="0"/>
              <a:t>Cluster of wireless Access Points owned by volunteer citizens or governmental agencies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A69107-8E5E-46DE-944C-3CE8D8330B88}" type="slidenum">
              <a:rPr lang="nl-BE" smtClean="0"/>
              <a:pPr>
                <a:defRPr/>
              </a:pPr>
              <a:t>6</a:t>
            </a:fld>
            <a:endParaRPr lang="nl-BE" dirty="0"/>
          </a:p>
        </p:txBody>
      </p:sp>
      <p:sp>
        <p:nvSpPr>
          <p:cNvPr id="3" name="Rectangle 2"/>
          <p:cNvSpPr/>
          <p:nvPr/>
        </p:nvSpPr>
        <p:spPr>
          <a:xfrm>
            <a:off x="1403648" y="1412776"/>
            <a:ext cx="2520280" cy="93610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7704" y="3429000"/>
            <a:ext cx="1152128" cy="864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9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 Design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2" y="1513384"/>
            <a:ext cx="4899826" cy="4104456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076056" y="1351309"/>
            <a:ext cx="3960440" cy="4525963"/>
          </a:xfrm>
        </p:spPr>
        <p:txBody>
          <a:bodyPr/>
          <a:lstStyle/>
          <a:p>
            <a:r>
              <a:rPr lang="en-US" dirty="0" smtClean="0"/>
              <a:t>Back-end server LAN</a:t>
            </a:r>
          </a:p>
          <a:p>
            <a:pPr lvl="1"/>
            <a:r>
              <a:rPr lang="en-US" dirty="0" smtClean="0"/>
              <a:t>Persistent storage of WSN observations</a:t>
            </a:r>
          </a:p>
          <a:p>
            <a:pPr lvl="1"/>
            <a:r>
              <a:rPr lang="en-US" dirty="0" smtClean="0"/>
              <a:t>Centralized access to WSN data for authorized external parties</a:t>
            </a:r>
          </a:p>
          <a:p>
            <a:pPr lvl="2"/>
            <a:r>
              <a:rPr lang="en-US" dirty="0" smtClean="0"/>
              <a:t>Via relational DB</a:t>
            </a:r>
          </a:p>
          <a:p>
            <a:pPr lvl="1"/>
            <a:r>
              <a:rPr lang="en-US" dirty="0" smtClean="0"/>
              <a:t>Community </a:t>
            </a:r>
            <a:r>
              <a:rPr lang="en-US" dirty="0"/>
              <a:t>manager and controllers for WLAN mobility solution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A69107-8E5E-46DE-944C-3CE8D8330B88}" type="slidenum">
              <a:rPr lang="nl-BE" smtClean="0"/>
              <a:pPr>
                <a:defRPr/>
              </a:pPr>
              <a:t>7</a:t>
            </a:fld>
            <a:endParaRPr lang="nl-BE" dirty="0"/>
          </a:p>
        </p:txBody>
      </p:sp>
      <p:sp>
        <p:nvSpPr>
          <p:cNvPr id="3" name="Rectangle 2"/>
          <p:cNvSpPr/>
          <p:nvPr/>
        </p:nvSpPr>
        <p:spPr>
          <a:xfrm>
            <a:off x="3491880" y="2060848"/>
            <a:ext cx="1440160" cy="15121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 Design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2" y="1513384"/>
            <a:ext cx="4899826" cy="4104456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076056" y="1351309"/>
            <a:ext cx="3960440" cy="4525963"/>
          </a:xfrm>
        </p:spPr>
        <p:txBody>
          <a:bodyPr/>
          <a:lstStyle/>
          <a:p>
            <a:r>
              <a:rPr lang="en-US" dirty="0" smtClean="0"/>
              <a:t>“Green</a:t>
            </a:r>
            <a:r>
              <a:rPr lang="en-US" dirty="0"/>
              <a:t>” </a:t>
            </a:r>
            <a:r>
              <a:rPr lang="en-US" dirty="0" smtClean="0"/>
              <a:t>intelligence</a:t>
            </a:r>
          </a:p>
          <a:p>
            <a:pPr lvl="1"/>
            <a:r>
              <a:rPr lang="en-US" dirty="0" smtClean="0"/>
              <a:t>Distributed </a:t>
            </a:r>
            <a:r>
              <a:rPr lang="en-US" dirty="0"/>
              <a:t>sensor reasoning </a:t>
            </a:r>
            <a:r>
              <a:rPr lang="en-US" dirty="0" smtClean="0"/>
              <a:t>framework</a:t>
            </a:r>
          </a:p>
          <a:p>
            <a:pPr lvl="1"/>
            <a:r>
              <a:rPr lang="en-US" dirty="0" smtClean="0"/>
              <a:t>Green </a:t>
            </a:r>
            <a:r>
              <a:rPr lang="en-US" dirty="0"/>
              <a:t>WSN </a:t>
            </a:r>
            <a:r>
              <a:rPr lang="en-US" dirty="0" smtClean="0"/>
              <a:t>middleware</a:t>
            </a:r>
          </a:p>
          <a:p>
            <a:r>
              <a:rPr lang="en-US" dirty="0" smtClean="0"/>
              <a:t>Distributed approach</a:t>
            </a:r>
          </a:p>
          <a:p>
            <a:pPr lvl="1"/>
            <a:r>
              <a:rPr lang="en-US" dirty="0" smtClean="0"/>
              <a:t>Limited intelligence on WSN nodes</a:t>
            </a:r>
          </a:p>
          <a:p>
            <a:pPr lvl="2"/>
            <a:r>
              <a:rPr lang="en-US" dirty="0" smtClean="0"/>
              <a:t>Local optimum</a:t>
            </a:r>
          </a:p>
          <a:p>
            <a:pPr lvl="1"/>
            <a:r>
              <a:rPr lang="en-US" dirty="0" smtClean="0"/>
              <a:t>Back-office coordinator</a:t>
            </a:r>
          </a:p>
          <a:p>
            <a:pPr lvl="2"/>
            <a:r>
              <a:rPr lang="en-US" dirty="0" smtClean="0"/>
              <a:t>Global optimum across all WSNs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A69107-8E5E-46DE-944C-3CE8D8330B88}" type="slidenum">
              <a:rPr lang="nl-BE" smtClean="0"/>
              <a:pPr>
                <a:defRPr/>
              </a:pPr>
              <a:t>8</a:t>
            </a:fld>
            <a:endParaRPr lang="nl-BE" dirty="0"/>
          </a:p>
        </p:txBody>
      </p:sp>
      <p:sp>
        <p:nvSpPr>
          <p:cNvPr id="3" name="Rectangle 2"/>
          <p:cNvSpPr/>
          <p:nvPr/>
        </p:nvSpPr>
        <p:spPr>
          <a:xfrm>
            <a:off x="3491880" y="2060848"/>
            <a:ext cx="1440160" cy="15121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504" y="1988840"/>
            <a:ext cx="1152128" cy="230425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Architectural Design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Composing Technologies and Features</a:t>
            </a:r>
          </a:p>
          <a:p>
            <a:pPr lvl="1"/>
            <a:r>
              <a:rPr lang="en-US" dirty="0" smtClean="0"/>
              <a:t>WSN Architecture</a:t>
            </a:r>
          </a:p>
          <a:p>
            <a:pPr lvl="1"/>
            <a:r>
              <a:rPr lang="en-US" dirty="0" smtClean="0"/>
              <a:t>Sensor Design and Hardware</a:t>
            </a:r>
          </a:p>
          <a:p>
            <a:pPr lvl="1"/>
            <a:r>
              <a:rPr lang="en-US" dirty="0" smtClean="0"/>
              <a:t>Community-based Wi-Fi Access</a:t>
            </a:r>
          </a:p>
          <a:p>
            <a:pPr lvl="1"/>
            <a:r>
              <a:rPr lang="en-US" dirty="0" smtClean="0"/>
              <a:t>Green Intelligence for </a:t>
            </a:r>
            <a:r>
              <a:rPr lang="en-US" dirty="0"/>
              <a:t>Eco-friendly </a:t>
            </a:r>
            <a:r>
              <a:rPr lang="en-US" dirty="0" smtClean="0"/>
              <a:t>WSNs</a:t>
            </a:r>
          </a:p>
          <a:p>
            <a:pPr lvl="1"/>
            <a:r>
              <a:rPr lang="en-US" dirty="0" smtClean="0"/>
              <a:t>Application Framework</a:t>
            </a:r>
          </a:p>
          <a:p>
            <a:r>
              <a:rPr lang="en-US" dirty="0" smtClean="0"/>
              <a:t>Proof-of-Concept Deployment</a:t>
            </a:r>
          </a:p>
          <a:p>
            <a:r>
              <a:rPr lang="en-US" dirty="0" smtClean="0"/>
              <a:t>Example Urban Services</a:t>
            </a:r>
          </a:p>
          <a:p>
            <a:r>
              <a:rPr lang="en-US" dirty="0" smtClean="0"/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A69107-8E5E-46DE-944C-3CE8D8330B88}" type="slidenum">
              <a:rPr lang="nl-BE" smtClean="0">
                <a:solidFill>
                  <a:srgbClr val="7F7F7F"/>
                </a:solidFill>
              </a:rPr>
              <a:pPr>
                <a:defRPr/>
              </a:pPr>
              <a:t>9</a:t>
            </a:fld>
            <a:endParaRPr lang="nl-BE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6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inds">
  <a:themeElements>
    <a:clrScheme name="IBBT_set">
      <a:dk1>
        <a:sysClr val="windowText" lastClr="000000"/>
      </a:dk1>
      <a:lt1>
        <a:sysClr val="window" lastClr="FFFFFF"/>
      </a:lt1>
      <a:dk2>
        <a:srgbClr val="7F7F7F"/>
      </a:dk2>
      <a:lt2>
        <a:srgbClr val="EEECE1"/>
      </a:lt2>
      <a:accent1>
        <a:srgbClr val="E20177"/>
      </a:accent1>
      <a:accent2>
        <a:srgbClr val="262626"/>
      </a:accent2>
      <a:accent3>
        <a:srgbClr val="3F3F3F"/>
      </a:accent3>
      <a:accent4>
        <a:srgbClr val="7F7F7F"/>
      </a:accent4>
      <a:accent5>
        <a:srgbClr val="A5A5A5"/>
      </a:accent5>
      <a:accent6>
        <a:srgbClr val="BFBFBF"/>
      </a:accent6>
      <a:hlink>
        <a:srgbClr val="000000"/>
      </a:hlink>
      <a:folHlink>
        <a:srgbClr val="FE55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iMinds</Template>
  <TotalTime>1573</TotalTime>
  <Words>1393</Words>
  <Application>Microsoft Office PowerPoint</Application>
  <PresentationFormat>On-screen Show (4:3)</PresentationFormat>
  <Paragraphs>305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iMinds</vt:lpstr>
      <vt:lpstr>An Eco-friendly Hybrid Urban Computing Network Combining Community-based Wireless LAN Access and Wireless Sensor Networking</vt:lpstr>
      <vt:lpstr>PowerPoint Presentation</vt:lpstr>
      <vt:lpstr>Outline</vt:lpstr>
      <vt:lpstr>Architectural Design</vt:lpstr>
      <vt:lpstr>Architectural Design</vt:lpstr>
      <vt:lpstr>Architectural Design</vt:lpstr>
      <vt:lpstr>Architectural Design</vt:lpstr>
      <vt:lpstr>Architectural Design</vt:lpstr>
      <vt:lpstr>Outline</vt:lpstr>
      <vt:lpstr>WSN Architecture</vt:lpstr>
      <vt:lpstr>Sensor Design and Hardware</vt:lpstr>
      <vt:lpstr>Community-based Wi-Fi Access</vt:lpstr>
      <vt:lpstr>Community-based Wi-Fi Access</vt:lpstr>
      <vt:lpstr>Green Intelligence for Eco-friendly WSNs</vt:lpstr>
      <vt:lpstr>Green Intelligence for Eco-friendly WSNs</vt:lpstr>
      <vt:lpstr>Application Framework</vt:lpstr>
      <vt:lpstr>Outline</vt:lpstr>
      <vt:lpstr>Proof-of-Concept Deployment</vt:lpstr>
      <vt:lpstr>Proof-of-Concept Deployment</vt:lpstr>
      <vt:lpstr>Outline</vt:lpstr>
      <vt:lpstr>Personal Parking Assistant (PPA)</vt:lpstr>
      <vt:lpstr>Garbage Bin Tampering Monitor (GBTM)</vt:lpstr>
      <vt:lpstr>Outline</vt:lpstr>
      <vt:lpstr>Conclusions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cpscom2012_mwijnants - An Eco-friendly Hybrid Urban Computing Network Combining Community-based Wireless LAN Access and Wireless Sensor Networking</dc:title>
  <dc:creator>Maarten Wijnants</dc:creator>
  <cp:lastModifiedBy>Maarten Wijnants</cp:lastModifiedBy>
  <cp:revision>208</cp:revision>
  <cp:lastPrinted>2012-11-14T08:36:28Z</cp:lastPrinted>
  <dcterms:created xsi:type="dcterms:W3CDTF">2012-10-19T11:13:26Z</dcterms:created>
  <dcterms:modified xsi:type="dcterms:W3CDTF">2012-11-26T08:31:55Z</dcterms:modified>
</cp:coreProperties>
</file>