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2" r:id="rId4"/>
    <p:sldId id="275" r:id="rId5"/>
    <p:sldId id="273" r:id="rId6"/>
    <p:sldId id="281" r:id="rId7"/>
    <p:sldId id="274" r:id="rId8"/>
    <p:sldId id="276" r:id="rId9"/>
    <p:sldId id="266" r:id="rId10"/>
    <p:sldId id="282" r:id="rId11"/>
    <p:sldId id="267" r:id="rId12"/>
    <p:sldId id="277" r:id="rId13"/>
    <p:sldId id="278" r:id="rId14"/>
    <p:sldId id="268" r:id="rId15"/>
    <p:sldId id="279" r:id="rId16"/>
    <p:sldId id="269" r:id="rId17"/>
    <p:sldId id="270" r:id="rId18"/>
    <p:sldId id="283" r:id="rId19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E1C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78235" autoAdjust="0"/>
  </p:normalViewPr>
  <p:slideViewPr>
    <p:cSldViewPr>
      <p:cViewPr varScale="1">
        <p:scale>
          <a:sx n="60" d="100"/>
          <a:sy n="6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55DE-48AE-4FA8-97BE-6A72035BD5E1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67251-0030-432C-8B41-B77F99FC20E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7251-0030-432C-8B41-B77F99FC20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692696"/>
            <a:ext cx="1797392" cy="1440160"/>
          </a:xfrm>
          <a:prstGeom prst="rect">
            <a:avLst/>
          </a:prstGeom>
        </p:spPr>
      </p:pic>
      <p:pic>
        <p:nvPicPr>
          <p:cNvPr id="6" name="Picture 8" descr="EDM-3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7238" y="0"/>
            <a:ext cx="711676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54" y="4038600"/>
            <a:ext cx="7226646" cy="671516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54" y="4819656"/>
            <a:ext cx="7150446" cy="7096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fld id="{33A7894E-62D6-4B95-8E30-1D1350C9DD46}" type="datetime1">
              <a:rPr lang="nl-BE"/>
              <a:pPr/>
              <a:t>18/05/2012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8325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38725" y="6357938"/>
            <a:ext cx="523875" cy="365125"/>
          </a:xfrm>
        </p:spPr>
        <p:txBody>
          <a:bodyPr/>
          <a:lstStyle>
            <a:lvl1pPr>
              <a:defRPr/>
            </a:lvl1pPr>
          </a:lstStyle>
          <a:p>
            <a:fld id="{E038DE2E-0A15-4017-920F-86291E672032}" type="slidenum">
              <a:rPr lang="nl-BE"/>
              <a:pPr/>
              <a:t>‹nr.›</a:t>
            </a:fld>
            <a:endParaRPr lang="nl-BE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7544" y="2311590"/>
            <a:ext cx="1797392" cy="54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206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4613" y="76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66700" y="7620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52400" y="365760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28600" y="44196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5334000"/>
            <a:ext cx="152400" cy="1524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28600" y="5791200"/>
            <a:ext cx="381000" cy="381000"/>
          </a:xfrm>
          <a:prstGeom prst="rect">
            <a:avLst/>
          </a:prstGeom>
          <a:solidFill>
            <a:srgbClr val="6143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6200" y="6172200"/>
            <a:ext cx="2286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3" name="Picture 21" descr="logo futureproof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762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7E459C-929B-4625-B364-052729CE783C}" type="datetime1">
              <a:rPr lang="nl-BE"/>
              <a:pPr/>
              <a:t>18/05/2012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7938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3227A5B9-0E07-4786-9DB5-42F99B254B1D}" type="slidenum">
              <a:rPr lang="nl-BE"/>
              <a:pPr/>
              <a:t>‹nr.›</a:t>
            </a:fld>
            <a:endParaRPr lang="nl-BE"/>
          </a:p>
        </p:txBody>
      </p:sp>
      <p:sp>
        <p:nvSpPr>
          <p:cNvPr id="2" name="Rectangle 1"/>
          <p:cNvSpPr/>
          <p:nvPr userDrawn="1"/>
        </p:nvSpPr>
        <p:spPr>
          <a:xfrm>
            <a:off x="414908" y="9128"/>
            <a:ext cx="956692" cy="104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521" y="44624"/>
            <a:ext cx="934127" cy="7484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107"/>
          <a:stretch/>
        </p:blipFill>
        <p:spPr>
          <a:xfrm>
            <a:off x="534008" y="822038"/>
            <a:ext cx="797632" cy="184723"/>
          </a:xfrm>
          <a:prstGeom prst="rect">
            <a:avLst/>
          </a:prstGeom>
        </p:spPr>
      </p:pic>
      <p:sp>
        <p:nvSpPr>
          <p:cNvPr id="21" name="Rectangle 9"/>
          <p:cNvSpPr>
            <a:spLocks noChangeArrowheads="1"/>
          </p:cNvSpPr>
          <p:nvPr userDrawn="1"/>
        </p:nvSpPr>
        <p:spPr bwMode="auto">
          <a:xfrm>
            <a:off x="1475656" y="418858"/>
            <a:ext cx="288032" cy="273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22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1475656" y="418858"/>
            <a:ext cx="288032" cy="273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74613" y="76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266700" y="7620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152400" y="365760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228600" y="44196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 userDrawn="1"/>
        </p:nvSpPr>
        <p:spPr bwMode="auto">
          <a:xfrm>
            <a:off x="0" y="5334000"/>
            <a:ext cx="152400" cy="1524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228600" y="5791200"/>
            <a:ext cx="381000" cy="381000"/>
          </a:xfrm>
          <a:prstGeom prst="rect">
            <a:avLst/>
          </a:prstGeom>
          <a:solidFill>
            <a:srgbClr val="6143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76200" y="6172200"/>
            <a:ext cx="2286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21" descr="logo futureproof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762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3"/>
            <a:ext cx="4038600" cy="4929221"/>
          </a:xfrm>
        </p:spPr>
        <p:txBody>
          <a:bodyPr/>
          <a:lstStyle>
            <a:lvl1pPr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lang="nl-BE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4C993F-ADCE-4583-819E-9E4B510EBD02}" type="datetime1">
              <a:rPr lang="nl-BE"/>
              <a:pPr/>
              <a:t>18/05/2012</a:t>
            </a:fld>
            <a:endParaRPr lang="nl-BE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7938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93F740A3-F72F-4349-BAC8-ED9301E3122D}" type="slidenum">
              <a:rPr lang="nl-BE"/>
              <a:pPr/>
              <a:t>‹nr.›</a:t>
            </a:fld>
            <a:endParaRPr lang="nl-BE"/>
          </a:p>
        </p:txBody>
      </p:sp>
      <p:sp>
        <p:nvSpPr>
          <p:cNvPr id="21" name="Rectangle 20"/>
          <p:cNvSpPr/>
          <p:nvPr userDrawn="1"/>
        </p:nvSpPr>
        <p:spPr>
          <a:xfrm>
            <a:off x="414908" y="9128"/>
            <a:ext cx="956692" cy="104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521" y="44624"/>
            <a:ext cx="934127" cy="7484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107"/>
          <a:stretch/>
        </p:blipFill>
        <p:spPr>
          <a:xfrm>
            <a:off x="539552" y="822038"/>
            <a:ext cx="797632" cy="1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32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74613" y="76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266700" y="7620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152400" y="365760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228600" y="44196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0" y="5334000"/>
            <a:ext cx="152400" cy="1524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15"/>
          <p:cNvSpPr>
            <a:spLocks noChangeArrowheads="1"/>
          </p:cNvSpPr>
          <p:nvPr userDrawn="1"/>
        </p:nvSpPr>
        <p:spPr bwMode="auto">
          <a:xfrm>
            <a:off x="228600" y="5791200"/>
            <a:ext cx="381000" cy="381000"/>
          </a:xfrm>
          <a:prstGeom prst="rect">
            <a:avLst/>
          </a:prstGeom>
          <a:solidFill>
            <a:srgbClr val="6143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76200" y="6172200"/>
            <a:ext cx="2286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2" name="Picture 21" descr="logo futureproof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100" y="163513"/>
            <a:ext cx="762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6440A8-E180-475A-A316-3D379FA0B960}" type="datetime1">
              <a:rPr lang="nl-BE"/>
              <a:pPr/>
              <a:t>18/05/2012</a:t>
            </a:fld>
            <a:endParaRPr lang="nl-B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6357938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fld id="{2EC37AA0-DFF2-402A-B602-1D9372866528}" type="slidenum">
              <a:rPr lang="nl-BE"/>
              <a:pPr/>
              <a:t>‹nr.›</a:t>
            </a:fld>
            <a:endParaRPr lang="nl-BE"/>
          </a:p>
        </p:txBody>
      </p:sp>
      <p:sp>
        <p:nvSpPr>
          <p:cNvPr id="18" name="Rectangle 17"/>
          <p:cNvSpPr/>
          <p:nvPr userDrawn="1"/>
        </p:nvSpPr>
        <p:spPr>
          <a:xfrm>
            <a:off x="414908" y="9128"/>
            <a:ext cx="956692" cy="1048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521" y="44624"/>
            <a:ext cx="934127" cy="7484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23107"/>
          <a:stretch/>
        </p:blipFill>
        <p:spPr>
          <a:xfrm>
            <a:off x="539552" y="822038"/>
            <a:ext cx="797632" cy="184723"/>
          </a:xfrm>
          <a:prstGeom prst="rect">
            <a:avLst/>
          </a:prstGeom>
        </p:spPr>
      </p:pic>
      <p:sp>
        <p:nvSpPr>
          <p:cNvPr id="22" name="Rectangle 9"/>
          <p:cNvSpPr>
            <a:spLocks noChangeArrowheads="1"/>
          </p:cNvSpPr>
          <p:nvPr userDrawn="1"/>
        </p:nvSpPr>
        <p:spPr bwMode="auto">
          <a:xfrm>
            <a:off x="1475656" y="418858"/>
            <a:ext cx="288032" cy="273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42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84D96847-6A0C-4BCD-93C2-02749BAFD1CD}" type="datetime1">
              <a:rPr lang="nl-BE"/>
              <a:pPr/>
              <a:t>18/05/2012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6" charset="0"/>
              </a:defRPr>
            </a:lvl1pPr>
          </a:lstStyle>
          <a:p>
            <a:fld id="{24FC8236-B650-4FD3-8713-2FFF0F3F5EE4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8388350" cy="10801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dirty="0" smtClean="0"/>
              <a:t>Overlay Network Based Optimization of Data Flows in Large Scale Client-Server-based Game Architectures for Deployment on Cloud Platforms</a:t>
            </a:r>
            <a:endParaRPr lang="en-US" sz="2400" dirty="0" smtClean="0">
              <a:latin typeface="Verdana" pitchFamily="-106" charset="0"/>
              <a:ea typeface="ＭＳ Ｐゴシック" pitchFamily="-106" charset="-128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469900" y="5470525"/>
            <a:ext cx="6478364" cy="709613"/>
          </a:xfrm>
        </p:spPr>
        <p:txBody>
          <a:bodyPr>
            <a:normAutofit/>
          </a:bodyPr>
          <a:lstStyle/>
          <a:p>
            <a:pPr eaLnBrk="1" hangingPunct="1"/>
            <a:r>
              <a:rPr lang="nl-BE" sz="1800" dirty="0" smtClean="0"/>
              <a:t>Peter Quax, Robin Marx, </a:t>
            </a:r>
            <a:r>
              <a:rPr lang="nl-BE" sz="1800" b="1" dirty="0" smtClean="0"/>
              <a:t>Wouter Vanmontfort</a:t>
            </a:r>
            <a:r>
              <a:rPr lang="nl-BE" sz="1800" dirty="0" smtClean="0"/>
              <a:t>, Maarten Wijnants, Wim Lamotte</a:t>
            </a:r>
            <a:endParaRPr lang="en-US" sz="1800" dirty="0" smtClean="0">
              <a:latin typeface="Verdana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AoI</a:t>
            </a:r>
            <a:r>
              <a:rPr lang="en-US" dirty="0" smtClean="0"/>
              <a:t> Bandwidth shaping tree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51273"/>
            <a:ext cx="3430869" cy="35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08820"/>
            <a:ext cx="5184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experiments conducted to validate viability</a:t>
            </a:r>
          </a:p>
          <a:p>
            <a:pPr lvl="1"/>
            <a:r>
              <a:rPr lang="en-US" dirty="0" smtClean="0"/>
              <a:t>Small scale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Medium scale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</a:t>
            </a:r>
          </a:p>
          <a:p>
            <a:r>
              <a:rPr lang="en-US" dirty="0" smtClean="0"/>
              <a:t>Sniper example</a:t>
            </a:r>
          </a:p>
          <a:p>
            <a:pPr lvl="1"/>
            <a:r>
              <a:rPr lang="en-US" dirty="0" smtClean="0"/>
              <a:t>Scenario</a:t>
            </a:r>
          </a:p>
          <a:p>
            <a:pPr lvl="1"/>
            <a:r>
              <a:rPr lang="en-US" dirty="0" smtClean="0"/>
              <a:t>Heuristics</a:t>
            </a:r>
          </a:p>
          <a:p>
            <a:pPr lvl="2"/>
            <a:r>
              <a:rPr lang="en-US" dirty="0" smtClean="0"/>
              <a:t>Best and worst case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Sniper example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348880"/>
            <a:ext cx="5715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Sniper experiment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445178" y="1996929"/>
          <a:ext cx="6253645" cy="2864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037"/>
                <a:gridCol w="1872208"/>
                <a:gridCol w="2057400"/>
              </a:tblGrid>
              <a:tr h="4773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Configuration number</a:t>
                      </a:r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Heuristic bandwidth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estimation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7357"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case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Worst case</a:t>
                      </a:r>
                      <a:endParaRPr lang="en-US" dirty="0"/>
                    </a:p>
                  </a:txBody>
                  <a:tcPr anchor="ctr"/>
                </a:tc>
              </a:tr>
              <a:tr h="4773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4773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6000</a:t>
                      </a:r>
                      <a:endParaRPr lang="en-US" dirty="0"/>
                    </a:p>
                  </a:txBody>
                  <a:tcPr anchor="ctr"/>
                </a:tc>
              </a:tr>
              <a:tr h="4773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2040</a:t>
                      </a:r>
                      <a:endParaRPr lang="en-US" dirty="0"/>
                    </a:p>
                  </a:txBody>
                  <a:tcPr anchor="ctr"/>
                </a:tc>
              </a:tr>
              <a:tr h="47735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Sniper experiment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29143" y="1777729"/>
            <a:ext cx="5485714" cy="3785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Sniper experiment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42857" y="1773157"/>
            <a:ext cx="5458286" cy="3794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experiments</a:t>
            </a:r>
            <a:endParaRPr lang="en-US" dirty="0"/>
          </a:p>
        </p:txBody>
      </p:sp>
      <p:pic>
        <p:nvPicPr>
          <p:cNvPr id="4" name="Content Placeholder 3" descr="fps_screenshot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2311846" cy="2311846"/>
          </a:xfrm>
          <a:prstGeom prst="rect">
            <a:avLst/>
          </a:prstGeom>
        </p:spPr>
      </p:pic>
      <p:pic>
        <p:nvPicPr>
          <p:cNvPr id="5" name="Picture 4" descr="collab_shaping_player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124744"/>
            <a:ext cx="3716135" cy="2477423"/>
          </a:xfrm>
          <a:prstGeom prst="rect">
            <a:avLst/>
          </a:prstGeom>
        </p:spPr>
      </p:pic>
      <p:pic>
        <p:nvPicPr>
          <p:cNvPr id="6" name="Content Placeholder 3" descr="collab_screenshot1.png"/>
          <p:cNvPicPr>
            <a:picLocks noChangeAspect="1"/>
          </p:cNvPicPr>
          <p:nvPr/>
        </p:nvPicPr>
        <p:blipFill>
          <a:blip r:embed="rId5" cstate="print"/>
          <a:srcRect l="-1177" t="3509" r="13633" b="50877"/>
          <a:stretch>
            <a:fillRect/>
          </a:stretch>
        </p:blipFill>
        <p:spPr bwMode="auto">
          <a:xfrm>
            <a:off x="7290477" y="1856641"/>
            <a:ext cx="1509354" cy="78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ircle_vs_flocking_20_ste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3861048"/>
            <a:ext cx="4011714" cy="2674476"/>
          </a:xfrm>
          <a:prstGeom prst="rect">
            <a:avLst/>
          </a:prstGeom>
        </p:spPr>
      </p:pic>
      <p:pic>
        <p:nvPicPr>
          <p:cNvPr id="8" name="Content Placeholder 4" descr="simplemassive_aois.png"/>
          <p:cNvPicPr>
            <a:picLocks noChangeAspect="1"/>
          </p:cNvPicPr>
          <p:nvPr/>
        </p:nvPicPr>
        <p:blipFill>
          <a:blip r:embed="rId7" cstate="print"/>
          <a:srcRect l="70449" t="2452" r="3718" b="13892"/>
          <a:stretch>
            <a:fillRect/>
          </a:stretch>
        </p:blipFill>
        <p:spPr>
          <a:xfrm>
            <a:off x="4168924" y="4139508"/>
            <a:ext cx="424729" cy="458479"/>
          </a:xfrm>
          <a:prstGeom prst="rect">
            <a:avLst/>
          </a:prstGeom>
        </p:spPr>
      </p:pic>
      <p:pic>
        <p:nvPicPr>
          <p:cNvPr id="9" name="Content Placeholder 4" descr="simplemassive_aois.png"/>
          <p:cNvPicPr>
            <a:picLocks noChangeAspect="1"/>
          </p:cNvPicPr>
          <p:nvPr/>
        </p:nvPicPr>
        <p:blipFill>
          <a:blip r:embed="rId8" cstate="print"/>
          <a:srcRect l="36793" t="8315" r="37181" b="2451"/>
          <a:stretch>
            <a:fillRect/>
          </a:stretch>
        </p:blipFill>
        <p:spPr>
          <a:xfrm>
            <a:off x="4961012" y="4571556"/>
            <a:ext cx="410555" cy="469206"/>
          </a:xfrm>
          <a:prstGeom prst="rect">
            <a:avLst/>
          </a:prstGeom>
        </p:spPr>
      </p:pic>
      <p:pic>
        <p:nvPicPr>
          <p:cNvPr id="10" name="Content Placeholder 4" descr="simplemassive_aois.png"/>
          <p:cNvPicPr>
            <a:picLocks noChangeAspect="1"/>
          </p:cNvPicPr>
          <p:nvPr/>
        </p:nvPicPr>
        <p:blipFill>
          <a:blip r:embed="rId9" cstate="print"/>
          <a:srcRect l="7436" t="25046" r="73973" b="19183"/>
          <a:stretch>
            <a:fillRect/>
          </a:stretch>
        </p:blipFill>
        <p:spPr>
          <a:xfrm>
            <a:off x="4456956" y="5507660"/>
            <a:ext cx="328444" cy="328444"/>
          </a:xfrm>
          <a:prstGeom prst="rect">
            <a:avLst/>
          </a:prstGeom>
        </p:spPr>
      </p:pic>
      <p:pic>
        <p:nvPicPr>
          <p:cNvPr id="11" name="Content Placeholder 4" descr="simplemassive_aois.png"/>
          <p:cNvPicPr>
            <a:picLocks noChangeAspect="1"/>
          </p:cNvPicPr>
          <p:nvPr/>
        </p:nvPicPr>
        <p:blipFill>
          <a:blip r:embed="rId10" cstate="print"/>
          <a:srcRect l="70449" t="2452" r="3718" b="13892"/>
          <a:stretch>
            <a:fillRect/>
          </a:stretch>
        </p:blipFill>
        <p:spPr>
          <a:xfrm>
            <a:off x="6041132" y="5651676"/>
            <a:ext cx="424729" cy="4584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Combination of ALVIC-NG, </a:t>
            </a:r>
            <a:r>
              <a:rPr lang="en-US" dirty="0" err="1" smtClean="0"/>
              <a:t>NIProxy</a:t>
            </a:r>
            <a:r>
              <a:rPr lang="en-US" dirty="0" smtClean="0"/>
              <a:t> logic and </a:t>
            </a:r>
            <a:r>
              <a:rPr lang="en-US" dirty="0" err="1" smtClean="0"/>
              <a:t>AoI</a:t>
            </a:r>
            <a:r>
              <a:rPr lang="en-US" dirty="0" smtClean="0"/>
              <a:t>-API is viable approach</a:t>
            </a:r>
          </a:p>
          <a:p>
            <a:pPr lvl="1"/>
            <a:r>
              <a:rPr lang="en-US" dirty="0" smtClean="0"/>
              <a:t>Reduces bandwidth consumption</a:t>
            </a:r>
          </a:p>
          <a:p>
            <a:pPr lvl="1"/>
            <a:r>
              <a:rPr lang="en-US" dirty="0" smtClean="0"/>
              <a:t>Fine grained control</a:t>
            </a:r>
          </a:p>
          <a:p>
            <a:pPr lvl="1"/>
            <a:r>
              <a:rPr lang="en-US" dirty="0" smtClean="0"/>
              <a:t>Better </a:t>
            </a:r>
            <a:r>
              <a:rPr lang="en-US" dirty="0" err="1" smtClean="0"/>
              <a:t>QoE</a:t>
            </a:r>
            <a:endParaRPr lang="en-US" dirty="0" smtClean="0"/>
          </a:p>
          <a:p>
            <a:r>
              <a:rPr lang="en-US" dirty="0" smtClean="0"/>
              <a:t>Optimize proxy servers/ALVIC-NG and algorithms</a:t>
            </a:r>
          </a:p>
          <a:p>
            <a:pPr lvl="1"/>
            <a:r>
              <a:rPr lang="en-US" dirty="0" smtClean="0"/>
              <a:t>Repeat large scale experiments</a:t>
            </a:r>
          </a:p>
          <a:p>
            <a:r>
              <a:rPr lang="en-US" dirty="0" smtClean="0"/>
              <a:t>Thorough study of migration to cloud platforms (in progress)</a:t>
            </a:r>
          </a:p>
          <a:p>
            <a:r>
              <a:rPr lang="en-US" dirty="0" smtClean="0"/>
              <a:t>Further investigate bandwidth – consistency trade-off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7"/>
            <a:ext cx="914399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20646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http://www.uhasselt.be/edm</a:t>
            </a:r>
          </a:p>
          <a:p>
            <a:pPr algn="ctr">
              <a:buNone/>
            </a:pPr>
            <a:r>
              <a:rPr lang="en-US" dirty="0" smtClean="0"/>
              <a:t>wouter.vanmontfort@uhasselt.be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2nd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428868"/>
            <a:ext cx="2857520" cy="208477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Networked Virtual Environments</a:t>
            </a:r>
          </a:p>
          <a:p>
            <a:pPr lvl="1"/>
            <a:r>
              <a:rPr lang="en-US" dirty="0" smtClean="0"/>
              <a:t>MMOGs, Collaboration, Simulation</a:t>
            </a:r>
          </a:p>
          <a:p>
            <a:r>
              <a:rPr lang="en-US" dirty="0" smtClean="0"/>
              <a:t>Problem of scalability</a:t>
            </a:r>
          </a:p>
          <a:p>
            <a:pPr lvl="1"/>
            <a:r>
              <a:rPr lang="en-US" dirty="0" smtClean="0"/>
              <a:t>Initial cost of infrastructure</a:t>
            </a:r>
          </a:p>
          <a:p>
            <a:pPr lvl="1"/>
            <a:r>
              <a:rPr lang="en-US" dirty="0" smtClean="0"/>
              <a:t>Popularity</a:t>
            </a:r>
          </a:p>
          <a:p>
            <a:pPr lvl="1"/>
            <a:r>
              <a:rPr lang="en-US" dirty="0" smtClean="0"/>
              <a:t>Bandwidth</a:t>
            </a:r>
          </a:p>
          <a:p>
            <a:pPr lvl="2"/>
            <a:r>
              <a:rPr lang="en-US" dirty="0" smtClean="0"/>
              <a:t>Clients, Servers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pic>
        <p:nvPicPr>
          <p:cNvPr id="7" name="Afbeelding 6" descr="w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857760"/>
            <a:ext cx="2857520" cy="1785950"/>
          </a:xfrm>
          <a:prstGeom prst="rect">
            <a:avLst/>
          </a:prstGeom>
        </p:spPr>
      </p:pic>
      <p:pic>
        <p:nvPicPr>
          <p:cNvPr id="6" name="Afbeelding 5" descr="sw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3714752"/>
            <a:ext cx="2823374" cy="1587854"/>
          </a:xfrm>
          <a:prstGeom prst="rect">
            <a:avLst/>
          </a:prstGeom>
        </p:spPr>
      </p:pic>
      <p:pic>
        <p:nvPicPr>
          <p:cNvPr id="5" name="Afbeelding 4" descr="eve-onlin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54" y="4665449"/>
            <a:ext cx="2857488" cy="1978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08920"/>
            <a:ext cx="46321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back-end infrastructure for NVE</a:t>
            </a:r>
          </a:p>
          <a:p>
            <a:r>
              <a:rPr lang="en-US" dirty="0" smtClean="0"/>
              <a:t>Generic 3 tier architecture</a:t>
            </a:r>
          </a:p>
          <a:p>
            <a:pPr lvl="1"/>
            <a:r>
              <a:rPr lang="en-US" dirty="0" smtClean="0"/>
              <a:t>Proxy servers</a:t>
            </a:r>
          </a:p>
          <a:p>
            <a:pPr lvl="1"/>
            <a:r>
              <a:rPr lang="en-US" dirty="0" smtClean="0"/>
              <a:t>Logic servers</a:t>
            </a:r>
          </a:p>
          <a:p>
            <a:pPr lvl="1"/>
            <a:r>
              <a:rPr lang="en-US" dirty="0" smtClean="0"/>
              <a:t>Region management</a:t>
            </a:r>
          </a:p>
          <a:p>
            <a:pPr lvl="1">
              <a:buNone/>
            </a:pPr>
            <a:r>
              <a:rPr lang="en-US" dirty="0" smtClean="0"/>
              <a:t>	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ALVIC-NG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005064"/>
            <a:ext cx="5904656" cy="233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platform</a:t>
            </a:r>
          </a:p>
          <a:p>
            <a:r>
              <a:rPr lang="en-US" dirty="0" smtClean="0"/>
              <a:t>Shards, zones, instances</a:t>
            </a:r>
          </a:p>
          <a:p>
            <a:r>
              <a:rPr lang="en-US" dirty="0" smtClean="0"/>
              <a:t>Dynamic spatial subdivision</a:t>
            </a:r>
          </a:p>
          <a:p>
            <a:pPr lvl="1"/>
            <a:r>
              <a:rPr lang="en-US" dirty="0" smtClean="0"/>
              <a:t>Zoning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ALVIC-NG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281719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subdivided into separate areas</a:t>
            </a:r>
          </a:p>
          <a:p>
            <a:r>
              <a:rPr lang="en-US" dirty="0" smtClean="0"/>
              <a:t>Each zone assigned to a logic server</a:t>
            </a:r>
          </a:p>
          <a:p>
            <a:r>
              <a:rPr lang="en-US" dirty="0" smtClean="0"/>
              <a:t>Multiple zones per logic server</a:t>
            </a:r>
          </a:p>
          <a:p>
            <a:r>
              <a:rPr lang="en-US" dirty="0" smtClean="0"/>
              <a:t>Dynamic: split / merge</a:t>
            </a:r>
          </a:p>
          <a:p>
            <a:r>
              <a:rPr lang="en-US" dirty="0" smtClean="0"/>
              <a:t>Coarse bandwidth scalability</a:t>
            </a:r>
          </a:p>
          <a:p>
            <a:pPr lvl="1"/>
            <a:r>
              <a:rPr lang="en-US" dirty="0" smtClean="0"/>
              <a:t>Data from current (and neighboring) zones</a:t>
            </a:r>
          </a:p>
          <a:p>
            <a:r>
              <a:rPr lang="en-US" dirty="0" smtClean="0"/>
              <a:t>More fine grained control: </a:t>
            </a:r>
            <a:r>
              <a:rPr lang="en-US" dirty="0" err="1" smtClean="0"/>
              <a:t>AoI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Aura/nimbus/focus</a:t>
            </a:r>
          </a:p>
          <a:p>
            <a:r>
              <a:rPr lang="en-US" dirty="0" smtClean="0"/>
              <a:t>Extensions</a:t>
            </a:r>
          </a:p>
          <a:p>
            <a:pPr lvl="1"/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Stream/entity type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of Interest</a:t>
            </a:r>
            <a:endParaRPr lang="en-US" dirty="0"/>
          </a:p>
        </p:txBody>
      </p:sp>
      <p:pic>
        <p:nvPicPr>
          <p:cNvPr id="7" name="Picture 6" descr="AoI-AuraFocusNimb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84984"/>
            <a:ext cx="4044031" cy="2550381"/>
          </a:xfrm>
          <a:prstGeom prst="rect">
            <a:avLst/>
          </a:prstGeom>
        </p:spPr>
      </p:pic>
      <p:pic>
        <p:nvPicPr>
          <p:cNvPr id="8" name="Picture 7" descr="AoI-Si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437397"/>
            <a:ext cx="2245555" cy="2245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59852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59852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advanced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AoI</a:t>
            </a:r>
            <a:r>
              <a:rPr lang="en-US" dirty="0" smtClean="0"/>
              <a:t>-API</a:t>
            </a:r>
          </a:p>
          <a:p>
            <a:pPr lvl="1"/>
            <a:r>
              <a:rPr lang="en-US" dirty="0" smtClean="0"/>
              <a:t>Separate library</a:t>
            </a:r>
          </a:p>
          <a:p>
            <a:pPr lvl="1"/>
            <a:r>
              <a:rPr lang="en-US" dirty="0" err="1" smtClean="0"/>
              <a:t>InterestDefinition</a:t>
            </a:r>
            <a:endParaRPr lang="en-US" dirty="0" smtClean="0"/>
          </a:p>
          <a:p>
            <a:r>
              <a:rPr lang="en-US" dirty="0" smtClean="0"/>
              <a:t>Multiple shapes</a:t>
            </a:r>
          </a:p>
          <a:p>
            <a:r>
              <a:rPr lang="en-US" dirty="0" smtClean="0"/>
              <a:t>Many usage scenarios</a:t>
            </a:r>
          </a:p>
          <a:p>
            <a:r>
              <a:rPr lang="en-US" dirty="0" smtClean="0"/>
              <a:t>Dynamic adjustments</a:t>
            </a:r>
          </a:p>
          <a:p>
            <a:r>
              <a:rPr lang="en-US" dirty="0" err="1" smtClean="0"/>
              <a:t>LoD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AoI</a:t>
            </a:r>
            <a:r>
              <a:rPr lang="en-US" dirty="0" smtClean="0"/>
              <a:t>-API</a:t>
            </a:r>
            <a:endParaRPr lang="en-US" dirty="0"/>
          </a:p>
        </p:txBody>
      </p:sp>
      <p:pic>
        <p:nvPicPr>
          <p:cNvPr id="4" name="Picture 3" descr="sniper_heuristics.png"/>
          <p:cNvPicPr>
            <a:picLocks noChangeAspect="1"/>
          </p:cNvPicPr>
          <p:nvPr/>
        </p:nvPicPr>
        <p:blipFill>
          <a:blip r:embed="rId3" cstate="print"/>
          <a:srcRect l="33333" b="65556"/>
          <a:stretch>
            <a:fillRect/>
          </a:stretch>
        </p:blipFill>
        <p:spPr>
          <a:xfrm>
            <a:off x="5508104" y="3068960"/>
            <a:ext cx="3168351" cy="1656184"/>
          </a:xfrm>
          <a:prstGeom prst="rect">
            <a:avLst/>
          </a:prstGeom>
        </p:spPr>
      </p:pic>
      <p:pic>
        <p:nvPicPr>
          <p:cNvPr id="6" name="Content Placeholder 6" descr="LOD.png"/>
          <p:cNvPicPr>
            <a:picLocks noChangeAspect="1"/>
          </p:cNvPicPr>
          <p:nvPr/>
        </p:nvPicPr>
        <p:blipFill>
          <a:blip r:embed="rId4" cstate="print"/>
          <a:srcRect r="5086"/>
          <a:stretch>
            <a:fillRect/>
          </a:stretch>
        </p:blipFill>
        <p:spPr bwMode="auto">
          <a:xfrm>
            <a:off x="1259632" y="4725144"/>
            <a:ext cx="4629848" cy="201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6232" y="4869160"/>
            <a:ext cx="159209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340768"/>
            <a:ext cx="3168352" cy="152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36220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NIProxy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7" y="4581128"/>
            <a:ext cx="519087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Intelligence Proxy</a:t>
            </a:r>
          </a:p>
          <a:p>
            <a:r>
              <a:rPr lang="en-US" dirty="0" smtClean="0"/>
              <a:t>Provide network traffic shaping</a:t>
            </a:r>
          </a:p>
          <a:p>
            <a:pPr lvl="1"/>
            <a:r>
              <a:rPr lang="en-US" dirty="0" smtClean="0"/>
              <a:t>Improve </a:t>
            </a:r>
            <a:r>
              <a:rPr lang="en-US" dirty="0" err="1" smtClean="0"/>
              <a:t>QoE</a:t>
            </a:r>
            <a:endParaRPr lang="en-US" dirty="0" smtClean="0"/>
          </a:p>
          <a:p>
            <a:r>
              <a:rPr lang="en-US" dirty="0" smtClean="0"/>
              <a:t>Stream hierarchy</a:t>
            </a:r>
          </a:p>
          <a:p>
            <a:pPr lvl="1"/>
            <a:r>
              <a:rPr lang="en-US" dirty="0" smtClean="0"/>
              <a:t>Bandwidth shaping tree</a:t>
            </a:r>
          </a:p>
          <a:p>
            <a:pPr lvl="1"/>
            <a:r>
              <a:rPr lang="en-US" dirty="0" smtClean="0"/>
              <a:t>Internal nodes implement</a:t>
            </a:r>
            <a:br>
              <a:rPr lang="en-US" dirty="0" smtClean="0"/>
            </a:br>
            <a:r>
              <a:rPr lang="en-US" dirty="0" smtClean="0"/>
              <a:t>bandwidth distribution strategy</a:t>
            </a:r>
          </a:p>
          <a:p>
            <a:r>
              <a:rPr lang="en-US" dirty="0" smtClean="0"/>
              <a:t>Non-transparent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Integrate </a:t>
            </a:r>
            <a:r>
              <a:rPr lang="en-US" dirty="0" err="1" smtClean="0"/>
              <a:t>NIProxy</a:t>
            </a:r>
            <a:r>
              <a:rPr lang="en-US" dirty="0" smtClean="0"/>
              <a:t> into ALVIC-NG</a:t>
            </a:r>
          </a:p>
          <a:p>
            <a:pPr lvl="1"/>
            <a:r>
              <a:rPr lang="en-US" dirty="0" smtClean="0"/>
              <a:t>Previously standalone</a:t>
            </a:r>
          </a:p>
          <a:p>
            <a:pPr lvl="1"/>
            <a:r>
              <a:rPr lang="en-US" dirty="0" smtClean="0"/>
              <a:t>Mainly bandwidth shaping functionality</a:t>
            </a:r>
          </a:p>
          <a:p>
            <a:pPr lvl="1"/>
            <a:r>
              <a:rPr lang="en-US" dirty="0" smtClean="0"/>
              <a:t>Server vs. Client side bandwidth shaping tree</a:t>
            </a:r>
          </a:p>
          <a:p>
            <a:pPr lvl="2"/>
            <a:r>
              <a:rPr lang="en-US" dirty="0" smtClean="0"/>
              <a:t>Available client vs. server bandwidth</a:t>
            </a:r>
            <a:endParaRPr lang="en-US" dirty="0"/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Pass packets to </a:t>
            </a:r>
            <a:r>
              <a:rPr lang="en-US" dirty="0" err="1" smtClean="0"/>
              <a:t>AoI</a:t>
            </a:r>
            <a:r>
              <a:rPr lang="en-US" dirty="0" smtClean="0"/>
              <a:t>-API</a:t>
            </a:r>
          </a:p>
          <a:p>
            <a:r>
              <a:rPr lang="en-US" dirty="0" smtClean="0"/>
              <a:t>Bandwidth shaping tree with </a:t>
            </a:r>
            <a:r>
              <a:rPr lang="en-US" dirty="0" err="1" smtClean="0"/>
              <a:t>InterestDefinitions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323</Words>
  <Application>Microsoft Office PowerPoint</Application>
  <PresentationFormat>Diavoorstelling (4:3)</PresentationFormat>
  <Paragraphs>121</Paragraphs>
  <Slides>18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 Theme</vt:lpstr>
      <vt:lpstr>Overlay Network Based Optimization of Data Flows in Large Scale Client-Server-based Game Architectures for Deployment on Cloud Platforms</vt:lpstr>
      <vt:lpstr>Rationale</vt:lpstr>
      <vt:lpstr>ALVIC-NG</vt:lpstr>
      <vt:lpstr>ALVIC-NG</vt:lpstr>
      <vt:lpstr>Zoning</vt:lpstr>
      <vt:lpstr>Area of Interest</vt:lpstr>
      <vt:lpstr>AoI-API</vt:lpstr>
      <vt:lpstr>NIProxy</vt:lpstr>
      <vt:lpstr>Combination</vt:lpstr>
      <vt:lpstr>AoI Bandwidth shaping tree</vt:lpstr>
      <vt:lpstr>Experiments</vt:lpstr>
      <vt:lpstr>Sniper example</vt:lpstr>
      <vt:lpstr>Sniper experiment</vt:lpstr>
      <vt:lpstr>Sniper experiment</vt:lpstr>
      <vt:lpstr>Sniper experiment</vt:lpstr>
      <vt:lpstr>Other experiments</vt:lpstr>
      <vt:lpstr>Conclusion &amp; Future work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Quicke</cp:lastModifiedBy>
  <cp:revision>227</cp:revision>
  <cp:lastPrinted>2010-01-07T08:40:36Z</cp:lastPrinted>
  <dcterms:created xsi:type="dcterms:W3CDTF">2010-01-07T08:03:57Z</dcterms:created>
  <dcterms:modified xsi:type="dcterms:W3CDTF">2012-05-18T14:01:55Z</dcterms:modified>
</cp:coreProperties>
</file>