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_rels/slide23.xml.rels" ContentType="application/vnd.openxmlformats-package.relationships+xml"/>
  <Override PartName="/ppt/slides/_rels/slide22.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media/image78.jpeg" ContentType="image/jpeg"/>
  <Override PartName="/ppt/media/image77.png" ContentType="image/png"/>
  <Override PartName="/ppt/media/image76.jpeg" ContentType="image/jpeg"/>
  <Override PartName="/ppt/media/image75.jpeg" ContentType="image/jpeg"/>
  <Override PartName="/ppt/media/image74.jpeg" ContentType="image/jpeg"/>
  <Override PartName="/ppt/media/image73.jpeg" ContentType="image/jpeg"/>
  <Override PartName="/ppt/media/image72.jpeg" ContentType="image/jpeg"/>
  <Override PartName="/ppt/media/image71.png" ContentType="image/png"/>
  <Override PartName="/ppt/media/image70.png" ContentType="image/png"/>
  <Override PartName="/ppt/media/image67.png" ContentType="image/png"/>
  <Override PartName="/ppt/media/image65.png" ContentType="image/png"/>
  <Override PartName="/ppt/media/image63.png" ContentType="image/png"/>
  <Override PartName="/ppt/media/image62.png" ContentType="image/png"/>
  <Override PartName="/ppt/media/image61.png" ContentType="image/png"/>
  <Override PartName="/ppt/media/image60.png" ContentType="image/png"/>
  <Override PartName="/ppt/media/image57.png" ContentType="image/png"/>
  <Override PartName="/ppt/media/image42.png" ContentType="image/png"/>
  <Override PartName="/ppt/media/image41.png" ContentType="image/png"/>
  <Override PartName="/ppt/media/image39.png" ContentType="image/png"/>
  <Override PartName="/ppt/media/image38.png" ContentType="image/png"/>
  <Override PartName="/ppt/media/image37.png" ContentType="image/png"/>
  <Override PartName="/ppt/media/image36.png" ContentType="image/png"/>
  <Override PartName="/ppt/media/image35.png" ContentType="image/png"/>
  <Override PartName="/ppt/media/image34.png" ContentType="image/png"/>
  <Override PartName="/ppt/media/image33.png" ContentType="image/png"/>
  <Override PartName="/ppt/media/image32.png" ContentType="image/png"/>
  <Override PartName="/ppt/media/image31.png" ContentType="image/png"/>
  <Override PartName="/ppt/media/image30.png" ContentType="image/png"/>
  <Override PartName="/ppt/media/image23.png" ContentType="image/png"/>
  <Override PartName="/ppt/media/image22.png" ContentType="image/png"/>
  <Override PartName="/ppt/media/image44.png" ContentType="image/png"/>
  <Override PartName="/ppt/media/image19.png" ContentType="image/png"/>
  <Override PartName="/ppt/media/image43.png" ContentType="image/png"/>
  <Override PartName="/ppt/media/image16.jpeg" ContentType="image/jpeg"/>
  <Override PartName="/ppt/media/image14.png" ContentType="image/png"/>
  <Override PartName="/ppt/media/image13.png" ContentType="image/png"/>
  <Override PartName="/ppt/media/image12.png" ContentType="image/png"/>
  <Override PartName="/ppt/media/image1.png" ContentType="image/png"/>
  <Override PartName="/ppt/media/image51.png" ContentType="image/png"/>
  <Override PartName="/ppt/media/image26.png" ContentType="image/png"/>
  <Override PartName="/ppt/media/image47.png" ContentType="image/png"/>
  <Override PartName="/ppt/media/image53.png" ContentType="image/png"/>
  <Override PartName="/ppt/media/image17.jpeg" ContentType="image/jpeg"/>
  <Override PartName="/ppt/media/image3.png" ContentType="image/png"/>
  <Override PartName="/ppt/media/image11.png" ContentType="image/png"/>
  <Override PartName="/ppt/media/image69.png" ContentType="image/png"/>
  <Override PartName="/ppt/media/image10.png" ContentType="image/png"/>
  <Override PartName="/ppt/media/image18.png" ContentType="image/png"/>
  <Override PartName="/ppt/media/image64.png" ContentType="image/png"/>
  <Override PartName="/ppt/media/image21.emf" ContentType="image/x-emf"/>
  <Override PartName="/ppt/media/image58.png" ContentType="image/png"/>
  <Override PartName="/ppt/media/image8.png" ContentType="image/png"/>
  <Override PartName="/ppt/media/image59.png" ContentType="image/png"/>
  <Override PartName="/ppt/media/image9.png" ContentType="image/png"/>
  <Override PartName="/ppt/media/image79.png" ContentType="image/png"/>
  <Override PartName="/ppt/media/image20.png" ContentType="image/png"/>
  <Override PartName="/ppt/media/image68.png" ContentType="image/png"/>
  <Override PartName="/ppt/media/image7.jpeg" ContentType="image/jpeg"/>
  <Override PartName="/ppt/media/image29.png" ContentType="image/png"/>
  <Override PartName="/ppt/media/image56.png" ContentType="image/png"/>
  <Override PartName="/ppt/media/image6.png" ContentType="image/png"/>
  <Override PartName="/ppt/media/image28.png" ContentType="image/png"/>
  <Override PartName="/ppt/media/image49.png" ContentType="image/png"/>
  <Override PartName="/ppt/media/image55.png" ContentType="image/png"/>
  <Override PartName="/ppt/media/image5.png" ContentType="image/png"/>
  <Override PartName="/ppt/media/image2.png" ContentType="image/png"/>
  <Override PartName="/ppt/media/image52.png" ContentType="image/png"/>
  <Override PartName="/ppt/media/image27.png" ContentType="image/png"/>
  <Override PartName="/ppt/media/image48.png" ContentType="image/png"/>
  <Override PartName="/ppt/media/image54.png" ContentType="image/png"/>
  <Override PartName="/ppt/media/image4.png" ContentType="image/png"/>
  <Override PartName="/ppt/media/image66.emf" ContentType="image/x-emf"/>
  <Override PartName="/ppt/media/image50.png" ContentType="image/png"/>
  <Override PartName="/ppt/media/image25.png" ContentType="image/png"/>
  <Override PartName="/ppt/media/image46.png" ContentType="image/png"/>
  <Override PartName="/ppt/media/image40.png" ContentType="image/png"/>
  <Override PartName="/ppt/media/image15.png" ContentType="image/png"/>
  <Override PartName="/ppt/media/image24.png" ContentType="image/png"/>
  <Override PartName="/ppt/media/image45.png" ContentType="image/png"/>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Masters/_rels/slideMaster1.xml.rels" ContentType="application/vnd.openxmlformats-package.relationships+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7"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28"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0"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31"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32"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33"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5"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36"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37" name="" descr=""/>
          <p:cNvPicPr/>
          <p:nvPr/>
        </p:nvPicPr>
        <p:blipFill>
          <a:blip r:embed="rId2"/>
          <a:stretch>
            <a:fillRect/>
          </a:stretch>
        </p:blipFill>
        <p:spPr>
          <a:xfrm>
            <a:off x="2292120" y="1768680"/>
            <a:ext cx="5495040" cy="4384440"/>
          </a:xfrm>
          <a:prstGeom prst="rect">
            <a:avLst/>
          </a:prstGeom>
          <a:ln>
            <a:noFill/>
          </a:ln>
        </p:spPr>
      </p:pic>
      <p:pic>
        <p:nvPicPr>
          <p:cNvPr id="38" name="" descr=""/>
          <p:cNvPicPr/>
          <p:nvPr/>
        </p:nvPicPr>
        <p:blipFill>
          <a:blip r:embed="rId3"/>
          <a:stretch>
            <a:fillRect/>
          </a:stretch>
        </p:blipFill>
        <p:spPr>
          <a:xfrm>
            <a:off x="2292120" y="1768680"/>
            <a:ext cx="5495040" cy="4384440"/>
          </a:xfrm>
          <a:prstGeom prst="rect">
            <a:avLst/>
          </a:prstGeom>
          <a:ln>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6"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8"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0"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1"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5"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6"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17"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9"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20"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1"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3"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24"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5"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lIns="0" rIns="0" tIns="0" bIns="0" anchor="ctr"/>
          <a:p>
            <a:pPr algn="ctr"/>
            <a:r>
              <a:rPr lang="pl-PL" sz="4400">
                <a:latin typeface="Arial"/>
              </a:rPr>
              <a:t>Kliknij, aby edytować format tekstu tytułu</a:t>
            </a:r>
            <a:endParaRPr/>
          </a:p>
        </p:txBody>
      </p:sp>
      <p:sp>
        <p:nvSpPr>
          <p:cNvPr id="1" name="PlaceHolder 2"/>
          <p:cNvSpPr>
            <a:spLocks noGrp="1"/>
          </p:cNvSpPr>
          <p:nvPr>
            <p:ph type="body"/>
          </p:nvPr>
        </p:nvSpPr>
        <p:spPr>
          <a:xfrm>
            <a:off x="504000" y="1769040"/>
            <a:ext cx="9071640" cy="4384440"/>
          </a:xfrm>
          <a:prstGeom prst="rect">
            <a:avLst/>
          </a:prstGeom>
        </p:spPr>
        <p:txBody>
          <a:bodyPr lIns="0" rIns="0" tIns="0" bIns="0"/>
          <a:p>
            <a:pPr>
              <a:buSzPct val="45000"/>
              <a:buFont typeface="StarSymbol"/>
              <a:buChar char=""/>
            </a:pPr>
            <a:r>
              <a:rPr lang="pl-PL" sz="3200">
                <a:latin typeface="Arial"/>
              </a:rPr>
              <a:t>Kliknij, aby edytować format tekstu konspektu</a:t>
            </a:r>
            <a:endParaRPr/>
          </a:p>
          <a:p>
            <a:pPr lvl="1">
              <a:buSzPct val="75000"/>
              <a:buFont typeface="StarSymbol"/>
              <a:buChar char=""/>
            </a:pPr>
            <a:r>
              <a:rPr lang="pl-PL" sz="2800">
                <a:latin typeface="Arial"/>
              </a:rPr>
              <a:t>Drugi poziom konspektu</a:t>
            </a:r>
            <a:endParaRPr/>
          </a:p>
          <a:p>
            <a:pPr lvl="2">
              <a:buSzPct val="45000"/>
              <a:buFont typeface="StarSymbol"/>
              <a:buChar char=""/>
            </a:pPr>
            <a:r>
              <a:rPr lang="pl-PL" sz="2400">
                <a:latin typeface="Arial"/>
              </a:rPr>
              <a:t>Trzeci poziom konspektu</a:t>
            </a:r>
            <a:endParaRPr/>
          </a:p>
          <a:p>
            <a:pPr lvl="3">
              <a:buSzPct val="75000"/>
              <a:buFont typeface="StarSymbol"/>
              <a:buChar char=""/>
            </a:pPr>
            <a:r>
              <a:rPr lang="pl-PL" sz="2000">
                <a:latin typeface="Arial"/>
              </a:rPr>
              <a:t>Czwarty poziom konspektu</a:t>
            </a:r>
            <a:endParaRPr/>
          </a:p>
          <a:p>
            <a:pPr lvl="4">
              <a:buSzPct val="45000"/>
              <a:buFont typeface="StarSymbol"/>
              <a:buChar char=""/>
            </a:pPr>
            <a:r>
              <a:rPr lang="pl-PL" sz="2000">
                <a:latin typeface="Arial"/>
              </a:rPr>
              <a:t>Piąty poziom konspektu</a:t>
            </a:r>
            <a:endParaRPr/>
          </a:p>
          <a:p>
            <a:pPr lvl="5">
              <a:buSzPct val="45000"/>
              <a:buFont typeface="StarSymbol"/>
              <a:buChar char=""/>
            </a:pPr>
            <a:r>
              <a:rPr lang="pl-PL" sz="2000">
                <a:latin typeface="Arial"/>
              </a:rPr>
              <a:t>Szósty poziom konspektu</a:t>
            </a:r>
            <a:endParaRPr/>
          </a:p>
          <a:p>
            <a:pPr lvl="6">
              <a:buSzPct val="45000"/>
              <a:buFont typeface="StarSymbol"/>
              <a:buChar char=""/>
            </a:pPr>
            <a:r>
              <a:rPr lang="pl-PL" sz="2000">
                <a:latin typeface="Arial"/>
              </a:rPr>
              <a:t>Siódmy poziom konspektu</a:t>
            </a:r>
            <a:endParaRPr/>
          </a:p>
        </p:txBody>
      </p:sp>
      <p:sp>
        <p:nvSpPr>
          <p:cNvPr id="2" name="PlaceHolder 3"/>
          <p:cNvSpPr>
            <a:spLocks noGrp="1"/>
          </p:cNvSpPr>
          <p:nvPr>
            <p:ph type="dt"/>
          </p:nvPr>
        </p:nvSpPr>
        <p:spPr>
          <a:xfrm>
            <a:off x="504000" y="6887160"/>
            <a:ext cx="2348280" cy="521280"/>
          </a:xfrm>
          <a:prstGeom prst="rect">
            <a:avLst/>
          </a:prstGeom>
        </p:spPr>
        <p:txBody>
          <a:bodyPr lIns="0" rIns="0" tIns="0" bIns="0"/>
          <a:p>
            <a:r>
              <a:rPr lang="pl-PL" sz="1400">
                <a:latin typeface="Times New Roman"/>
              </a:rPr>
              <a:t>&lt;data/godzina&gt;</a:t>
            </a:r>
            <a:endParaRPr/>
          </a:p>
        </p:txBody>
      </p:sp>
      <p:sp>
        <p:nvSpPr>
          <p:cNvPr id="3" name="PlaceHolder 4"/>
          <p:cNvSpPr>
            <a:spLocks noGrp="1"/>
          </p:cNvSpPr>
          <p:nvPr>
            <p:ph type="ftr"/>
          </p:nvPr>
        </p:nvSpPr>
        <p:spPr>
          <a:xfrm>
            <a:off x="3447360" y="6887160"/>
            <a:ext cx="3195000" cy="521280"/>
          </a:xfrm>
          <a:prstGeom prst="rect">
            <a:avLst/>
          </a:prstGeom>
        </p:spPr>
        <p:txBody>
          <a:bodyPr lIns="0" rIns="0" tIns="0" bIns="0"/>
          <a:p>
            <a:pPr algn="ctr"/>
            <a:r>
              <a:rPr lang="pl-PL" sz="1400">
                <a:latin typeface="Times New Roman"/>
              </a:rPr>
              <a:t>&lt;stopka&gt;</a:t>
            </a:r>
            <a:endParaRPr/>
          </a:p>
        </p:txBody>
      </p:sp>
      <p:sp>
        <p:nvSpPr>
          <p:cNvPr id="4" name="PlaceHolder 5"/>
          <p:cNvSpPr>
            <a:spLocks noGrp="1"/>
          </p:cNvSpPr>
          <p:nvPr>
            <p:ph type="sldNum"/>
          </p:nvPr>
        </p:nvSpPr>
        <p:spPr>
          <a:xfrm>
            <a:off x="7227360" y="6887160"/>
            <a:ext cx="2348280" cy="521280"/>
          </a:xfrm>
          <a:prstGeom prst="rect">
            <a:avLst/>
          </a:prstGeom>
        </p:spPr>
        <p:txBody>
          <a:bodyPr lIns="0" rIns="0" tIns="0" bIns="0"/>
          <a:p>
            <a:pPr algn="r"/>
            <a:fld id="{A87EC6D9-43E9-435E-B5CC-7B62F6946C2E}" type="slidenum">
              <a:rPr lang="pl-PL" sz="1400">
                <a:latin typeface="Times New Roman"/>
              </a:rPr>
              <a:t>&lt;numer&gt;</a:t>
            </a:fld>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emf"/><Relationship Id="rId3"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jpeg"/><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png"/><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emf"/><Relationship Id="rId3" Type="http://schemas.openxmlformats.org/officeDocument/2006/relationships/image" Target="../media/image22.png"/><Relationship Id="rId4"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 name="TextShape 1"/>
          <p:cNvSpPr txBox="1"/>
          <p:nvPr/>
        </p:nvSpPr>
        <p:spPr>
          <a:xfrm>
            <a:off x="3060360" y="4873320"/>
            <a:ext cx="6400800" cy="1752480"/>
          </a:xfrm>
          <a:prstGeom prst="rect">
            <a:avLst/>
          </a:prstGeom>
        </p:spPr>
        <p:txBody>
          <a:bodyPr/>
          <a:p>
            <a:pPr algn="r">
              <a:buFont typeface="StarSymbol"/>
              <a:buChar char=""/>
            </a:pPr>
            <a:r>
              <a:rPr lang="it-IT" sz="2400">
                <a:solidFill>
                  <a:srgbClr val="595959"/>
                </a:solidFill>
                <a:latin typeface="Arial"/>
              </a:rPr>
              <a:t> </a:t>
            </a:r>
            <a:endParaRPr/>
          </a:p>
          <a:p>
            <a:pPr algn="r">
              <a:buFont typeface="StarSymbol"/>
              <a:buChar char=""/>
            </a:pPr>
            <a:endParaRPr/>
          </a:p>
          <a:p>
            <a:pPr algn="r">
              <a:buFont typeface="StarSymbol"/>
              <a:buChar char=""/>
            </a:pPr>
            <a:r>
              <a:rPr b="1" lang="it-IT" sz="3200">
                <a:solidFill>
                  <a:srgbClr val="595959"/>
                </a:solidFill>
                <a:latin typeface="Arial"/>
              </a:rPr>
              <a:t>Art in Bespoke Fashion</a:t>
            </a:r>
            <a:endParaRPr/>
          </a:p>
          <a:p>
            <a:pPr algn="r">
              <a:buFont typeface="StarSymbol"/>
              <a:buChar char=""/>
            </a:pPr>
            <a:endParaRPr/>
          </a:p>
          <a:p>
            <a:pPr algn="r">
              <a:buFont typeface="StarSymbol"/>
              <a:buChar char=""/>
            </a:pPr>
            <a:endParaRPr/>
          </a:p>
        </p:txBody>
      </p:sp>
      <p:pic>
        <p:nvPicPr>
          <p:cNvPr id="40" name="Picture 2" descr=""/>
          <p:cNvPicPr/>
          <p:nvPr/>
        </p:nvPicPr>
        <p:blipFill>
          <a:blip r:embed="rId1"/>
          <a:stretch>
            <a:fillRect/>
          </a:stretch>
        </p:blipFill>
        <p:spPr>
          <a:xfrm>
            <a:off x="360000" y="6938640"/>
            <a:ext cx="6791400" cy="333360"/>
          </a:xfrm>
          <a:prstGeom prst="rect">
            <a:avLst/>
          </a:prstGeom>
          <a:ln>
            <a:noFill/>
          </a:ln>
        </p:spPr>
      </p:pic>
      <p:pic>
        <p:nvPicPr>
          <p:cNvPr id="41" name="Picture 1" descr=""/>
          <p:cNvPicPr/>
          <p:nvPr/>
        </p:nvPicPr>
        <p:blipFill>
          <a:blip r:embed="rId2"/>
          <a:stretch>
            <a:fillRect/>
          </a:stretch>
        </p:blipFill>
        <p:spPr>
          <a:xfrm>
            <a:off x="3060360" y="1472760"/>
            <a:ext cx="5256360" cy="2400480"/>
          </a:xfrm>
          <a:prstGeom prst="rect">
            <a:avLst/>
          </a:prstGeom>
          <a:ln>
            <a:noFill/>
          </a:ln>
        </p:spPr>
      </p:pic>
      <p:sp>
        <p:nvSpPr>
          <p:cNvPr id="42" name="CustomShape 2"/>
          <p:cNvSpPr/>
          <p:nvPr/>
        </p:nvSpPr>
        <p:spPr>
          <a:xfrm>
            <a:off x="3024000" y="3960000"/>
            <a:ext cx="5014800" cy="794520"/>
          </a:xfrm>
          <a:prstGeom prst="rect">
            <a:avLst/>
          </a:prstGeom>
          <a:noFill/>
          <a:ln>
            <a:noFill/>
          </a:ln>
        </p:spPr>
        <p:txBody>
          <a:bodyPr lIns="90000" rIns="90000" tIns="46800" bIns="46800"/>
          <a:p>
            <a:pPr>
              <a:buSzPct val="45000"/>
              <a:buFont typeface="StarSymbol"/>
              <a:buChar char=""/>
            </a:pPr>
            <a:r>
              <a:rPr b="1" lang="nl-BE">
                <a:latin typeface="Arial"/>
              </a:rPr>
              <a:t>ICT-18-2014</a:t>
            </a:r>
            <a:endParaRPr/>
          </a:p>
          <a:p>
            <a:pPr>
              <a:buSzPct val="45000"/>
              <a:buFont typeface="StarSymbol"/>
              <a:buChar char=""/>
            </a:pPr>
            <a:r>
              <a:rPr lang="nl-BE" sz="1400">
                <a:latin typeface="Arial"/>
              </a:rPr>
              <a:t>Consumer-oriented ICT Solutions for creative SMEs providing Art in Bespoke Fashion</a:t>
            </a:r>
            <a:endParaRPr/>
          </a:p>
        </p:txBody>
      </p:sp>
      <p:pic>
        <p:nvPicPr>
          <p:cNvPr id="43" name="Picture 2" descr=""/>
          <p:cNvPicPr/>
          <p:nvPr/>
        </p:nvPicPr>
        <p:blipFill>
          <a:blip r:embed="rId3"/>
          <a:stretch>
            <a:fillRect/>
          </a:stretch>
        </p:blipFill>
        <p:spPr>
          <a:xfrm>
            <a:off x="360000" y="414000"/>
            <a:ext cx="9144000" cy="1125360"/>
          </a:xfrm>
          <a:prstGeom prst="rect">
            <a:avLst/>
          </a:prstGeom>
          <a:ln>
            <a:noFill/>
          </a:ln>
        </p:spPr>
      </p:pic>
      <p:pic>
        <p:nvPicPr>
          <p:cNvPr id="44" name="" descr=""/>
          <p:cNvPicPr/>
          <p:nvPr/>
        </p:nvPicPr>
        <p:blipFill>
          <a:blip r:embed="rId4"/>
          <a:stretch>
            <a:fillRect/>
          </a:stretch>
        </p:blipFill>
        <p:spPr>
          <a:xfrm>
            <a:off x="7560000" y="6625800"/>
            <a:ext cx="1656000" cy="828000"/>
          </a:xfrm>
          <a:prstGeom prst="rect">
            <a:avLst/>
          </a:prstGeom>
          <a:ln>
            <a:noFill/>
          </a:ln>
        </p:spPr>
      </p:pic>
      <p:sp>
        <p:nvSpPr>
          <p:cNvPr id="45" name="TextShape 3"/>
          <p:cNvSpPr txBox="1"/>
          <p:nvPr/>
        </p:nvSpPr>
        <p:spPr>
          <a:xfrm>
            <a:off x="2788920" y="5040000"/>
            <a:ext cx="3187080" cy="432000"/>
          </a:xfrm>
          <a:prstGeom prst="rect">
            <a:avLst/>
          </a:prstGeom>
        </p:spPr>
        <p:txBody>
          <a:bodyPr lIns="90000" rIns="90000" tIns="45000" bIns="45000"/>
          <a:p>
            <a:pPr lvl="1">
              <a:buSzPct val="45000"/>
              <a:buFont typeface="StarSymbol"/>
              <a:buChar char=""/>
            </a:pPr>
            <a:r>
              <a:rPr lang="pl-PL">
                <a:latin typeface="Arial"/>
              </a:rPr>
              <a:t>TIWC 2016 Poznań</a:t>
            </a:r>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1" name="" descr=""/>
          <p:cNvPicPr/>
          <p:nvPr/>
        </p:nvPicPr>
        <p:blipFill>
          <a:blip r:embed="rId1"/>
          <a:stretch>
            <a:fillRect/>
          </a:stretch>
        </p:blipFill>
        <p:spPr>
          <a:xfrm>
            <a:off x="2099520" y="1584000"/>
            <a:ext cx="1562400" cy="4509720"/>
          </a:xfrm>
          <a:prstGeom prst="rect">
            <a:avLst/>
          </a:prstGeom>
          <a:ln>
            <a:noFill/>
          </a:ln>
        </p:spPr>
      </p:pic>
      <p:pic>
        <p:nvPicPr>
          <p:cNvPr id="92" name="Picture 6" descr=""/>
          <p:cNvPicPr/>
          <p:nvPr/>
        </p:nvPicPr>
        <p:blipFill>
          <a:blip r:embed="rId2"/>
          <a:stretch>
            <a:fillRect/>
          </a:stretch>
        </p:blipFill>
        <p:spPr>
          <a:xfrm>
            <a:off x="8641440" y="377640"/>
            <a:ext cx="1068840" cy="487800"/>
          </a:xfrm>
          <a:prstGeom prst="rect">
            <a:avLst/>
          </a:prstGeom>
          <a:ln>
            <a:noFill/>
          </a:ln>
        </p:spPr>
      </p:pic>
      <p:sp>
        <p:nvSpPr>
          <p:cNvPr id="93" name="TextShape 1"/>
          <p:cNvSpPr txBox="1"/>
          <p:nvPr/>
        </p:nvSpPr>
        <p:spPr>
          <a:xfrm>
            <a:off x="2254320" y="413640"/>
            <a:ext cx="5544000" cy="898200"/>
          </a:xfrm>
          <a:prstGeom prst="rect">
            <a:avLst/>
          </a:prstGeom>
        </p:spPr>
        <p:txBody>
          <a:bodyPr lIns="90000" rIns="90000" tIns="45000" bIns="45000"/>
          <a:p>
            <a:pPr algn="ctr"/>
            <a:r>
              <a:rPr b="1" lang="pl-PL" sz="2600">
                <a:solidFill>
                  <a:srgbClr val="ff0000"/>
                </a:solidFill>
                <a:latin typeface="Calibri"/>
                <a:ea typeface="Microsoft YaHei"/>
              </a:rPr>
              <a:t>OPTIMIZATION </a:t>
            </a:r>
            <a:endParaRPr/>
          </a:p>
          <a:p>
            <a:pPr algn="ctr"/>
            <a:r>
              <a:rPr b="1" lang="pl-PL" sz="2600">
                <a:solidFill>
                  <a:srgbClr val="ff0000"/>
                </a:solidFill>
                <a:latin typeface="Calibri"/>
                <a:ea typeface="Microsoft YaHei"/>
              </a:rPr>
              <a:t>OF THE COLOR-CODED MODELS</a:t>
            </a:r>
            <a:r>
              <a:rPr b="1" lang="pl-PL" sz="2600">
                <a:solidFill>
                  <a:srgbClr val="ff0000"/>
                </a:solidFill>
                <a:latin typeface="Arial"/>
                <a:ea typeface="Microsoft YaHei"/>
              </a:rPr>
              <a:t> </a:t>
            </a:r>
            <a:endParaRPr/>
          </a:p>
        </p:txBody>
      </p:sp>
      <p:pic>
        <p:nvPicPr>
          <p:cNvPr id="94" name="" descr=""/>
          <p:cNvPicPr/>
          <p:nvPr/>
        </p:nvPicPr>
        <p:blipFill>
          <a:blip r:embed="rId3"/>
          <a:stretch>
            <a:fillRect/>
          </a:stretch>
        </p:blipFill>
        <p:spPr>
          <a:xfrm>
            <a:off x="676440" y="5716800"/>
            <a:ext cx="1283400" cy="370440"/>
          </a:xfrm>
          <a:prstGeom prst="rect">
            <a:avLst/>
          </a:prstGeom>
          <a:ln>
            <a:noFill/>
          </a:ln>
        </p:spPr>
      </p:pic>
      <p:pic>
        <p:nvPicPr>
          <p:cNvPr id="95" name="" descr=""/>
          <p:cNvPicPr/>
          <p:nvPr/>
        </p:nvPicPr>
        <p:blipFill>
          <a:blip r:embed="rId4"/>
          <a:stretch>
            <a:fillRect/>
          </a:stretch>
        </p:blipFill>
        <p:spPr>
          <a:xfrm>
            <a:off x="5646960" y="1555200"/>
            <a:ext cx="3600000" cy="4522320"/>
          </a:xfrm>
          <a:prstGeom prst="rect">
            <a:avLst/>
          </a:prstGeom>
          <a:ln>
            <a:noFill/>
          </a:ln>
        </p:spPr>
      </p:pic>
      <p:pic>
        <p:nvPicPr>
          <p:cNvPr id="96" name="" descr=""/>
          <p:cNvPicPr/>
          <p:nvPr/>
        </p:nvPicPr>
        <p:blipFill>
          <a:blip r:embed="rId5"/>
          <a:stretch>
            <a:fillRect/>
          </a:stretch>
        </p:blipFill>
        <p:spPr>
          <a:xfrm>
            <a:off x="4896000" y="5574960"/>
            <a:ext cx="576000" cy="502560"/>
          </a:xfrm>
          <a:prstGeom prst="rect">
            <a:avLst/>
          </a:prstGeom>
          <a:ln>
            <a:noFill/>
          </a:ln>
        </p:spPr>
      </p:pic>
      <p:sp>
        <p:nvSpPr>
          <p:cNvPr id="97" name="TextShape 2"/>
          <p:cNvSpPr txBox="1"/>
          <p:nvPr/>
        </p:nvSpPr>
        <p:spPr>
          <a:xfrm>
            <a:off x="648000" y="6192000"/>
            <a:ext cx="4464000" cy="1089360"/>
          </a:xfrm>
          <a:prstGeom prst="rect">
            <a:avLst/>
          </a:prstGeom>
        </p:spPr>
        <p:txBody>
          <a:bodyPr lIns="90000" rIns="90000" tIns="45000" bIns="45000"/>
          <a:p>
            <a:r>
              <a:rPr lang="pl-PL" sz="1400">
                <a:solidFill>
                  <a:srgbClr val="000000"/>
                </a:solidFill>
                <a:latin typeface="Arial"/>
                <a:ea typeface="Microsoft YaHei"/>
              </a:rPr>
              <a:t>Example of jaggedness or spatial aliasing. </a:t>
            </a:r>
            <a:endParaRPr/>
          </a:p>
          <a:p>
            <a:r>
              <a:rPr lang="pl-PL" sz="1400">
                <a:solidFill>
                  <a:srgbClr val="000000"/>
                </a:solidFill>
                <a:latin typeface="Arial"/>
                <a:ea typeface="Microsoft YaHei"/>
              </a:rPr>
              <a:t>(a) Small undersampled repeatable pattern </a:t>
            </a:r>
            <a:endParaRPr/>
          </a:p>
          <a:p>
            <a:r>
              <a:rPr lang="pl-PL" sz="1400">
                <a:solidFill>
                  <a:srgbClr val="000000"/>
                </a:solidFill>
                <a:latin typeface="Arial"/>
                <a:ea typeface="Microsoft YaHei"/>
              </a:rPr>
              <a:t>(2,08 cm x 0,64 cm; 59 pixels x 18 pixels). </a:t>
            </a:r>
            <a:endParaRPr/>
          </a:p>
          <a:p>
            <a:r>
              <a:rPr lang="pl-PL" sz="1400">
                <a:solidFill>
                  <a:srgbClr val="000000"/>
                </a:solidFill>
                <a:latin typeface="Arial"/>
                <a:ea typeface="Microsoft YaHei"/>
              </a:rPr>
              <a:t>(b) Final rendering suffering from jagged </a:t>
            </a:r>
            <a:endParaRPr/>
          </a:p>
          <a:p>
            <a:r>
              <a:rPr lang="pl-PL" sz="1400">
                <a:solidFill>
                  <a:srgbClr val="000000"/>
                </a:solidFill>
                <a:latin typeface="Arial"/>
                <a:ea typeface="Microsoft YaHei"/>
              </a:rPr>
              <a:t>edges and jagged interior lines. </a:t>
            </a:r>
            <a:endParaRPr/>
          </a:p>
        </p:txBody>
      </p:sp>
      <p:sp>
        <p:nvSpPr>
          <p:cNvPr id="98" name="TextShape 3"/>
          <p:cNvSpPr txBox="1"/>
          <p:nvPr/>
        </p:nvSpPr>
        <p:spPr>
          <a:xfrm>
            <a:off x="4752000" y="6192000"/>
            <a:ext cx="4536000" cy="889560"/>
          </a:xfrm>
          <a:prstGeom prst="rect">
            <a:avLst/>
          </a:prstGeom>
        </p:spPr>
        <p:txBody>
          <a:bodyPr lIns="90000" rIns="90000" tIns="45000" bIns="45000"/>
          <a:p>
            <a:r>
              <a:rPr lang="pl-PL" sz="1400">
                <a:solidFill>
                  <a:srgbClr val="000000"/>
                </a:solidFill>
                <a:latin typeface="Arial"/>
                <a:ea typeface="Microsoft YaHei"/>
              </a:rPr>
              <a:t>Example of unwanted Moiré patterns. (a) Very small repeatable pattern (0,81 cm x 0,74 cm; 23 pixels x 21 pixels) featuring fine parallel lines. (b) Final rendering suffering from Moiré patterns. </a:t>
            </a:r>
            <a:endParaRPr/>
          </a:p>
        </p:txBody>
      </p:sp>
      <p:sp>
        <p:nvSpPr>
          <p:cNvPr id="99" name="TextShape 4"/>
          <p:cNvSpPr txBox="1"/>
          <p:nvPr/>
        </p:nvSpPr>
        <p:spPr>
          <a:xfrm>
            <a:off x="576000" y="5733720"/>
            <a:ext cx="576000" cy="360000"/>
          </a:xfrm>
          <a:prstGeom prst="rect">
            <a:avLst/>
          </a:prstGeom>
        </p:spPr>
        <p:txBody>
          <a:bodyPr lIns="90000" rIns="90000" tIns="45000" bIns="45000"/>
          <a:p>
            <a:r>
              <a:rPr lang="pl-PL">
                <a:solidFill>
                  <a:srgbClr val="ffffff"/>
                </a:solidFill>
                <a:latin typeface="Arial"/>
              </a:rPr>
              <a:t>(a)</a:t>
            </a:r>
            <a:endParaRPr/>
          </a:p>
        </p:txBody>
      </p:sp>
      <p:sp>
        <p:nvSpPr>
          <p:cNvPr id="100" name="TextShape 5"/>
          <p:cNvSpPr txBox="1"/>
          <p:nvPr/>
        </p:nvSpPr>
        <p:spPr>
          <a:xfrm>
            <a:off x="2099520" y="5747400"/>
            <a:ext cx="492480" cy="346320"/>
          </a:xfrm>
          <a:prstGeom prst="rect">
            <a:avLst/>
          </a:prstGeom>
        </p:spPr>
        <p:txBody>
          <a:bodyPr lIns="90000" rIns="90000" tIns="45000" bIns="45000"/>
          <a:p>
            <a:r>
              <a:rPr lang="pl-PL">
                <a:solidFill>
                  <a:srgbClr val="ffffff"/>
                </a:solidFill>
                <a:latin typeface="Arial"/>
              </a:rPr>
              <a:t>(b)</a:t>
            </a:r>
            <a:endParaRPr/>
          </a:p>
        </p:txBody>
      </p:sp>
      <p:sp>
        <p:nvSpPr>
          <p:cNvPr id="101" name="TextShape 6"/>
          <p:cNvSpPr txBox="1"/>
          <p:nvPr/>
        </p:nvSpPr>
        <p:spPr>
          <a:xfrm>
            <a:off x="4896000" y="5718600"/>
            <a:ext cx="504000" cy="346320"/>
          </a:xfrm>
          <a:prstGeom prst="rect">
            <a:avLst/>
          </a:prstGeom>
        </p:spPr>
        <p:txBody>
          <a:bodyPr lIns="90000" rIns="90000" tIns="45000" bIns="45000"/>
          <a:p>
            <a:r>
              <a:rPr lang="pl-PL">
                <a:latin typeface="Arial"/>
              </a:rPr>
              <a:t>(a)</a:t>
            </a:r>
            <a:endParaRPr/>
          </a:p>
        </p:txBody>
      </p:sp>
      <p:sp>
        <p:nvSpPr>
          <p:cNvPr id="102" name="TextShape 7"/>
          <p:cNvSpPr txBox="1"/>
          <p:nvPr/>
        </p:nvSpPr>
        <p:spPr>
          <a:xfrm>
            <a:off x="5702760" y="5718600"/>
            <a:ext cx="489240" cy="346320"/>
          </a:xfrm>
          <a:prstGeom prst="rect">
            <a:avLst/>
          </a:prstGeom>
        </p:spPr>
        <p:txBody>
          <a:bodyPr lIns="90000" rIns="90000" tIns="45000" bIns="45000"/>
          <a:p>
            <a:r>
              <a:rPr lang="pl-PL">
                <a:solidFill>
                  <a:srgbClr val="ffffff"/>
                </a:solidFill>
                <a:latin typeface="Arial"/>
              </a:rPr>
              <a:t>(b)</a:t>
            </a:r>
            <a:endParaRPr/>
          </a:p>
        </p:txBody>
      </p:sp>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3" name="TextShape 1"/>
          <p:cNvSpPr txBox="1"/>
          <p:nvPr/>
        </p:nvSpPr>
        <p:spPr>
          <a:xfrm>
            <a:off x="2933640" y="513720"/>
            <a:ext cx="4248000" cy="494280"/>
          </a:xfrm>
          <a:prstGeom prst="rect">
            <a:avLst/>
          </a:prstGeom>
        </p:spPr>
        <p:txBody>
          <a:bodyPr lIns="90000" rIns="90000" tIns="45000" bIns="45000"/>
          <a:p>
            <a:r>
              <a:rPr b="1" lang="pl-PL" sz="2600">
                <a:solidFill>
                  <a:srgbClr val="ff0000"/>
                </a:solidFill>
                <a:latin typeface="Calibri"/>
                <a:ea typeface="Microsoft YaHei"/>
              </a:rPr>
              <a:t>REAL-TIME DESIGN PREVIEW</a:t>
            </a:r>
            <a:r>
              <a:rPr b="1" lang="pl-PL" sz="2600">
                <a:solidFill>
                  <a:srgbClr val="000000"/>
                </a:solidFill>
                <a:latin typeface="Arial"/>
                <a:ea typeface="Microsoft YaHei"/>
              </a:rPr>
              <a:t> </a:t>
            </a:r>
            <a:endParaRPr/>
          </a:p>
        </p:txBody>
      </p:sp>
      <p:pic>
        <p:nvPicPr>
          <p:cNvPr id="104" name="Picture 6" descr=""/>
          <p:cNvPicPr/>
          <p:nvPr/>
        </p:nvPicPr>
        <p:blipFill>
          <a:blip r:embed="rId1"/>
          <a:stretch>
            <a:fillRect/>
          </a:stretch>
        </p:blipFill>
        <p:spPr>
          <a:xfrm>
            <a:off x="8641800" y="378000"/>
            <a:ext cx="1068840" cy="487800"/>
          </a:xfrm>
          <a:prstGeom prst="rect">
            <a:avLst/>
          </a:prstGeom>
          <a:ln>
            <a:noFill/>
          </a:ln>
        </p:spPr>
      </p:pic>
      <p:pic>
        <p:nvPicPr>
          <p:cNvPr id="105" name="" descr=""/>
          <p:cNvPicPr/>
          <p:nvPr/>
        </p:nvPicPr>
        <p:blipFill>
          <a:blip r:embed="rId2"/>
          <a:stretch>
            <a:fillRect/>
          </a:stretch>
        </p:blipFill>
        <p:spPr>
          <a:xfrm>
            <a:off x="1163160" y="1338120"/>
            <a:ext cx="7836840" cy="5141880"/>
          </a:xfrm>
          <a:prstGeom prst="rect">
            <a:avLst/>
          </a:prstGeom>
          <a:ln>
            <a:noFill/>
          </a:ln>
        </p:spPr>
      </p:pic>
      <p:sp>
        <p:nvSpPr>
          <p:cNvPr id="106" name="TextShape 2"/>
          <p:cNvSpPr txBox="1"/>
          <p:nvPr/>
        </p:nvSpPr>
        <p:spPr>
          <a:xfrm>
            <a:off x="1224000" y="6608520"/>
            <a:ext cx="7692840" cy="375480"/>
          </a:xfrm>
          <a:prstGeom prst="rect">
            <a:avLst/>
          </a:prstGeom>
        </p:spPr>
        <p:txBody>
          <a:bodyPr lIns="90000" rIns="90000" tIns="45000" bIns="45000"/>
          <a:p>
            <a:pPr algn="ctr"/>
            <a:r>
              <a:rPr lang="pl-PL" sz="2000">
                <a:solidFill>
                  <a:srgbClr val="000000"/>
                </a:solidFill>
                <a:latin typeface="Arial"/>
                <a:ea typeface="Microsoft YaHei"/>
              </a:rPr>
              <a:t>Example of rendering a model using a specific pattern. </a:t>
            </a:r>
            <a:endParaRPr/>
          </a:p>
        </p:txBody>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7" name="" descr=""/>
          <p:cNvPicPr/>
          <p:nvPr/>
        </p:nvPicPr>
        <p:blipFill>
          <a:blip r:embed="rId1"/>
          <a:stretch>
            <a:fillRect/>
          </a:stretch>
        </p:blipFill>
        <p:spPr>
          <a:xfrm>
            <a:off x="432000" y="1368000"/>
            <a:ext cx="9206640" cy="4536000"/>
          </a:xfrm>
          <a:prstGeom prst="rect">
            <a:avLst/>
          </a:prstGeom>
          <a:ln>
            <a:noFill/>
          </a:ln>
        </p:spPr>
      </p:pic>
      <p:sp>
        <p:nvSpPr>
          <p:cNvPr id="108" name="TextShape 1"/>
          <p:cNvSpPr txBox="1"/>
          <p:nvPr/>
        </p:nvSpPr>
        <p:spPr>
          <a:xfrm>
            <a:off x="792000" y="729720"/>
            <a:ext cx="8424000" cy="494280"/>
          </a:xfrm>
          <a:prstGeom prst="rect">
            <a:avLst/>
          </a:prstGeom>
        </p:spPr>
        <p:txBody>
          <a:bodyPr lIns="90000" rIns="90000" tIns="45000" bIns="45000"/>
          <a:p>
            <a:pPr algn="just"/>
            <a:r>
              <a:rPr b="1" lang="en-GB" sz="2600">
                <a:solidFill>
                  <a:srgbClr val="ff0000"/>
                </a:solidFill>
                <a:latin typeface="Calibri"/>
                <a:ea typeface="Arial"/>
              </a:rPr>
              <a:t>UPGRADING THE CONFIGURATION PANEL FROM 2.5D TO 3D</a:t>
            </a:r>
            <a:endParaRPr/>
          </a:p>
        </p:txBody>
      </p:sp>
      <p:pic>
        <p:nvPicPr>
          <p:cNvPr id="109" name="Picture 6" descr=""/>
          <p:cNvPicPr/>
          <p:nvPr/>
        </p:nvPicPr>
        <p:blipFill>
          <a:blip r:embed="rId2"/>
          <a:stretch>
            <a:fillRect/>
          </a:stretch>
        </p:blipFill>
        <p:spPr>
          <a:xfrm>
            <a:off x="8642520" y="378720"/>
            <a:ext cx="1068840" cy="48780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0" name="" descr=""/>
          <p:cNvPicPr/>
          <p:nvPr/>
        </p:nvPicPr>
        <p:blipFill>
          <a:blip r:embed="rId1"/>
          <a:stretch>
            <a:fillRect/>
          </a:stretch>
        </p:blipFill>
        <p:spPr>
          <a:xfrm>
            <a:off x="1008000" y="1080000"/>
            <a:ext cx="7834680" cy="5069880"/>
          </a:xfrm>
          <a:prstGeom prst="rect">
            <a:avLst/>
          </a:prstGeom>
          <a:ln>
            <a:noFill/>
          </a:ln>
        </p:spPr>
      </p:pic>
      <p:sp>
        <p:nvSpPr>
          <p:cNvPr id="111" name="TextShape 1"/>
          <p:cNvSpPr txBox="1"/>
          <p:nvPr/>
        </p:nvSpPr>
        <p:spPr>
          <a:xfrm>
            <a:off x="864000" y="6386760"/>
            <a:ext cx="8424000" cy="666720"/>
          </a:xfrm>
          <a:prstGeom prst="rect">
            <a:avLst/>
          </a:prstGeom>
        </p:spPr>
        <p:txBody>
          <a:bodyPr lIns="90000" rIns="90000" tIns="45000" bIns="45000"/>
          <a:p>
            <a:pPr algn="ctr"/>
            <a:r>
              <a:rPr lang="pl-PL" sz="2000">
                <a:solidFill>
                  <a:srgbClr val="000000"/>
                </a:solidFill>
                <a:latin typeface="Arial"/>
                <a:ea typeface="Microsoft YaHei"/>
              </a:rPr>
              <a:t>Location of patterns and models following a folder and file naming convention</a:t>
            </a:r>
            <a:r>
              <a:rPr b="1" lang="pl-PL" sz="2000">
                <a:solidFill>
                  <a:srgbClr val="000000"/>
                </a:solidFill>
                <a:latin typeface="Arial"/>
                <a:ea typeface="Microsoft YaHei"/>
              </a:rPr>
              <a:t>. </a:t>
            </a:r>
            <a:endParaRPr/>
          </a:p>
        </p:txBody>
      </p:sp>
      <p:pic>
        <p:nvPicPr>
          <p:cNvPr id="112" name="Picture 6" descr=""/>
          <p:cNvPicPr/>
          <p:nvPr/>
        </p:nvPicPr>
        <p:blipFill>
          <a:blip r:embed="rId2"/>
          <a:stretch>
            <a:fillRect/>
          </a:stretch>
        </p:blipFill>
        <p:spPr>
          <a:xfrm>
            <a:off x="8642520" y="378720"/>
            <a:ext cx="1068840" cy="487800"/>
          </a:xfrm>
          <a:prstGeom prst="rect">
            <a:avLst/>
          </a:prstGeom>
          <a:ln>
            <a:noFill/>
          </a:ln>
        </p:spPr>
      </p:pic>
      <p:sp>
        <p:nvSpPr>
          <p:cNvPr id="113" name="TextShape 2"/>
          <p:cNvSpPr txBox="1"/>
          <p:nvPr/>
        </p:nvSpPr>
        <p:spPr>
          <a:xfrm>
            <a:off x="386280" y="452880"/>
            <a:ext cx="8255520" cy="494280"/>
          </a:xfrm>
          <a:prstGeom prst="rect">
            <a:avLst/>
          </a:prstGeom>
        </p:spPr>
        <p:txBody>
          <a:bodyPr lIns="90000" rIns="90000" tIns="45000" bIns="45000"/>
          <a:p>
            <a:pPr algn="just"/>
            <a:r>
              <a:rPr lang="en-GB" sz="2600">
                <a:solidFill>
                  <a:srgbClr val="ff0000"/>
                </a:solidFill>
                <a:latin typeface="Calibri"/>
                <a:ea typeface="Arial"/>
              </a:rPr>
              <a:t>UPGRADING THE CONFIGURATION PANEL FROM 2.5D TO 3D</a:t>
            </a:r>
            <a:endParaRPr/>
          </a:p>
        </p:txBody>
      </p:sp>
      <p:pic>
        <p:nvPicPr>
          <p:cNvPr id="114" name="Picture 6" descr=""/>
          <p:cNvPicPr/>
          <p:nvPr/>
        </p:nvPicPr>
        <p:blipFill>
          <a:blip r:embed="rId3"/>
          <a:stretch>
            <a:fillRect/>
          </a:stretch>
        </p:blipFill>
        <p:spPr>
          <a:xfrm>
            <a:off x="8641800" y="378000"/>
            <a:ext cx="1068840" cy="487800"/>
          </a:xfrm>
          <a:prstGeom prst="rect">
            <a:avLst/>
          </a:prstGeom>
          <a:ln>
            <a:noFill/>
          </a:ln>
        </p:spPr>
      </p:pic>
      <p:pic>
        <p:nvPicPr>
          <p:cNvPr id="115" name="Picture 6" descr=""/>
          <p:cNvPicPr/>
          <p:nvPr/>
        </p:nvPicPr>
        <p:blipFill>
          <a:blip r:embed="rId4"/>
          <a:stretch>
            <a:fillRect/>
          </a:stretch>
        </p:blipFill>
        <p:spPr>
          <a:xfrm>
            <a:off x="8641800" y="378000"/>
            <a:ext cx="1068840" cy="48780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6" name="TextShape 1"/>
          <p:cNvSpPr txBox="1"/>
          <p:nvPr/>
        </p:nvSpPr>
        <p:spPr>
          <a:xfrm>
            <a:off x="2715480" y="504000"/>
            <a:ext cx="4628520" cy="494280"/>
          </a:xfrm>
          <a:prstGeom prst="rect">
            <a:avLst/>
          </a:prstGeom>
        </p:spPr>
        <p:txBody>
          <a:bodyPr lIns="90000" rIns="90000" tIns="45000" bIns="45000"/>
          <a:p>
            <a:r>
              <a:rPr b="1" lang="pl-PL" sz="2600">
                <a:solidFill>
                  <a:srgbClr val="ff0000"/>
                </a:solidFill>
                <a:latin typeface="Calibri"/>
                <a:ea typeface="Microsoft YaHei"/>
              </a:rPr>
              <a:t>SERVER- BASED CONFIGURATOR</a:t>
            </a:r>
            <a:r>
              <a:rPr lang="pl-PL" sz="1100">
                <a:solidFill>
                  <a:srgbClr val="000000"/>
                </a:solidFill>
                <a:latin typeface="Arial"/>
                <a:ea typeface="Microsoft YaHei"/>
              </a:rPr>
              <a:t> </a:t>
            </a:r>
            <a:endParaRPr/>
          </a:p>
        </p:txBody>
      </p:sp>
      <p:pic>
        <p:nvPicPr>
          <p:cNvPr id="117" name="Picture 6" descr=""/>
          <p:cNvPicPr/>
          <p:nvPr/>
        </p:nvPicPr>
        <p:blipFill>
          <a:blip r:embed="rId1"/>
          <a:stretch>
            <a:fillRect/>
          </a:stretch>
        </p:blipFill>
        <p:spPr>
          <a:xfrm>
            <a:off x="8642160" y="378360"/>
            <a:ext cx="1068840" cy="487800"/>
          </a:xfrm>
          <a:prstGeom prst="rect">
            <a:avLst/>
          </a:prstGeom>
          <a:ln>
            <a:noFill/>
          </a:ln>
        </p:spPr>
      </p:pic>
      <p:pic>
        <p:nvPicPr>
          <p:cNvPr id="118" name="" descr=""/>
          <p:cNvPicPr/>
          <p:nvPr/>
        </p:nvPicPr>
        <p:blipFill>
          <a:blip r:embed="rId2"/>
          <a:stretch>
            <a:fillRect/>
          </a:stretch>
        </p:blipFill>
        <p:spPr>
          <a:xfrm>
            <a:off x="1296000" y="1269000"/>
            <a:ext cx="3451680" cy="4810320"/>
          </a:xfrm>
          <a:prstGeom prst="rect">
            <a:avLst/>
          </a:prstGeom>
          <a:ln>
            <a:noFill/>
          </a:ln>
        </p:spPr>
      </p:pic>
      <p:pic>
        <p:nvPicPr>
          <p:cNvPr id="119" name="" descr=""/>
          <p:cNvPicPr/>
          <p:nvPr/>
        </p:nvPicPr>
        <p:blipFill>
          <a:blip r:embed="rId3"/>
          <a:stretch>
            <a:fillRect/>
          </a:stretch>
        </p:blipFill>
        <p:spPr>
          <a:xfrm>
            <a:off x="5904000" y="1296000"/>
            <a:ext cx="2819520" cy="4783320"/>
          </a:xfrm>
          <a:prstGeom prst="rect">
            <a:avLst/>
          </a:prstGeom>
          <a:ln>
            <a:noFill/>
          </a:ln>
        </p:spPr>
      </p:pic>
      <p:sp>
        <p:nvSpPr>
          <p:cNvPr id="120" name="TextShape 2"/>
          <p:cNvSpPr txBox="1"/>
          <p:nvPr/>
        </p:nvSpPr>
        <p:spPr>
          <a:xfrm>
            <a:off x="785880" y="6241680"/>
            <a:ext cx="8584920" cy="945720"/>
          </a:xfrm>
          <a:prstGeom prst="rect">
            <a:avLst/>
          </a:prstGeom>
        </p:spPr>
        <p:txBody>
          <a:bodyPr lIns="90000" rIns="90000" tIns="45000" bIns="45000"/>
          <a:p>
            <a:pPr algn="ctr"/>
            <a:r>
              <a:rPr lang="pl-PL" sz="2000">
                <a:solidFill>
                  <a:srgbClr val="000000"/>
                </a:solidFill>
                <a:latin typeface="Arial"/>
                <a:ea typeface="Microsoft YaHei"/>
              </a:rPr>
              <a:t>Examples of server-based configurators in action. </a:t>
            </a:r>
            <a:endParaRPr/>
          </a:p>
          <a:p>
            <a:pPr algn="ctr"/>
            <a:r>
              <a:rPr lang="pl-PL" sz="2000">
                <a:solidFill>
                  <a:srgbClr val="000000"/>
                </a:solidFill>
                <a:latin typeface="Arial"/>
                <a:ea typeface="Microsoft YaHei"/>
              </a:rPr>
              <a:t>(a) Server-based example #1 of Table 1 shown on a desktop environment. </a:t>
            </a:r>
            <a:endParaRPr/>
          </a:p>
          <a:p>
            <a:pPr algn="ctr"/>
            <a:r>
              <a:rPr lang="pl-PL" sz="2000">
                <a:solidFill>
                  <a:srgbClr val="000000"/>
                </a:solidFill>
                <a:latin typeface="Arial"/>
                <a:ea typeface="Microsoft YaHei"/>
              </a:rPr>
              <a:t>(b) Server-based example #2 of Table 1 shown on a mobile device. </a:t>
            </a:r>
            <a:endParaRPr/>
          </a:p>
        </p:txBody>
      </p:sp>
      <p:sp>
        <p:nvSpPr>
          <p:cNvPr id="121" name="TextShape 3"/>
          <p:cNvSpPr txBox="1"/>
          <p:nvPr/>
        </p:nvSpPr>
        <p:spPr>
          <a:xfrm>
            <a:off x="1391040" y="5622480"/>
            <a:ext cx="464760" cy="346320"/>
          </a:xfrm>
          <a:prstGeom prst="rect">
            <a:avLst/>
          </a:prstGeom>
        </p:spPr>
        <p:txBody>
          <a:bodyPr lIns="90000" rIns="90000" tIns="45000" bIns="45000"/>
          <a:p>
            <a:r>
              <a:rPr lang="pl-PL">
                <a:latin typeface="Arial"/>
              </a:rPr>
              <a:t>(a)</a:t>
            </a:r>
            <a:endParaRPr/>
          </a:p>
        </p:txBody>
      </p:sp>
      <p:sp>
        <p:nvSpPr>
          <p:cNvPr id="122" name="TextShape 4"/>
          <p:cNvSpPr txBox="1"/>
          <p:nvPr/>
        </p:nvSpPr>
        <p:spPr>
          <a:xfrm>
            <a:off x="5976000" y="5688000"/>
            <a:ext cx="576000" cy="346320"/>
          </a:xfrm>
          <a:prstGeom prst="rect">
            <a:avLst/>
          </a:prstGeom>
        </p:spPr>
        <p:txBody>
          <a:bodyPr lIns="90000" rIns="90000" tIns="45000" bIns="45000"/>
          <a:p>
            <a:r>
              <a:rPr lang="pl-PL">
                <a:solidFill>
                  <a:srgbClr val="ffffff"/>
                </a:solidFill>
                <a:latin typeface="Arial"/>
              </a:rPr>
              <a:t>(b)</a:t>
            </a:r>
            <a:endParaRPr/>
          </a:p>
        </p:txBody>
      </p:sp>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3" name="Picture 2" descr=""/>
          <p:cNvPicPr/>
          <p:nvPr/>
        </p:nvPicPr>
        <p:blipFill>
          <a:blip r:embed="rId1"/>
          <a:stretch>
            <a:fillRect/>
          </a:stretch>
        </p:blipFill>
        <p:spPr>
          <a:xfrm>
            <a:off x="2185200" y="815760"/>
            <a:ext cx="6454800" cy="6453360"/>
          </a:xfrm>
          <a:prstGeom prst="rect">
            <a:avLst/>
          </a:prstGeom>
          <a:ln>
            <a:noFill/>
          </a:ln>
        </p:spPr>
      </p:pic>
      <p:pic>
        <p:nvPicPr>
          <p:cNvPr id="124" name="Rounded Rectangle 5" descr=""/>
          <p:cNvPicPr/>
          <p:nvPr/>
        </p:nvPicPr>
        <p:blipFill>
          <a:blip r:embed="rId2"/>
          <a:stretch>
            <a:fillRect/>
          </a:stretch>
        </p:blipFill>
        <p:spPr>
          <a:xfrm>
            <a:off x="2095560" y="389880"/>
            <a:ext cx="6400440" cy="785880"/>
          </a:xfrm>
          <a:prstGeom prst="rect">
            <a:avLst/>
          </a:prstGeom>
          <a:ln>
            <a:noFill/>
          </a:ln>
        </p:spPr>
      </p:pic>
      <p:sp>
        <p:nvSpPr>
          <p:cNvPr id="125" name="CustomShape 1"/>
          <p:cNvSpPr/>
          <p:nvPr/>
        </p:nvSpPr>
        <p:spPr>
          <a:xfrm>
            <a:off x="2165400" y="516960"/>
            <a:ext cx="6213240" cy="593640"/>
          </a:xfrm>
          <a:prstGeom prst="rect">
            <a:avLst/>
          </a:prstGeom>
          <a:noFill/>
          <a:ln>
            <a:noFill/>
          </a:ln>
        </p:spPr>
        <p:txBody>
          <a:bodyPr lIns="90000" rIns="90000" tIns="46800" bIns="46800" anchor="ctr"/>
          <a:p>
            <a:pPr>
              <a:buFont typeface="StarSymbol"/>
              <a:buChar char=""/>
            </a:pPr>
            <a:r>
              <a:rPr b="1" lang="en-US">
                <a:solidFill>
                  <a:srgbClr val="ffffff"/>
                </a:solidFill>
                <a:latin typeface="Arial"/>
              </a:rPr>
              <a:t>                          </a:t>
            </a:r>
            <a:endParaRPr/>
          </a:p>
          <a:p>
            <a:pPr>
              <a:buFont typeface="StarSymbol"/>
              <a:buChar char=""/>
            </a:pPr>
            <a:r>
              <a:rPr b="1" lang="en-US">
                <a:solidFill>
                  <a:srgbClr val="ffffff"/>
                </a:solidFill>
                <a:latin typeface="Arial"/>
              </a:rPr>
              <a:t>                     </a:t>
            </a:r>
            <a:r>
              <a:rPr b="1" lang="en-US">
                <a:solidFill>
                  <a:srgbClr val="ffffff"/>
                </a:solidFill>
                <a:latin typeface="Arial"/>
              </a:rPr>
              <a:t>Structure of the iART platform </a:t>
            </a:r>
            <a:endParaRPr/>
          </a:p>
          <a:p>
            <a:pPr algn="ctr">
              <a:buFont typeface="StarSymbol"/>
              <a:buChar char=""/>
            </a:pPr>
            <a:endParaRPr/>
          </a:p>
        </p:txBody>
      </p:sp>
      <p:pic>
        <p:nvPicPr>
          <p:cNvPr id="126" name="Picture 2" descr=""/>
          <p:cNvPicPr/>
          <p:nvPr/>
        </p:nvPicPr>
        <p:blipFill>
          <a:blip r:embed="rId3"/>
          <a:stretch>
            <a:fillRect/>
          </a:stretch>
        </p:blipFill>
        <p:spPr>
          <a:xfrm>
            <a:off x="1460160" y="6962400"/>
            <a:ext cx="6791400" cy="333360"/>
          </a:xfrm>
          <a:prstGeom prst="rect">
            <a:avLst/>
          </a:prstGeom>
          <a:ln>
            <a:noFill/>
          </a:ln>
        </p:spPr>
      </p:pic>
      <p:pic>
        <p:nvPicPr>
          <p:cNvPr id="127" name="Picture 2" descr=""/>
          <p:cNvPicPr/>
          <p:nvPr/>
        </p:nvPicPr>
        <p:blipFill>
          <a:blip r:embed="rId4"/>
          <a:stretch>
            <a:fillRect/>
          </a:stretch>
        </p:blipFill>
        <p:spPr>
          <a:xfrm>
            <a:off x="1460160" y="437760"/>
            <a:ext cx="668160" cy="6858000"/>
          </a:xfrm>
          <a:prstGeom prst="rect">
            <a:avLst/>
          </a:prstGeom>
          <a:ln>
            <a:noFill/>
          </a:ln>
        </p:spPr>
      </p:pic>
      <p:pic>
        <p:nvPicPr>
          <p:cNvPr id="128" name="Picture 6" descr=""/>
          <p:cNvPicPr/>
          <p:nvPr/>
        </p:nvPicPr>
        <p:blipFill>
          <a:blip r:embed="rId5"/>
          <a:stretch>
            <a:fillRect/>
          </a:stretch>
        </p:blipFill>
        <p:spPr>
          <a:xfrm>
            <a:off x="8640360" y="376560"/>
            <a:ext cx="1068840" cy="487800"/>
          </a:xfrm>
          <a:prstGeom prst="rect">
            <a:avLst/>
          </a:prstGeom>
          <a:ln>
            <a:noFill/>
          </a:ln>
        </p:spPr>
      </p:pic>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9" name="" descr=""/>
          <p:cNvPicPr/>
          <p:nvPr/>
        </p:nvPicPr>
        <p:blipFill>
          <a:blip r:embed="rId1"/>
          <a:stretch>
            <a:fillRect/>
          </a:stretch>
        </p:blipFill>
        <p:spPr>
          <a:xfrm>
            <a:off x="864000" y="1238040"/>
            <a:ext cx="8373600" cy="5169960"/>
          </a:xfrm>
          <a:prstGeom prst="rect">
            <a:avLst/>
          </a:prstGeom>
          <a:ln>
            <a:noFill/>
          </a:ln>
        </p:spPr>
      </p:pic>
      <p:pic>
        <p:nvPicPr>
          <p:cNvPr id="130" name="Picture 6" descr=""/>
          <p:cNvPicPr/>
          <p:nvPr/>
        </p:nvPicPr>
        <p:blipFill>
          <a:blip r:embed="rId2"/>
          <a:stretch>
            <a:fillRect/>
          </a:stretch>
        </p:blipFill>
        <p:spPr>
          <a:xfrm>
            <a:off x="8642520" y="378720"/>
            <a:ext cx="1068840" cy="48780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1" name="Picture 4" descr=""/>
          <p:cNvPicPr/>
          <p:nvPr/>
        </p:nvPicPr>
        <p:blipFill>
          <a:blip r:embed="rId1"/>
          <a:stretch>
            <a:fillRect/>
          </a:stretch>
        </p:blipFill>
        <p:spPr>
          <a:xfrm>
            <a:off x="864360" y="3692160"/>
            <a:ext cx="6660000" cy="2684160"/>
          </a:xfrm>
          <a:prstGeom prst="rect">
            <a:avLst/>
          </a:prstGeom>
          <a:ln w="9360">
            <a:noFill/>
          </a:ln>
        </p:spPr>
      </p:pic>
      <p:pic>
        <p:nvPicPr>
          <p:cNvPr id="132" name="Picture 2" descr=""/>
          <p:cNvPicPr/>
          <p:nvPr/>
        </p:nvPicPr>
        <p:blipFill>
          <a:blip r:embed="rId2"/>
          <a:stretch>
            <a:fillRect/>
          </a:stretch>
        </p:blipFill>
        <p:spPr>
          <a:xfrm>
            <a:off x="828000" y="360"/>
            <a:ext cx="6984360" cy="3706560"/>
          </a:xfrm>
          <a:prstGeom prst="rect">
            <a:avLst/>
          </a:prstGeom>
          <a:ln w="9360">
            <a:noFill/>
          </a:ln>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3" name="CustomShape 1"/>
          <p:cNvSpPr/>
          <p:nvPr/>
        </p:nvSpPr>
        <p:spPr>
          <a:xfrm>
            <a:off x="2556000" y="792000"/>
            <a:ext cx="4319640" cy="3456000"/>
          </a:xfrm>
          <a:prstGeom prst="ellipse">
            <a:avLst/>
          </a:prstGeom>
          <a:noFill/>
          <a:ln w="25560">
            <a:solidFill>
              <a:srgbClr val="385d8a"/>
            </a:solidFill>
            <a:miter/>
          </a:ln>
        </p:spPr>
      </p:sp>
      <p:sp>
        <p:nvSpPr>
          <p:cNvPr id="134" name="CustomShape 2"/>
          <p:cNvSpPr/>
          <p:nvPr/>
        </p:nvSpPr>
        <p:spPr>
          <a:xfrm>
            <a:off x="3419640" y="1440000"/>
            <a:ext cx="720720" cy="720720"/>
          </a:xfrm>
          <a:prstGeom prst="rect">
            <a:avLst/>
          </a:prstGeom>
          <a:solidFill>
            <a:srgbClr val="b9cde5"/>
          </a:solidFill>
          <a:ln w="25560">
            <a:solidFill>
              <a:srgbClr val="385d8a"/>
            </a:solidFill>
            <a:miter/>
          </a:ln>
        </p:spPr>
        <p:txBody>
          <a:bodyPr lIns="90000" rIns="90000" tIns="46800" bIns="46800" anchor="ctr"/>
          <a:p>
            <a:pPr algn="ctr">
              <a:buFont typeface="StarSymbol"/>
              <a:buChar char=""/>
            </a:pPr>
            <a:r>
              <a:rPr lang="nl-BE">
                <a:solidFill>
                  <a:srgbClr val="10253f"/>
                </a:solidFill>
                <a:latin typeface="Arial"/>
              </a:rPr>
              <a:t>3D</a:t>
            </a:r>
            <a:endParaRPr/>
          </a:p>
        </p:txBody>
      </p:sp>
      <p:sp>
        <p:nvSpPr>
          <p:cNvPr id="135" name="CustomShape 3"/>
          <p:cNvSpPr/>
          <p:nvPr/>
        </p:nvSpPr>
        <p:spPr>
          <a:xfrm>
            <a:off x="5364360" y="1440000"/>
            <a:ext cx="863640" cy="720720"/>
          </a:xfrm>
          <a:prstGeom prst="rect">
            <a:avLst/>
          </a:prstGeom>
          <a:solidFill>
            <a:srgbClr val="b9cde5"/>
          </a:solidFill>
          <a:ln w="25560">
            <a:solidFill>
              <a:srgbClr val="385d8a"/>
            </a:solidFill>
            <a:miter/>
          </a:ln>
        </p:spPr>
        <p:txBody>
          <a:bodyPr lIns="90000" rIns="90000" tIns="46800" bIns="46800" anchor="ctr"/>
          <a:p>
            <a:pPr algn="ctr">
              <a:buFont typeface="StarSymbol"/>
              <a:buChar char=""/>
            </a:pPr>
            <a:r>
              <a:rPr lang="nl-BE">
                <a:solidFill>
                  <a:srgbClr val="10253f"/>
                </a:solidFill>
                <a:latin typeface="Arial"/>
              </a:rPr>
              <a:t>Gallery</a:t>
            </a:r>
            <a:endParaRPr/>
          </a:p>
        </p:txBody>
      </p:sp>
      <p:sp>
        <p:nvSpPr>
          <p:cNvPr id="136" name="CustomShape 4"/>
          <p:cNvSpPr/>
          <p:nvPr/>
        </p:nvSpPr>
        <p:spPr>
          <a:xfrm>
            <a:off x="5940720" y="1871640"/>
            <a:ext cx="431640" cy="289080"/>
          </a:xfrm>
          <a:prstGeom prst="rect">
            <a:avLst/>
          </a:prstGeom>
          <a:solidFill>
            <a:srgbClr val="b9cde5"/>
          </a:solidFill>
          <a:ln w="25560">
            <a:solidFill>
              <a:srgbClr val="00b050"/>
            </a:solidFill>
            <a:miter/>
          </a:ln>
        </p:spPr>
        <p:txBody>
          <a:bodyPr lIns="90000" rIns="90000" tIns="46800" bIns="46800" anchor="ctr"/>
          <a:p>
            <a:pPr algn="ctr">
              <a:buFont typeface="StarSymbol"/>
              <a:buChar char=""/>
            </a:pPr>
            <a:r>
              <a:rPr lang="nl-BE" sz="800">
                <a:solidFill>
                  <a:srgbClr val="10253f"/>
                </a:solidFill>
                <a:latin typeface="Arial"/>
              </a:rPr>
              <a:t>gal1</a:t>
            </a:r>
            <a:endParaRPr/>
          </a:p>
        </p:txBody>
      </p:sp>
      <p:sp>
        <p:nvSpPr>
          <p:cNvPr id="137" name="CustomShape 5"/>
          <p:cNvSpPr/>
          <p:nvPr/>
        </p:nvSpPr>
        <p:spPr>
          <a:xfrm>
            <a:off x="6093000" y="2023920"/>
            <a:ext cx="432000" cy="289080"/>
          </a:xfrm>
          <a:prstGeom prst="rect">
            <a:avLst/>
          </a:prstGeom>
          <a:solidFill>
            <a:srgbClr val="b9cde5"/>
          </a:solidFill>
          <a:ln w="25560">
            <a:solidFill>
              <a:srgbClr val="00b050"/>
            </a:solidFill>
            <a:miter/>
          </a:ln>
        </p:spPr>
        <p:txBody>
          <a:bodyPr lIns="90000" rIns="90000" tIns="46800" bIns="46800" anchor="ctr"/>
          <a:p>
            <a:pPr algn="ctr">
              <a:buFont typeface="StarSymbol"/>
              <a:buChar char=""/>
            </a:pPr>
            <a:r>
              <a:rPr lang="nl-BE" sz="800">
                <a:solidFill>
                  <a:srgbClr val="10253f"/>
                </a:solidFill>
                <a:latin typeface="Arial"/>
              </a:rPr>
              <a:t>gal1</a:t>
            </a:r>
            <a:endParaRPr/>
          </a:p>
        </p:txBody>
      </p:sp>
      <p:sp>
        <p:nvSpPr>
          <p:cNvPr id="138" name="CustomShape 6"/>
          <p:cNvSpPr/>
          <p:nvPr/>
        </p:nvSpPr>
        <p:spPr>
          <a:xfrm>
            <a:off x="6245280" y="2176560"/>
            <a:ext cx="432000" cy="288720"/>
          </a:xfrm>
          <a:prstGeom prst="rect">
            <a:avLst/>
          </a:prstGeom>
          <a:solidFill>
            <a:srgbClr val="b9cde5"/>
          </a:solidFill>
          <a:ln w="25560">
            <a:solidFill>
              <a:srgbClr val="00b050"/>
            </a:solidFill>
            <a:miter/>
          </a:ln>
        </p:spPr>
        <p:txBody>
          <a:bodyPr lIns="90000" rIns="90000" tIns="46800" bIns="46800" anchor="ctr"/>
          <a:p>
            <a:pPr algn="ctr">
              <a:buFont typeface="StarSymbol"/>
              <a:buChar char=""/>
            </a:pPr>
            <a:r>
              <a:rPr lang="nl-BE" sz="800">
                <a:solidFill>
                  <a:srgbClr val="10253f"/>
                </a:solidFill>
                <a:latin typeface="Arial"/>
              </a:rPr>
              <a:t>gal1</a:t>
            </a:r>
            <a:endParaRPr/>
          </a:p>
        </p:txBody>
      </p:sp>
      <p:sp>
        <p:nvSpPr>
          <p:cNvPr id="139" name="CustomShape 7"/>
          <p:cNvSpPr/>
          <p:nvPr/>
        </p:nvSpPr>
        <p:spPr>
          <a:xfrm>
            <a:off x="6372360" y="2328840"/>
            <a:ext cx="503280" cy="289080"/>
          </a:xfrm>
          <a:prstGeom prst="rect">
            <a:avLst/>
          </a:prstGeom>
          <a:solidFill>
            <a:srgbClr val="b9cde5"/>
          </a:solidFill>
          <a:ln w="25560">
            <a:solidFill>
              <a:srgbClr val="00b050"/>
            </a:solidFill>
            <a:miter/>
          </a:ln>
        </p:spPr>
        <p:txBody>
          <a:bodyPr lIns="90000" rIns="90000" tIns="46800" bIns="46800" anchor="ctr"/>
          <a:p>
            <a:pPr algn="ctr">
              <a:buFont typeface="StarSymbol"/>
              <a:buChar char=""/>
            </a:pPr>
            <a:r>
              <a:rPr lang="nl-BE" sz="800">
                <a:solidFill>
                  <a:srgbClr val="10253f"/>
                </a:solidFill>
                <a:latin typeface="Arial"/>
              </a:rPr>
              <a:t>gall100</a:t>
            </a:r>
            <a:endParaRPr/>
          </a:p>
        </p:txBody>
      </p:sp>
      <p:cxnSp>
        <p:nvCxnSpPr>
          <p:cNvPr id="140" name="Line 8"/>
          <p:cNvCxnSpPr/>
          <p:nvPr/>
        </p:nvCxnSpPr>
        <p:spPr>
          <a:xfrm>
            <a:off x="4282920" y="1728360"/>
            <a:ext cx="865800" cy="1080"/>
          </a:xfrm>
          <a:prstGeom prst="straightConnector1">
            <a:avLst/>
          </a:prstGeom>
          <a:ln w="9360">
            <a:solidFill>
              <a:srgbClr val="4a7ebb"/>
            </a:solidFill>
            <a:miter/>
            <a:headEnd len="med" type="arrow" w="med"/>
            <a:tailEnd len="med" type="arrow" w="med"/>
          </a:ln>
        </p:spPr>
      </p:cxnSp>
      <p:sp>
        <p:nvSpPr>
          <p:cNvPr id="141" name="CustomShape 9"/>
          <p:cNvSpPr/>
          <p:nvPr/>
        </p:nvSpPr>
        <p:spPr>
          <a:xfrm>
            <a:off x="3996000" y="792000"/>
            <a:ext cx="1689120" cy="368280"/>
          </a:xfrm>
          <a:prstGeom prst="rect">
            <a:avLst/>
          </a:prstGeom>
          <a:noFill/>
          <a:ln>
            <a:noFill/>
          </a:ln>
        </p:spPr>
        <p:txBody>
          <a:bodyPr wrap="none" lIns="90000" rIns="90000" tIns="46800" bIns="46800"/>
          <a:p>
            <a:pPr>
              <a:buSzPct val="45000"/>
              <a:buFont typeface="StarSymbol"/>
              <a:buChar char=""/>
            </a:pPr>
            <a:r>
              <a:rPr lang="nl-BE">
                <a:latin typeface="Arial"/>
              </a:rPr>
              <a:t>Bivolino.com</a:t>
            </a:r>
            <a:endParaRPr/>
          </a:p>
        </p:txBody>
      </p:sp>
      <p:pic>
        <p:nvPicPr>
          <p:cNvPr id="142" name="Picture 3" descr=""/>
          <p:cNvPicPr/>
          <p:nvPr/>
        </p:nvPicPr>
        <p:blipFill>
          <a:blip r:embed="rId1"/>
          <a:stretch>
            <a:fillRect/>
          </a:stretch>
        </p:blipFill>
        <p:spPr>
          <a:xfrm>
            <a:off x="611280" y="1152360"/>
            <a:ext cx="876240" cy="1781280"/>
          </a:xfrm>
          <a:prstGeom prst="rect">
            <a:avLst/>
          </a:prstGeom>
          <a:ln>
            <a:noFill/>
          </a:ln>
        </p:spPr>
      </p:pic>
      <p:sp>
        <p:nvSpPr>
          <p:cNvPr id="143" name="CustomShape 10"/>
          <p:cNvSpPr/>
          <p:nvPr/>
        </p:nvSpPr>
        <p:spPr>
          <a:xfrm>
            <a:off x="432000" y="863640"/>
            <a:ext cx="1623600" cy="246240"/>
          </a:xfrm>
          <a:prstGeom prst="rect">
            <a:avLst/>
          </a:prstGeom>
          <a:noFill/>
          <a:ln>
            <a:noFill/>
          </a:ln>
        </p:spPr>
        <p:txBody>
          <a:bodyPr wrap="none" lIns="90000" rIns="90000" tIns="46800" bIns="46800"/>
          <a:p>
            <a:pPr>
              <a:buSzPct val="45000"/>
              <a:buFont typeface="StarSymbol"/>
              <a:buChar char=""/>
            </a:pPr>
            <a:r>
              <a:rPr lang="nl-BE" sz="1000">
                <a:latin typeface="Arial"/>
              </a:rPr>
              <a:t>E-marketing channels</a:t>
            </a:r>
            <a:endParaRPr/>
          </a:p>
        </p:txBody>
      </p:sp>
      <p:cxnSp>
        <p:nvCxnSpPr>
          <p:cNvPr id="144" name="Line 11"/>
          <p:cNvCxnSpPr/>
          <p:nvPr/>
        </p:nvCxnSpPr>
        <p:spPr>
          <a:xfrm>
            <a:off x="1116360" y="1294920"/>
            <a:ext cx="575280" cy="1080"/>
          </a:xfrm>
          <a:prstGeom prst="straightConnector1">
            <a:avLst/>
          </a:prstGeom>
          <a:ln w="9360">
            <a:solidFill>
              <a:srgbClr val="4a7ebb"/>
            </a:solidFill>
            <a:miter/>
            <a:tailEnd len="med" type="arrow" w="med"/>
          </a:ln>
        </p:spPr>
      </p:cxnSp>
      <p:sp>
        <p:nvSpPr>
          <p:cNvPr id="145" name="CustomShape 12"/>
          <p:cNvSpPr/>
          <p:nvPr/>
        </p:nvSpPr>
        <p:spPr>
          <a:xfrm>
            <a:off x="1690920" y="1152360"/>
            <a:ext cx="2135880" cy="550800"/>
          </a:xfrm>
          <a:prstGeom prst="rect">
            <a:avLst/>
          </a:prstGeom>
          <a:noFill/>
          <a:ln>
            <a:noFill/>
          </a:ln>
        </p:spPr>
        <p:txBody>
          <a:bodyPr wrap="none" lIns="90000" rIns="90000" tIns="46800" bIns="46800"/>
          <a:p>
            <a:pPr>
              <a:buFont typeface="StarSymbol"/>
              <a:buChar char=""/>
            </a:pPr>
            <a:r>
              <a:rPr lang="nl-BE" sz="1000">
                <a:solidFill>
                  <a:srgbClr val="10253f"/>
                </a:solidFill>
                <a:latin typeface="Arial"/>
              </a:rPr>
              <a:t>cpc+cps</a:t>
            </a:r>
            <a:endParaRPr/>
          </a:p>
          <a:p>
            <a:pPr>
              <a:buFont typeface="StarSymbol"/>
              <a:buChar char=""/>
            </a:pPr>
            <a:r>
              <a:rPr lang="nl-BE" sz="1000">
                <a:solidFill>
                  <a:srgbClr val="10253f"/>
                </a:solidFill>
                <a:latin typeface="Arial"/>
              </a:rPr>
              <a:t>Via product feed/listings for Gallery</a:t>
            </a:r>
            <a:endParaRPr/>
          </a:p>
          <a:p>
            <a:pPr>
              <a:buFont typeface="StarSymbol"/>
              <a:buChar char=""/>
            </a:pPr>
            <a:r>
              <a:rPr lang="nl-BE" sz="1000">
                <a:solidFill>
                  <a:srgbClr val="10253f"/>
                </a:solidFill>
                <a:latin typeface="Arial"/>
              </a:rPr>
              <a:t>Via iframe for 3D </a:t>
            </a:r>
            <a:endParaRPr/>
          </a:p>
        </p:txBody>
      </p:sp>
      <p:cxnSp>
        <p:nvCxnSpPr>
          <p:cNvPr id="146" name="Line 13"/>
          <p:cNvCxnSpPr/>
          <p:nvPr/>
        </p:nvCxnSpPr>
        <p:spPr>
          <a:xfrm>
            <a:off x="1042920" y="2592000"/>
            <a:ext cx="648360" cy="1080"/>
          </a:xfrm>
          <a:prstGeom prst="straightConnector1">
            <a:avLst/>
          </a:prstGeom>
          <a:ln w="9360">
            <a:solidFill>
              <a:srgbClr val="4a7ebb"/>
            </a:solidFill>
            <a:miter/>
            <a:tailEnd len="med" type="arrow" w="med"/>
          </a:ln>
        </p:spPr>
      </p:cxnSp>
      <p:pic>
        <p:nvPicPr>
          <p:cNvPr id="147" name="Picture 4" descr=""/>
          <p:cNvPicPr/>
          <p:nvPr/>
        </p:nvPicPr>
        <p:blipFill>
          <a:blip r:embed="rId2"/>
          <a:stretch>
            <a:fillRect/>
          </a:stretch>
        </p:blipFill>
        <p:spPr>
          <a:xfrm>
            <a:off x="4499280" y="3672000"/>
            <a:ext cx="504720" cy="428400"/>
          </a:xfrm>
          <a:prstGeom prst="rect">
            <a:avLst/>
          </a:prstGeom>
          <a:ln>
            <a:noFill/>
          </a:ln>
        </p:spPr>
      </p:pic>
      <p:sp>
        <p:nvSpPr>
          <p:cNvPr id="148" name="CustomShape 14"/>
          <p:cNvSpPr/>
          <p:nvPr/>
        </p:nvSpPr>
        <p:spPr>
          <a:xfrm>
            <a:off x="3635640" y="4608360"/>
            <a:ext cx="2874600" cy="520560"/>
          </a:xfrm>
          <a:prstGeom prst="rect">
            <a:avLst/>
          </a:prstGeom>
          <a:noFill/>
          <a:ln>
            <a:noFill/>
          </a:ln>
        </p:spPr>
        <p:txBody>
          <a:bodyPr wrap="none" lIns="90000" rIns="90000" tIns="46800" bIns="46800"/>
          <a:p>
            <a:pPr>
              <a:buSzPct val="45000"/>
              <a:buFont typeface="StarSymbol"/>
              <a:buChar char=""/>
            </a:pPr>
            <a:r>
              <a:rPr lang="nl-BE">
                <a:latin typeface="Arial"/>
              </a:rPr>
              <a:t>Etailer-Marketplace.com</a:t>
            </a:r>
            <a:endParaRPr/>
          </a:p>
          <a:p>
            <a:pPr>
              <a:buSzPct val="45000"/>
              <a:buFont typeface="StarSymbol"/>
              <a:buChar char=""/>
            </a:pPr>
            <a:r>
              <a:rPr lang="nl-BE" sz="1000">
                <a:latin typeface="Arial"/>
              </a:rPr>
              <a:t>    </a:t>
            </a:r>
            <a:r>
              <a:rPr lang="nl-BE" sz="1000">
                <a:latin typeface="Arial"/>
              </a:rPr>
              <a:t>( bivolino or </a:t>
            </a:r>
            <a:r>
              <a:rPr lang="nl-BE" sz="1000">
                <a:solidFill>
                  <a:srgbClr val="00b050"/>
                </a:solidFill>
                <a:latin typeface="Arial"/>
              </a:rPr>
              <a:t>b2c bivo-shops </a:t>
            </a:r>
            <a:r>
              <a:rPr lang="nl-BE" sz="1000">
                <a:latin typeface="Arial"/>
              </a:rPr>
              <a:t>opens shop)  </a:t>
            </a:r>
            <a:endParaRPr/>
          </a:p>
        </p:txBody>
      </p:sp>
      <p:sp>
        <p:nvSpPr>
          <p:cNvPr id="149" name="CustomShape 15"/>
          <p:cNvSpPr/>
          <p:nvPr/>
        </p:nvSpPr>
        <p:spPr>
          <a:xfrm>
            <a:off x="6588360" y="3095640"/>
            <a:ext cx="1871640" cy="1297080"/>
          </a:xfrm>
          <a:prstGeom prst="borderCallout2">
            <a:avLst>
              <a:gd name="adj1" fmla="val -9140"/>
              <a:gd name="adj2" fmla="val -15973"/>
              <a:gd name="adj3" fmla="val -3600"/>
              <a:gd name="adj4" fmla="val 4000"/>
              <a:gd name="adj5" fmla="val -1800"/>
              <a:gd name="adj6" fmla="val 4000"/>
            </a:avLst>
          </a:prstGeom>
          <a:noFill/>
          <a:ln w="25560">
            <a:solidFill>
              <a:srgbClr val="385d8a"/>
            </a:solidFill>
            <a:miter/>
          </a:ln>
        </p:spPr>
      </p:sp>
      <p:sp>
        <p:nvSpPr>
          <p:cNvPr id="150" name="CustomShape 16"/>
          <p:cNvSpPr/>
          <p:nvPr/>
        </p:nvSpPr>
        <p:spPr>
          <a:xfrm>
            <a:off x="1690920" y="2448000"/>
            <a:ext cx="1100880" cy="231120"/>
          </a:xfrm>
          <a:prstGeom prst="rect">
            <a:avLst/>
          </a:prstGeom>
          <a:noFill/>
          <a:ln>
            <a:noFill/>
          </a:ln>
        </p:spPr>
        <p:txBody>
          <a:bodyPr wrap="none" lIns="90000" rIns="90000" tIns="46800" bIns="46800"/>
          <a:p>
            <a:pPr>
              <a:buSzPct val="45000"/>
              <a:buFont typeface="StarSymbol"/>
              <a:buChar char=""/>
            </a:pPr>
            <a:r>
              <a:rPr lang="nl-BE" sz="900">
                <a:latin typeface="Arial"/>
              </a:rPr>
              <a:t>Share/publish</a:t>
            </a:r>
            <a:endParaRPr/>
          </a:p>
        </p:txBody>
      </p:sp>
      <p:cxnSp>
        <p:nvCxnSpPr>
          <p:cNvPr id="151" name="Line 17"/>
          <p:cNvCxnSpPr/>
          <p:nvPr/>
        </p:nvCxnSpPr>
        <p:spPr>
          <a:xfrm flipH="1">
            <a:off x="5147640" y="3816360"/>
            <a:ext cx="1585080" cy="72000"/>
          </a:xfrm>
          <a:prstGeom prst="straightConnector1">
            <a:avLst/>
          </a:prstGeom>
          <a:ln w="19080">
            <a:solidFill>
              <a:srgbClr val="4a7ebb"/>
            </a:solidFill>
            <a:miter/>
            <a:tailEnd len="med" type="arrow" w="med"/>
          </a:ln>
        </p:spPr>
      </p:cxnSp>
      <p:sp>
        <p:nvSpPr>
          <p:cNvPr id="152" name="CustomShape 18"/>
          <p:cNvSpPr/>
          <p:nvPr/>
        </p:nvSpPr>
        <p:spPr>
          <a:xfrm>
            <a:off x="6665760" y="3257280"/>
            <a:ext cx="1701360" cy="642600"/>
          </a:xfrm>
          <a:prstGeom prst="rect">
            <a:avLst/>
          </a:prstGeom>
          <a:noFill/>
          <a:ln>
            <a:noFill/>
          </a:ln>
        </p:spPr>
        <p:txBody>
          <a:bodyPr wrap="none" lIns="90000" rIns="90000" tIns="46800" bIns="46800"/>
          <a:p>
            <a:pPr>
              <a:buSzPct val="45000"/>
              <a:buFont typeface="StarSymbol"/>
              <a:buChar char=""/>
            </a:pPr>
            <a:r>
              <a:rPr lang="nl-BE">
                <a:latin typeface="Arial"/>
              </a:rPr>
              <a:t>Social Media</a:t>
            </a:r>
            <a:endParaRPr/>
          </a:p>
          <a:p>
            <a:pPr>
              <a:buSzPct val="45000"/>
              <a:buFont typeface="StarSymbol"/>
              <a:buChar char=""/>
            </a:pPr>
            <a:r>
              <a:rPr lang="nl-BE">
                <a:latin typeface="Arial"/>
              </a:rPr>
              <a:t>+blogs</a:t>
            </a:r>
            <a:endParaRPr/>
          </a:p>
        </p:txBody>
      </p:sp>
      <p:sp>
        <p:nvSpPr>
          <p:cNvPr id="153" name="CustomShape 19"/>
          <p:cNvSpPr/>
          <p:nvPr/>
        </p:nvSpPr>
        <p:spPr>
          <a:xfrm>
            <a:off x="5867640" y="2736720"/>
            <a:ext cx="984960" cy="215640"/>
          </a:xfrm>
          <a:prstGeom prst="rect">
            <a:avLst/>
          </a:prstGeom>
          <a:noFill/>
          <a:ln>
            <a:noFill/>
          </a:ln>
        </p:spPr>
        <p:txBody>
          <a:bodyPr wrap="none" lIns="90000" rIns="90000" tIns="46800" bIns="46800"/>
          <a:p>
            <a:pPr>
              <a:buSzPct val="45000"/>
              <a:buFont typeface="StarSymbol"/>
              <a:buChar char=""/>
            </a:pPr>
            <a:r>
              <a:rPr lang="nl-BE" sz="800">
                <a:latin typeface="Arial"/>
              </a:rPr>
              <a:t>Share-button</a:t>
            </a:r>
            <a:endParaRPr/>
          </a:p>
        </p:txBody>
      </p:sp>
      <p:pic>
        <p:nvPicPr>
          <p:cNvPr id="154" name="Picture 5" descr=""/>
          <p:cNvPicPr/>
          <p:nvPr/>
        </p:nvPicPr>
        <p:blipFill>
          <a:blip r:embed="rId3"/>
          <a:stretch>
            <a:fillRect/>
          </a:stretch>
        </p:blipFill>
        <p:spPr>
          <a:xfrm>
            <a:off x="5867640" y="2952720"/>
            <a:ext cx="609480" cy="238320"/>
          </a:xfrm>
          <a:prstGeom prst="rect">
            <a:avLst/>
          </a:prstGeom>
          <a:ln>
            <a:noFill/>
          </a:ln>
        </p:spPr>
      </p:pic>
      <p:sp>
        <p:nvSpPr>
          <p:cNvPr id="155" name="CustomShape 20"/>
          <p:cNvSpPr/>
          <p:nvPr/>
        </p:nvSpPr>
        <p:spPr>
          <a:xfrm>
            <a:off x="1619280" y="3168720"/>
            <a:ext cx="1872000" cy="1295280"/>
          </a:xfrm>
          <a:prstGeom prst="borderCallout2">
            <a:avLst>
              <a:gd name="adj1" fmla="val 35821"/>
              <a:gd name="adj2" fmla="val -20326"/>
              <a:gd name="adj3" fmla="val 22020"/>
              <a:gd name="adj4" fmla="val 4000"/>
              <a:gd name="adj5" fmla="val 20430"/>
              <a:gd name="adj6" fmla="val 4413"/>
            </a:avLst>
          </a:prstGeom>
          <a:noFill/>
          <a:ln w="57240">
            <a:solidFill>
              <a:srgbClr val="385d8a"/>
            </a:solidFill>
            <a:miter/>
          </a:ln>
        </p:spPr>
      </p:sp>
      <p:sp>
        <p:nvSpPr>
          <p:cNvPr id="156" name="CustomShape 21"/>
          <p:cNvSpPr/>
          <p:nvPr/>
        </p:nvSpPr>
        <p:spPr>
          <a:xfrm>
            <a:off x="1625760" y="3254040"/>
            <a:ext cx="1872000" cy="1555200"/>
          </a:xfrm>
          <a:prstGeom prst="rect">
            <a:avLst/>
          </a:prstGeom>
          <a:noFill/>
          <a:ln>
            <a:noFill/>
          </a:ln>
        </p:spPr>
        <p:txBody>
          <a:bodyPr lIns="90000" rIns="90000" tIns="46800" bIns="46800"/>
          <a:p>
            <a:pPr>
              <a:buSzPct val="45000"/>
              <a:buFont typeface="StarSymbol"/>
              <a:buChar char=""/>
            </a:pPr>
            <a:r>
              <a:rPr lang="nl-BE">
                <a:latin typeface="Arial"/>
              </a:rPr>
              <a:t>Referral </a:t>
            </a:r>
            <a:endParaRPr/>
          </a:p>
          <a:p>
            <a:pPr>
              <a:buSzPct val="45000"/>
              <a:buFont typeface="StarSymbol"/>
              <a:buChar char=""/>
            </a:pPr>
            <a:r>
              <a:rPr lang="nl-BE" sz="800">
                <a:latin typeface="Arial"/>
              </a:rPr>
              <a:t>Price comparison sites( beslist) cpc</a:t>
            </a:r>
            <a:endParaRPr/>
          </a:p>
          <a:p>
            <a:pPr>
              <a:buSzPct val="45000"/>
              <a:buFont typeface="StarSymbol"/>
              <a:buChar char=""/>
            </a:pPr>
            <a:r>
              <a:rPr lang="nl-BE" sz="800">
                <a:latin typeface="Arial"/>
              </a:rPr>
              <a:t>Affiliate networks ( cfr tradetracker) cps</a:t>
            </a:r>
            <a:endParaRPr/>
          </a:p>
          <a:p>
            <a:pPr>
              <a:buSzPct val="45000"/>
              <a:buFont typeface="StarSymbol"/>
              <a:buChar char=""/>
            </a:pPr>
            <a:r>
              <a:rPr lang="nl-BE" sz="800">
                <a:latin typeface="Arial"/>
              </a:rPr>
              <a:t>Eshops ( cfr department stores : bijenkorf (cps ,  (amazon) cpc</a:t>
            </a:r>
            <a:endParaRPr/>
          </a:p>
        </p:txBody>
      </p:sp>
      <p:sp>
        <p:nvSpPr>
          <p:cNvPr id="157" name="CustomShape 22"/>
          <p:cNvSpPr/>
          <p:nvPr/>
        </p:nvSpPr>
        <p:spPr>
          <a:xfrm>
            <a:off x="5508720" y="3672000"/>
            <a:ext cx="902520" cy="246240"/>
          </a:xfrm>
          <a:prstGeom prst="rect">
            <a:avLst/>
          </a:prstGeom>
          <a:noFill/>
          <a:ln>
            <a:noFill/>
          </a:ln>
        </p:spPr>
        <p:txBody>
          <a:bodyPr wrap="none" lIns="90000" rIns="90000" tIns="46800" bIns="46800"/>
          <a:p>
            <a:pPr>
              <a:buSzPct val="45000"/>
              <a:buFont typeface="StarSymbol"/>
              <a:buChar char=""/>
            </a:pPr>
            <a:r>
              <a:rPr lang="nl-BE" sz="1000">
                <a:latin typeface="Arial"/>
              </a:rPr>
              <a:t>Redirect </a:t>
            </a:r>
            <a:endParaRPr/>
          </a:p>
        </p:txBody>
      </p:sp>
      <p:sp>
        <p:nvSpPr>
          <p:cNvPr id="158" name="CustomShape 23"/>
          <p:cNvSpPr/>
          <p:nvPr/>
        </p:nvSpPr>
        <p:spPr>
          <a:xfrm>
            <a:off x="3635640" y="3672000"/>
            <a:ext cx="902520" cy="246240"/>
          </a:xfrm>
          <a:prstGeom prst="rect">
            <a:avLst/>
          </a:prstGeom>
          <a:noFill/>
          <a:ln>
            <a:noFill/>
          </a:ln>
        </p:spPr>
        <p:txBody>
          <a:bodyPr wrap="none" lIns="90000" rIns="90000" tIns="46800" bIns="46800"/>
          <a:p>
            <a:pPr>
              <a:buSzPct val="45000"/>
              <a:buFont typeface="StarSymbol"/>
              <a:buChar char=""/>
            </a:pPr>
            <a:r>
              <a:rPr lang="nl-BE" sz="1000">
                <a:latin typeface="Arial"/>
              </a:rPr>
              <a:t>Redirect </a:t>
            </a:r>
            <a:endParaRPr/>
          </a:p>
        </p:txBody>
      </p:sp>
      <p:cxnSp>
        <p:nvCxnSpPr>
          <p:cNvPr id="159" name="Line 24"/>
          <p:cNvCxnSpPr/>
          <p:nvPr/>
        </p:nvCxnSpPr>
        <p:spPr>
          <a:xfrm>
            <a:off x="2987640" y="3816360"/>
            <a:ext cx="1440360" cy="72000"/>
          </a:xfrm>
          <a:prstGeom prst="straightConnector1">
            <a:avLst/>
          </a:prstGeom>
          <a:ln w="19080">
            <a:solidFill>
              <a:srgbClr val="4a7ebb"/>
            </a:solidFill>
            <a:miter/>
            <a:tailEnd len="med" type="arrow" w="med"/>
          </a:ln>
        </p:spPr>
      </p:cxnSp>
      <p:pic>
        <p:nvPicPr>
          <p:cNvPr id="160" name="Picture 6" descr=""/>
          <p:cNvPicPr/>
          <p:nvPr/>
        </p:nvPicPr>
        <p:blipFill>
          <a:blip r:embed="rId4"/>
          <a:stretch>
            <a:fillRect/>
          </a:stretch>
        </p:blipFill>
        <p:spPr>
          <a:xfrm>
            <a:off x="7740720" y="4002120"/>
            <a:ext cx="679680" cy="396720"/>
          </a:xfrm>
          <a:prstGeom prst="rect">
            <a:avLst/>
          </a:prstGeom>
          <a:ln>
            <a:noFill/>
          </a:ln>
        </p:spPr>
      </p:pic>
      <p:sp>
        <p:nvSpPr>
          <p:cNvPr id="161" name="CustomShape 25"/>
          <p:cNvSpPr/>
          <p:nvPr/>
        </p:nvSpPr>
        <p:spPr>
          <a:xfrm>
            <a:off x="3708720" y="2303640"/>
            <a:ext cx="1942920" cy="642600"/>
          </a:xfrm>
          <a:prstGeom prst="rect">
            <a:avLst/>
          </a:prstGeom>
          <a:noFill/>
          <a:ln>
            <a:noFill/>
          </a:ln>
        </p:spPr>
        <p:txBody>
          <a:bodyPr lIns="90000" rIns="90000" tIns="46800" bIns="46800"/>
          <a:p>
            <a:pPr>
              <a:buFont typeface="StarSymbol"/>
              <a:buChar char=""/>
            </a:pPr>
            <a:r>
              <a:rPr lang="nl-BE" sz="900">
                <a:solidFill>
                  <a:srgbClr val="10253f"/>
                </a:solidFill>
                <a:latin typeface="Arial"/>
              </a:rPr>
              <a:t>cpc+cps</a:t>
            </a:r>
            <a:endParaRPr/>
          </a:p>
          <a:p>
            <a:pPr>
              <a:buFont typeface="StarSymbol"/>
              <a:buChar char=""/>
            </a:pPr>
            <a:r>
              <a:rPr lang="nl-BE" sz="900">
                <a:solidFill>
                  <a:srgbClr val="10253f"/>
                </a:solidFill>
                <a:latin typeface="Arial"/>
              </a:rPr>
              <a:t>Via product feed/listings for Gallery</a:t>
            </a:r>
            <a:endParaRPr/>
          </a:p>
          <a:p>
            <a:pPr>
              <a:buFont typeface="StarSymbol"/>
              <a:buChar char=""/>
            </a:pPr>
            <a:r>
              <a:rPr lang="nl-BE" sz="900">
                <a:solidFill>
                  <a:srgbClr val="10253f"/>
                </a:solidFill>
                <a:latin typeface="Arial"/>
              </a:rPr>
              <a:t>Via iframe for 3D </a:t>
            </a:r>
            <a:endParaRPr/>
          </a:p>
        </p:txBody>
      </p:sp>
      <p:pic>
        <p:nvPicPr>
          <p:cNvPr id="162" name="Picture 8" descr=""/>
          <p:cNvPicPr/>
          <p:nvPr/>
        </p:nvPicPr>
        <p:blipFill>
          <a:blip r:embed="rId5"/>
          <a:stretch>
            <a:fillRect/>
          </a:stretch>
        </p:blipFill>
        <p:spPr>
          <a:xfrm>
            <a:off x="4427640" y="2736720"/>
            <a:ext cx="662040" cy="792360"/>
          </a:xfrm>
          <a:prstGeom prst="rect">
            <a:avLst/>
          </a:prstGeom>
          <a:ln>
            <a:noFill/>
          </a:ln>
        </p:spPr>
      </p:pic>
      <p:sp>
        <p:nvSpPr>
          <p:cNvPr id="163" name="CustomShape 26"/>
          <p:cNvSpPr/>
          <p:nvPr/>
        </p:nvSpPr>
        <p:spPr>
          <a:xfrm>
            <a:off x="4788000" y="3456000"/>
            <a:ext cx="216000" cy="216000"/>
          </a:xfrm>
          <a:prstGeom prst="downArrow">
            <a:avLst>
              <a:gd name="adj1" fmla="val 10800"/>
              <a:gd name="adj2" fmla="val 5400"/>
            </a:avLst>
          </a:prstGeom>
          <a:solidFill>
            <a:srgbClr val="4f81bd"/>
          </a:solidFill>
          <a:ln w="25560">
            <a:solidFill>
              <a:srgbClr val="385d8a"/>
            </a:solidFill>
            <a:miter/>
          </a:ln>
        </p:spPr>
      </p:sp>
      <p:sp>
        <p:nvSpPr>
          <p:cNvPr id="164" name="CustomShape 27"/>
          <p:cNvSpPr/>
          <p:nvPr/>
        </p:nvSpPr>
        <p:spPr>
          <a:xfrm>
            <a:off x="432000" y="4680000"/>
            <a:ext cx="2539440" cy="398520"/>
          </a:xfrm>
          <a:prstGeom prst="rect">
            <a:avLst/>
          </a:prstGeom>
          <a:noFill/>
          <a:ln>
            <a:noFill/>
          </a:ln>
        </p:spPr>
        <p:txBody>
          <a:bodyPr wrap="none" lIns="90000" rIns="90000" tIns="46800" bIns="46800"/>
          <a:p>
            <a:pPr>
              <a:buSzPct val="45000"/>
              <a:buFont typeface="StarSymbol"/>
              <a:buChar char=""/>
            </a:pPr>
            <a:r>
              <a:rPr lang="nl-BE" sz="1000">
                <a:latin typeface="Arial"/>
              </a:rPr>
              <a:t>E-marketing channels </a:t>
            </a:r>
            <a:endParaRPr/>
          </a:p>
          <a:p>
            <a:pPr>
              <a:buSzPct val="45000"/>
              <a:buFont typeface="StarSymbol"/>
              <a:buChar char=""/>
            </a:pPr>
            <a:r>
              <a:rPr lang="nl-BE" sz="1000">
                <a:latin typeface="Arial"/>
              </a:rPr>
              <a:t>with external  sso + checkout process </a:t>
            </a:r>
            <a:endParaRPr/>
          </a:p>
        </p:txBody>
      </p:sp>
      <p:sp>
        <p:nvSpPr>
          <p:cNvPr id="165" name="CustomShape 28"/>
          <p:cNvSpPr/>
          <p:nvPr/>
        </p:nvSpPr>
        <p:spPr>
          <a:xfrm>
            <a:off x="6372360" y="1728720"/>
            <a:ext cx="636480" cy="368280"/>
          </a:xfrm>
          <a:prstGeom prst="rect">
            <a:avLst/>
          </a:prstGeom>
          <a:solidFill>
            <a:srgbClr val="254061"/>
          </a:solidFill>
          <a:ln>
            <a:noFill/>
          </a:ln>
        </p:spPr>
        <p:txBody>
          <a:bodyPr wrap="none" lIns="90000" rIns="90000" tIns="46800" bIns="46800"/>
          <a:p>
            <a:pPr>
              <a:buFont typeface="StarSymbol"/>
              <a:buChar char=""/>
            </a:pPr>
            <a:r>
              <a:rPr lang="nl-BE">
                <a:solidFill>
                  <a:srgbClr val="00b050"/>
                </a:solidFill>
                <a:latin typeface="Arial"/>
              </a:rPr>
              <a:t>B2C</a:t>
            </a:r>
            <a:endParaRPr/>
          </a:p>
        </p:txBody>
      </p:sp>
      <p:cxnSp>
        <p:nvCxnSpPr>
          <p:cNvPr id="166" name="Line 29"/>
          <p:cNvCxnSpPr/>
          <p:nvPr/>
        </p:nvCxnSpPr>
        <p:spPr>
          <a:xfrm>
            <a:off x="7812000" y="2952360"/>
            <a:ext cx="1369080" cy="864360"/>
          </a:xfrm>
          <a:prstGeom prst="bentConnector3">
            <a:avLst/>
          </a:prstGeom>
          <a:ln w="19080">
            <a:solidFill>
              <a:srgbClr val="00b050"/>
            </a:solidFill>
            <a:miter/>
          </a:ln>
        </p:spPr>
      </p:cxnSp>
      <p:cxnSp>
        <p:nvCxnSpPr>
          <p:cNvPr id="167" name="Line 30"/>
          <p:cNvCxnSpPr/>
          <p:nvPr/>
        </p:nvCxnSpPr>
        <p:spPr>
          <a:xfrm>
            <a:off x="7964280" y="3104640"/>
            <a:ext cx="1369080" cy="864360"/>
          </a:xfrm>
          <a:prstGeom prst="bentConnector3">
            <a:avLst/>
          </a:prstGeom>
          <a:ln w="19080">
            <a:solidFill>
              <a:srgbClr val="00b050"/>
            </a:solidFill>
            <a:miter/>
          </a:ln>
        </p:spPr>
      </p:cxnSp>
      <p:cxnSp>
        <p:nvCxnSpPr>
          <p:cNvPr id="168" name="Line 31"/>
          <p:cNvCxnSpPr/>
          <p:nvPr/>
        </p:nvCxnSpPr>
        <p:spPr>
          <a:xfrm>
            <a:off x="8116920" y="3257280"/>
            <a:ext cx="1369440" cy="864360"/>
          </a:xfrm>
          <a:prstGeom prst="bentConnector3">
            <a:avLst/>
          </a:prstGeom>
          <a:ln w="19080">
            <a:solidFill>
              <a:srgbClr val="00b050"/>
            </a:solidFill>
            <a:miter/>
          </a:ln>
        </p:spPr>
      </p:cxnSp>
      <p:cxnSp>
        <p:nvCxnSpPr>
          <p:cNvPr id="169" name="Line 32"/>
          <p:cNvCxnSpPr/>
          <p:nvPr/>
        </p:nvCxnSpPr>
        <p:spPr>
          <a:xfrm>
            <a:off x="8269200" y="3409920"/>
            <a:ext cx="1307160" cy="838800"/>
          </a:xfrm>
          <a:prstGeom prst="bentConnector3">
            <a:avLst/>
          </a:prstGeom>
          <a:ln w="19080">
            <a:solidFill>
              <a:srgbClr val="00b050"/>
            </a:solidFill>
            <a:miter/>
          </a:ln>
        </p:spPr>
      </p:cxnSp>
      <p:sp>
        <p:nvSpPr>
          <p:cNvPr id="170" name="CustomShape 33"/>
          <p:cNvSpPr/>
          <p:nvPr/>
        </p:nvSpPr>
        <p:spPr>
          <a:xfrm>
            <a:off x="3564000" y="5256360"/>
            <a:ext cx="719280" cy="720720"/>
          </a:xfrm>
          <a:prstGeom prst="rect">
            <a:avLst/>
          </a:prstGeom>
          <a:solidFill>
            <a:srgbClr val="b9cde5"/>
          </a:solidFill>
          <a:ln w="25560">
            <a:solidFill>
              <a:srgbClr val="385d8a"/>
            </a:solidFill>
            <a:miter/>
          </a:ln>
        </p:spPr>
        <p:txBody>
          <a:bodyPr lIns="90000" rIns="90000" tIns="46800" bIns="46800" anchor="ctr"/>
          <a:p>
            <a:pPr algn="ctr">
              <a:buFont typeface="StarSymbol"/>
              <a:buChar char=""/>
            </a:pPr>
            <a:r>
              <a:rPr lang="nl-BE">
                <a:solidFill>
                  <a:srgbClr val="10253f"/>
                </a:solidFill>
                <a:latin typeface="Arial"/>
              </a:rPr>
              <a:t>3D</a:t>
            </a:r>
            <a:endParaRPr/>
          </a:p>
        </p:txBody>
      </p:sp>
      <p:sp>
        <p:nvSpPr>
          <p:cNvPr id="171" name="CustomShape 34"/>
          <p:cNvSpPr/>
          <p:nvPr/>
        </p:nvSpPr>
        <p:spPr>
          <a:xfrm>
            <a:off x="5508720" y="5256360"/>
            <a:ext cx="863640" cy="720720"/>
          </a:xfrm>
          <a:prstGeom prst="rect">
            <a:avLst/>
          </a:prstGeom>
          <a:solidFill>
            <a:srgbClr val="b9cde5"/>
          </a:solidFill>
          <a:ln w="25560">
            <a:solidFill>
              <a:srgbClr val="385d8a"/>
            </a:solidFill>
            <a:miter/>
          </a:ln>
        </p:spPr>
        <p:txBody>
          <a:bodyPr lIns="90000" rIns="90000" tIns="46800" bIns="46800" anchor="ctr"/>
          <a:p>
            <a:pPr algn="ctr">
              <a:buFont typeface="StarSymbol"/>
              <a:buChar char=""/>
            </a:pPr>
            <a:r>
              <a:rPr lang="nl-BE" sz="1600">
                <a:solidFill>
                  <a:srgbClr val="10253f"/>
                </a:solidFill>
                <a:latin typeface="Arial"/>
              </a:rPr>
              <a:t>Gallery</a:t>
            </a:r>
            <a:endParaRPr/>
          </a:p>
        </p:txBody>
      </p:sp>
      <p:cxnSp>
        <p:nvCxnSpPr>
          <p:cNvPr id="172" name="Line 35"/>
          <p:cNvCxnSpPr/>
          <p:nvPr/>
        </p:nvCxnSpPr>
        <p:spPr>
          <a:xfrm>
            <a:off x="4427280" y="5544720"/>
            <a:ext cx="864360" cy="1080"/>
          </a:xfrm>
          <a:prstGeom prst="straightConnector1">
            <a:avLst/>
          </a:prstGeom>
          <a:ln w="9360">
            <a:solidFill>
              <a:srgbClr val="4a7ebb"/>
            </a:solidFill>
            <a:miter/>
            <a:headEnd len="med" type="arrow" w="med"/>
            <a:tailEnd len="med" type="arrow" w="med"/>
          </a:ln>
        </p:spPr>
      </p:cxnSp>
      <p:sp>
        <p:nvSpPr>
          <p:cNvPr id="173" name="CustomShape 36"/>
          <p:cNvSpPr/>
          <p:nvPr/>
        </p:nvSpPr>
        <p:spPr>
          <a:xfrm>
            <a:off x="3059280" y="4680000"/>
            <a:ext cx="3889440" cy="2232000"/>
          </a:xfrm>
          <a:prstGeom prst="roundRect">
            <a:avLst>
              <a:gd name="adj" fmla="val 3600"/>
            </a:avLst>
          </a:prstGeom>
          <a:noFill/>
          <a:ln w="25560">
            <a:solidFill>
              <a:srgbClr val="385d8a"/>
            </a:solidFill>
            <a:miter/>
          </a:ln>
        </p:spPr>
      </p:sp>
      <p:sp>
        <p:nvSpPr>
          <p:cNvPr id="174" name="CustomShape 37"/>
          <p:cNvSpPr/>
          <p:nvPr/>
        </p:nvSpPr>
        <p:spPr>
          <a:xfrm>
            <a:off x="4788000" y="6264360"/>
            <a:ext cx="216000" cy="216000"/>
          </a:xfrm>
          <a:prstGeom prst="downArrow">
            <a:avLst>
              <a:gd name="adj1" fmla="val 10800"/>
              <a:gd name="adj2" fmla="val 5400"/>
            </a:avLst>
          </a:prstGeom>
          <a:solidFill>
            <a:srgbClr val="4f81bd"/>
          </a:solidFill>
          <a:ln w="25560">
            <a:solidFill>
              <a:srgbClr val="385d8a"/>
            </a:solidFill>
            <a:miter/>
          </a:ln>
        </p:spPr>
      </p:sp>
      <p:sp>
        <p:nvSpPr>
          <p:cNvPr id="175" name="CustomShape 38"/>
          <p:cNvSpPr/>
          <p:nvPr/>
        </p:nvSpPr>
        <p:spPr>
          <a:xfrm>
            <a:off x="4140360" y="6048360"/>
            <a:ext cx="2224080" cy="231120"/>
          </a:xfrm>
          <a:prstGeom prst="rect">
            <a:avLst/>
          </a:prstGeom>
          <a:noFill/>
          <a:ln>
            <a:noFill/>
          </a:ln>
        </p:spPr>
        <p:txBody>
          <a:bodyPr wrap="none" lIns="90000" rIns="90000" tIns="46800" bIns="46800"/>
          <a:p>
            <a:pPr>
              <a:buSzPct val="45000"/>
              <a:buFont typeface="StarSymbol"/>
              <a:buChar char=""/>
            </a:pPr>
            <a:r>
              <a:rPr lang="nl-BE" sz="900">
                <a:latin typeface="Arial"/>
              </a:rPr>
              <a:t>SYSTEM INTEGRATION: open API </a:t>
            </a:r>
            <a:endParaRPr/>
          </a:p>
        </p:txBody>
      </p:sp>
      <p:pic>
        <p:nvPicPr>
          <p:cNvPr id="176" name="Picture 8" descr=""/>
          <p:cNvPicPr/>
          <p:nvPr/>
        </p:nvPicPr>
        <p:blipFill>
          <a:blip r:embed="rId6"/>
          <a:stretch>
            <a:fillRect/>
          </a:stretch>
        </p:blipFill>
        <p:spPr>
          <a:xfrm>
            <a:off x="4643640" y="5602320"/>
            <a:ext cx="431640" cy="517680"/>
          </a:xfrm>
          <a:prstGeom prst="rect">
            <a:avLst/>
          </a:prstGeom>
          <a:ln>
            <a:noFill/>
          </a:ln>
        </p:spPr>
      </p:pic>
      <p:sp>
        <p:nvSpPr>
          <p:cNvPr id="177" name="CustomShape 39"/>
          <p:cNvSpPr/>
          <p:nvPr/>
        </p:nvSpPr>
        <p:spPr>
          <a:xfrm>
            <a:off x="3491280" y="5040360"/>
            <a:ext cx="829440" cy="246240"/>
          </a:xfrm>
          <a:prstGeom prst="rect">
            <a:avLst/>
          </a:prstGeom>
          <a:noFill/>
          <a:ln>
            <a:noFill/>
          </a:ln>
        </p:spPr>
        <p:txBody>
          <a:bodyPr wrap="none" lIns="90000" rIns="90000" tIns="46800" bIns="46800"/>
          <a:p>
            <a:pPr>
              <a:buSzPct val="45000"/>
              <a:buFont typeface="StarSymbol"/>
              <a:buChar char=""/>
            </a:pPr>
            <a:r>
              <a:rPr lang="nl-BE" sz="1000">
                <a:latin typeface="Arial"/>
              </a:rPr>
              <a:t>Iframe  </a:t>
            </a:r>
            <a:endParaRPr/>
          </a:p>
        </p:txBody>
      </p:sp>
      <p:sp>
        <p:nvSpPr>
          <p:cNvPr id="178" name="CustomShape 40"/>
          <p:cNvSpPr/>
          <p:nvPr/>
        </p:nvSpPr>
        <p:spPr>
          <a:xfrm>
            <a:off x="5435640" y="5040360"/>
            <a:ext cx="718200" cy="246240"/>
          </a:xfrm>
          <a:prstGeom prst="rect">
            <a:avLst/>
          </a:prstGeom>
          <a:noFill/>
          <a:ln>
            <a:noFill/>
          </a:ln>
        </p:spPr>
        <p:txBody>
          <a:bodyPr wrap="none" lIns="90000" rIns="90000" tIns="46800" bIns="46800"/>
          <a:p>
            <a:pPr>
              <a:buSzPct val="45000"/>
              <a:buFont typeface="StarSymbol"/>
              <a:buChar char=""/>
            </a:pPr>
            <a:r>
              <a:rPr lang="nl-BE" sz="1000">
                <a:latin typeface="Arial"/>
              </a:rPr>
              <a:t>listing</a:t>
            </a:r>
            <a:endParaRPr/>
          </a:p>
        </p:txBody>
      </p:sp>
      <p:sp>
        <p:nvSpPr>
          <p:cNvPr id="179" name="CustomShape 41"/>
          <p:cNvSpPr/>
          <p:nvPr/>
        </p:nvSpPr>
        <p:spPr>
          <a:xfrm>
            <a:off x="3470400" y="5918400"/>
            <a:ext cx="747360" cy="215640"/>
          </a:xfrm>
          <a:prstGeom prst="rect">
            <a:avLst/>
          </a:prstGeom>
          <a:noFill/>
          <a:ln>
            <a:noFill/>
          </a:ln>
        </p:spPr>
        <p:txBody>
          <a:bodyPr wrap="none" lIns="90000" rIns="90000" tIns="46800" bIns="46800"/>
          <a:p>
            <a:pPr>
              <a:buSzPct val="45000"/>
              <a:buFont typeface="StarSymbol"/>
              <a:buChar char=""/>
            </a:pPr>
            <a:r>
              <a:rPr lang="nl-BE" sz="800">
                <a:latin typeface="Arial"/>
              </a:rPr>
              <a:t>Baur.de</a:t>
            </a:r>
            <a:endParaRPr/>
          </a:p>
        </p:txBody>
      </p:sp>
      <p:sp>
        <p:nvSpPr>
          <p:cNvPr id="180" name="CustomShape 42"/>
          <p:cNvSpPr/>
          <p:nvPr/>
        </p:nvSpPr>
        <p:spPr>
          <a:xfrm>
            <a:off x="5218560" y="5918400"/>
            <a:ext cx="1730160" cy="215640"/>
          </a:xfrm>
          <a:prstGeom prst="rect">
            <a:avLst/>
          </a:prstGeom>
          <a:noFill/>
          <a:ln>
            <a:noFill/>
          </a:ln>
        </p:spPr>
        <p:txBody>
          <a:bodyPr wrap="none" lIns="90000" rIns="90000" tIns="46800" bIns="46800"/>
          <a:p>
            <a:pPr>
              <a:buSzPct val="45000"/>
              <a:buFont typeface="StarSymbol"/>
              <a:buChar char=""/>
            </a:pPr>
            <a:r>
              <a:rPr lang="nl-BE" sz="800">
                <a:latin typeface="Arial"/>
              </a:rPr>
              <a:t>Amazon.de( encrypted email)</a:t>
            </a:r>
            <a:endParaRPr/>
          </a:p>
        </p:txBody>
      </p:sp>
      <p:cxnSp>
        <p:nvCxnSpPr>
          <p:cNvPr id="181" name="Line 43"/>
          <p:cNvCxnSpPr/>
          <p:nvPr/>
        </p:nvCxnSpPr>
        <p:spPr>
          <a:xfrm flipV="1">
            <a:off x="5364360" y="1583640"/>
            <a:ext cx="2664720" cy="5112360"/>
          </a:xfrm>
          <a:prstGeom prst="curvedConnector3">
            <a:avLst/>
          </a:prstGeom>
          <a:ln w="9360">
            <a:solidFill>
              <a:srgbClr val="4a7ebb"/>
            </a:solidFill>
            <a:miter/>
            <a:tailEnd len="med" type="arrow" w="med"/>
          </a:ln>
        </p:spPr>
      </p:cxnSp>
      <p:sp>
        <p:nvSpPr>
          <p:cNvPr id="182" name="CustomShape 44"/>
          <p:cNvSpPr/>
          <p:nvPr/>
        </p:nvSpPr>
        <p:spPr>
          <a:xfrm>
            <a:off x="6875640" y="792000"/>
            <a:ext cx="2572920" cy="824040"/>
          </a:xfrm>
          <a:prstGeom prst="rect">
            <a:avLst/>
          </a:prstGeom>
          <a:noFill/>
          <a:ln>
            <a:noFill/>
          </a:ln>
        </p:spPr>
        <p:txBody>
          <a:bodyPr wrap="none" lIns="90000" rIns="90000" tIns="46800" bIns="46800"/>
          <a:p>
            <a:pPr>
              <a:lnSpc>
                <a:spcPct val="100000"/>
              </a:lnSpc>
              <a:buFont typeface="StarSymbol"/>
              <a:buChar char=""/>
            </a:pPr>
            <a:r>
              <a:rPr lang="nl-BE" sz="1200">
                <a:latin typeface="Wingdings"/>
                <a:ea typeface="Wingdings"/>
              </a:rPr>
              <a:t></a:t>
            </a:r>
            <a:r>
              <a:rPr lang="nl-BE" sz="1200">
                <a:latin typeface="Arial"/>
              </a:rPr>
              <a:t> </a:t>
            </a:r>
            <a:r>
              <a:rPr lang="nl-BE" sz="1200">
                <a:latin typeface="Arial"/>
              </a:rPr>
              <a:t>Feedback to bivolino</a:t>
            </a:r>
            <a:endParaRPr/>
          </a:p>
          <a:p>
            <a:pPr>
              <a:buSzPct val="45000"/>
              <a:buFont typeface="StarSymbol"/>
              <a:buChar char=""/>
            </a:pPr>
            <a:r>
              <a:rPr lang="nl-BE" sz="1200">
                <a:latin typeface="Arial"/>
              </a:rPr>
              <a:t>from either configID/galleryID</a:t>
            </a:r>
            <a:endParaRPr/>
          </a:p>
          <a:p>
            <a:pPr>
              <a:buSzPct val="45000"/>
              <a:buFont typeface="StarSymbol"/>
              <a:buChar char=""/>
            </a:pPr>
            <a:r>
              <a:rPr lang="nl-BE" sz="1200">
                <a:latin typeface="Arial"/>
              </a:rPr>
              <a:t>+customer name+adress details</a:t>
            </a:r>
            <a:endParaRPr/>
          </a:p>
          <a:p>
            <a:pPr>
              <a:buSzPct val="45000"/>
              <a:buFont typeface="StarSymbol"/>
              <a:buChar char=""/>
            </a:pPr>
            <a:r>
              <a:rPr lang="nl-BE" sz="1200">
                <a:latin typeface="Arial"/>
              </a:rPr>
              <a:t>, to produce &amp;deliver the shirts</a:t>
            </a:r>
            <a:endParaRPr/>
          </a:p>
        </p:txBody>
      </p:sp>
      <p:sp>
        <p:nvSpPr>
          <p:cNvPr id="183" name="CustomShape 45"/>
          <p:cNvSpPr/>
          <p:nvPr/>
        </p:nvSpPr>
        <p:spPr>
          <a:xfrm>
            <a:off x="3972600" y="6495480"/>
            <a:ext cx="1829160" cy="261360"/>
          </a:xfrm>
          <a:prstGeom prst="rect">
            <a:avLst/>
          </a:prstGeom>
          <a:noFill/>
          <a:ln>
            <a:noFill/>
          </a:ln>
        </p:spPr>
        <p:txBody>
          <a:bodyPr wrap="none" lIns="90000" rIns="90000" tIns="46800" bIns="46800"/>
          <a:p>
            <a:pPr>
              <a:buSzPct val="45000"/>
              <a:buFont typeface="StarSymbol"/>
              <a:buChar char=""/>
            </a:pPr>
            <a:r>
              <a:rPr lang="nl-BE" sz="1100">
                <a:latin typeface="Arial"/>
              </a:rPr>
              <a:t>Sso+basket integration</a:t>
            </a:r>
            <a:endParaRPr/>
          </a:p>
        </p:txBody>
      </p:sp>
      <p:sp>
        <p:nvSpPr>
          <p:cNvPr id="184" name="CustomShape 46"/>
          <p:cNvSpPr/>
          <p:nvPr/>
        </p:nvSpPr>
        <p:spPr>
          <a:xfrm>
            <a:off x="6804360" y="6120000"/>
            <a:ext cx="1439640" cy="504720"/>
          </a:xfrm>
          <a:prstGeom prst="borderCallout1">
            <a:avLst>
              <a:gd name="adj1" fmla="val -11466"/>
              <a:gd name="adj2" fmla="val -11380"/>
              <a:gd name="adj3" fmla="val -1800"/>
              <a:gd name="adj4" fmla="val 4000"/>
            </a:avLst>
          </a:prstGeom>
          <a:solidFill>
            <a:srgbClr val="ddd9c3"/>
          </a:solidFill>
          <a:ln w="25560">
            <a:solidFill>
              <a:srgbClr val="385d8a"/>
            </a:solidFill>
            <a:miter/>
          </a:ln>
        </p:spPr>
        <p:txBody>
          <a:bodyPr lIns="90000" rIns="90000" tIns="46800" bIns="46800" anchor="ctr"/>
          <a:p>
            <a:pPr algn="ctr">
              <a:buFont typeface="StarSymbol"/>
              <a:buChar char=""/>
            </a:pPr>
            <a:r>
              <a:rPr lang="nl-BE" sz="1000">
                <a:solidFill>
                  <a:srgbClr val="254061"/>
                </a:solidFill>
                <a:latin typeface="Arial"/>
              </a:rPr>
              <a:t>Reflection : for gall-shirts, ‘standard sizes’ </a:t>
            </a:r>
            <a:endParaRPr/>
          </a:p>
        </p:txBody>
      </p:sp>
      <p:pic>
        <p:nvPicPr>
          <p:cNvPr id="185" name="Picture 4" descr=""/>
          <p:cNvPicPr/>
          <p:nvPr/>
        </p:nvPicPr>
        <p:blipFill>
          <a:blip r:embed="rId7"/>
          <a:stretch>
            <a:fillRect/>
          </a:stretch>
        </p:blipFill>
        <p:spPr>
          <a:xfrm>
            <a:off x="4608000" y="6756840"/>
            <a:ext cx="504720" cy="428400"/>
          </a:xfrm>
          <a:prstGeom prst="rect">
            <a:avLst/>
          </a:prstGeom>
          <a:ln>
            <a:noFill/>
          </a:ln>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6" name="" descr=""/>
          <p:cNvPicPr/>
          <p:nvPr/>
        </p:nvPicPr>
        <p:blipFill>
          <a:blip r:embed="rId1"/>
          <a:stretch>
            <a:fillRect/>
          </a:stretch>
        </p:blipFill>
        <p:spPr>
          <a:xfrm>
            <a:off x="1026720" y="1074240"/>
            <a:ext cx="4016520" cy="5029200"/>
          </a:xfrm>
          <a:prstGeom prst="rect">
            <a:avLst/>
          </a:prstGeom>
          <a:ln>
            <a:noFill/>
          </a:ln>
        </p:spPr>
      </p:pic>
      <p:pic>
        <p:nvPicPr>
          <p:cNvPr id="187" name="" descr=""/>
          <p:cNvPicPr/>
          <p:nvPr/>
        </p:nvPicPr>
        <p:blipFill>
          <a:blip r:embed="rId2"/>
          <a:stretch>
            <a:fillRect/>
          </a:stretch>
        </p:blipFill>
        <p:spPr>
          <a:xfrm>
            <a:off x="5043240" y="1074240"/>
            <a:ext cx="4028760" cy="5045040"/>
          </a:xfrm>
          <a:prstGeom prst="rect">
            <a:avLst/>
          </a:prstGeom>
          <a:ln>
            <a:noFill/>
          </a:ln>
        </p:spPr>
      </p:pic>
      <p:pic>
        <p:nvPicPr>
          <p:cNvPr id="188" name="Picture 6" descr=""/>
          <p:cNvPicPr/>
          <p:nvPr/>
        </p:nvPicPr>
        <p:blipFill>
          <a:blip r:embed="rId3"/>
          <a:stretch>
            <a:fillRect/>
          </a:stretch>
        </p:blipFill>
        <p:spPr>
          <a:xfrm>
            <a:off x="8641080" y="377280"/>
            <a:ext cx="1068840" cy="487800"/>
          </a:xfrm>
          <a:prstGeom prst="rect">
            <a:avLst/>
          </a:prstGeom>
          <a:ln>
            <a:noFill/>
          </a:ln>
        </p:spPr>
      </p:pic>
      <p:sp>
        <p:nvSpPr>
          <p:cNvPr id="189" name="TextShape 1"/>
          <p:cNvSpPr txBox="1"/>
          <p:nvPr/>
        </p:nvSpPr>
        <p:spPr>
          <a:xfrm>
            <a:off x="1008000" y="6361560"/>
            <a:ext cx="7992000" cy="859320"/>
          </a:xfrm>
          <a:prstGeom prst="rect">
            <a:avLst/>
          </a:prstGeom>
        </p:spPr>
        <p:txBody>
          <a:bodyPr lIns="90000" rIns="90000" tIns="45000" bIns="45000"/>
          <a:p>
            <a:pPr algn="ctr"/>
            <a:r>
              <a:rPr lang="en-GB">
                <a:solidFill>
                  <a:srgbClr val="00000a"/>
                </a:solidFill>
                <a:latin typeface="Arial"/>
                <a:ea typeface="Arial"/>
              </a:rPr>
              <a:t>Optimisation of the existing color-coded input models and shadow maps; </a:t>
            </a:r>
            <a:endParaRPr/>
          </a:p>
          <a:p>
            <a:pPr algn="ctr"/>
            <a:r>
              <a:rPr lang="en-GB">
                <a:solidFill>
                  <a:srgbClr val="00000a"/>
                </a:solidFill>
                <a:latin typeface="Arial"/>
                <a:ea typeface="Arial"/>
              </a:rPr>
              <a:t>the rendered results no longer suffer from jagged edges or unwanted moiré patterns when fine regular patterns are involved.</a:t>
            </a:r>
            <a:endParaRPr/>
          </a:p>
        </p:txBody>
      </p:sp>
      <p:sp>
        <p:nvSpPr>
          <p:cNvPr id="190" name="TextShape 2"/>
          <p:cNvSpPr txBox="1"/>
          <p:nvPr/>
        </p:nvSpPr>
        <p:spPr>
          <a:xfrm>
            <a:off x="4320000" y="432000"/>
            <a:ext cx="1440000" cy="494280"/>
          </a:xfrm>
          <a:prstGeom prst="rect">
            <a:avLst/>
          </a:prstGeom>
        </p:spPr>
        <p:txBody>
          <a:bodyPr lIns="90000" rIns="90000" tIns="45000" bIns="45000"/>
          <a:p>
            <a:r>
              <a:rPr b="1" lang="en-GB" sz="2600">
                <a:solidFill>
                  <a:srgbClr val="ff0000"/>
                </a:solidFill>
                <a:latin typeface="Calibri"/>
                <a:ea typeface="Arial"/>
              </a:rPr>
              <a:t>RESULTS</a:t>
            </a:r>
            <a:endParaRPr/>
          </a:p>
        </p:txBody>
      </p:sp>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6" name="" descr=""/>
          <p:cNvPicPr/>
          <p:nvPr/>
        </p:nvPicPr>
        <p:blipFill>
          <a:blip r:embed="rId1"/>
          <a:stretch>
            <a:fillRect/>
          </a:stretch>
        </p:blipFill>
        <p:spPr>
          <a:xfrm>
            <a:off x="650880" y="977400"/>
            <a:ext cx="8607240" cy="5688000"/>
          </a:xfrm>
          <a:prstGeom prst="rect">
            <a:avLst/>
          </a:prstGeom>
          <a:ln>
            <a:noFill/>
          </a:ln>
        </p:spPr>
      </p:pic>
      <p:sp>
        <p:nvSpPr>
          <p:cNvPr id="47" name="TextShape 1"/>
          <p:cNvSpPr txBox="1"/>
          <p:nvPr/>
        </p:nvSpPr>
        <p:spPr>
          <a:xfrm>
            <a:off x="302760" y="6801840"/>
            <a:ext cx="9288000" cy="375480"/>
          </a:xfrm>
          <a:prstGeom prst="rect">
            <a:avLst/>
          </a:prstGeom>
        </p:spPr>
        <p:txBody>
          <a:bodyPr lIns="90000" rIns="90000" tIns="45000" bIns="45000"/>
          <a:p>
            <a:pPr algn="ctr"/>
            <a:r>
              <a:rPr lang="pl-PL" sz="2000">
                <a:solidFill>
                  <a:srgbClr val="000000"/>
                </a:solidFill>
                <a:latin typeface="Arial"/>
                <a:ea typeface="Microsoft YaHei"/>
              </a:rPr>
              <a:t>iArt Fashion Kick-Off Meeting – Bivolino.com, Diepebeek, January 15&amp;16 2015</a:t>
            </a:r>
            <a:endParaRPr/>
          </a:p>
        </p:txBody>
      </p:sp>
      <p:pic>
        <p:nvPicPr>
          <p:cNvPr id="48" name="Picture 6" descr=""/>
          <p:cNvPicPr/>
          <p:nvPr/>
        </p:nvPicPr>
        <p:blipFill>
          <a:blip r:embed="rId2"/>
          <a:stretch>
            <a:fillRect/>
          </a:stretch>
        </p:blipFill>
        <p:spPr>
          <a:xfrm>
            <a:off x="8640360" y="376560"/>
            <a:ext cx="1068840" cy="48780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1" name="Picture 6" descr=""/>
          <p:cNvPicPr/>
          <p:nvPr/>
        </p:nvPicPr>
        <p:blipFill>
          <a:blip r:embed="rId1"/>
          <a:stretch>
            <a:fillRect/>
          </a:stretch>
        </p:blipFill>
        <p:spPr>
          <a:xfrm>
            <a:off x="8641080" y="377640"/>
            <a:ext cx="1068840" cy="487800"/>
          </a:xfrm>
          <a:prstGeom prst="rect">
            <a:avLst/>
          </a:prstGeom>
          <a:ln>
            <a:noFill/>
          </a:ln>
        </p:spPr>
      </p:pic>
      <p:sp>
        <p:nvSpPr>
          <p:cNvPr id="192" name="TextShape 1"/>
          <p:cNvSpPr txBox="1"/>
          <p:nvPr/>
        </p:nvSpPr>
        <p:spPr>
          <a:xfrm>
            <a:off x="4320000" y="377640"/>
            <a:ext cx="1440000" cy="494280"/>
          </a:xfrm>
          <a:prstGeom prst="rect">
            <a:avLst/>
          </a:prstGeom>
        </p:spPr>
        <p:txBody>
          <a:bodyPr lIns="90000" rIns="90000" tIns="45000" bIns="45000"/>
          <a:p>
            <a:r>
              <a:rPr b="1" lang="en-GB" sz="2600">
                <a:solidFill>
                  <a:srgbClr val="ff0000"/>
                </a:solidFill>
                <a:latin typeface="Calibri"/>
                <a:ea typeface="Arial"/>
              </a:rPr>
              <a:t>RESULTS</a:t>
            </a:r>
            <a:endParaRPr/>
          </a:p>
        </p:txBody>
      </p:sp>
      <p:sp>
        <p:nvSpPr>
          <p:cNvPr id="193" name="TextShape 2"/>
          <p:cNvSpPr txBox="1"/>
          <p:nvPr/>
        </p:nvSpPr>
        <p:spPr>
          <a:xfrm>
            <a:off x="758880" y="6048000"/>
            <a:ext cx="8640000" cy="1115640"/>
          </a:xfrm>
          <a:prstGeom prst="rect">
            <a:avLst/>
          </a:prstGeom>
        </p:spPr>
        <p:txBody>
          <a:bodyPr lIns="90000" rIns="90000" tIns="45000" bIns="45000"/>
          <a:p>
            <a:pPr algn="ctr"/>
            <a:r>
              <a:rPr lang="pl-PL">
                <a:latin typeface="Arial"/>
              </a:rPr>
              <a:t>Offline rendering tools and offline batches (rendering, scaling) have been transformed to independent solutions available as an option of server configuration. The results of this tool enable the artist to visually assess in “real-time” how a new print design would fit to a given item.</a:t>
            </a:r>
            <a:endParaRPr/>
          </a:p>
        </p:txBody>
      </p:sp>
      <p:pic>
        <p:nvPicPr>
          <p:cNvPr id="194" name="Picture 1" descr=""/>
          <p:cNvPicPr/>
          <p:nvPr/>
        </p:nvPicPr>
        <p:blipFill>
          <a:blip r:embed="rId2"/>
          <a:stretch>
            <a:fillRect/>
          </a:stretch>
        </p:blipFill>
        <p:spPr>
          <a:xfrm>
            <a:off x="2545920" y="951840"/>
            <a:ext cx="4960440" cy="4817880"/>
          </a:xfrm>
          <a:prstGeom prst="rect">
            <a:avLst/>
          </a:prstGeom>
          <a:ln>
            <a:noFill/>
          </a:ln>
        </p:spPr>
      </p:pic>
      <p:sp>
        <p:nvSpPr>
          <p:cNvPr id="195" name="TextShape 3"/>
          <p:cNvSpPr txBox="1"/>
          <p:nvPr/>
        </p:nvSpPr>
        <p:spPr>
          <a:xfrm>
            <a:off x="6264000" y="4464000"/>
            <a:ext cx="1329840" cy="1080000"/>
          </a:xfrm>
          <a:prstGeom prst="rect">
            <a:avLst/>
          </a:prstGeom>
        </p:spPr>
        <p:txBody>
          <a:bodyPr lIns="90000" rIns="90000" tIns="45000" bIns="45000"/>
          <a:p>
            <a:endParaRPr/>
          </a:p>
          <a:p>
            <a:endParaRPr/>
          </a:p>
          <a:p>
            <a:pPr algn="ctr"/>
            <a:endParaRPr/>
          </a:p>
          <a:p>
            <a:pPr algn="ctr"/>
            <a:r>
              <a:rPr b="1" lang="pl-PL" sz="800">
                <a:latin typeface="Arial"/>
              </a:rPr>
              <a:t>GARMENT INTERFACE</a:t>
            </a:r>
            <a:endParaRPr/>
          </a:p>
          <a:p>
            <a:pPr algn="ctr"/>
            <a:r>
              <a:rPr b="1" lang="pl-PL" sz="800">
                <a:latin typeface="Arial"/>
              </a:rPr>
              <a:t> </a:t>
            </a:r>
            <a:r>
              <a:rPr b="1" lang="pl-PL" sz="800">
                <a:latin typeface="Arial"/>
              </a:rPr>
              <a:t>&amp; PLACEMENT TOOL</a:t>
            </a:r>
            <a:r>
              <a:rPr lang="pl-PL" sz="1000">
                <a:latin typeface="Arial"/>
              </a:rPr>
              <a:t> </a:t>
            </a:r>
            <a:endParaRPr/>
          </a:p>
        </p:txBody>
      </p:sp>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6" name="Picture 6" descr=""/>
          <p:cNvPicPr/>
          <p:nvPr/>
        </p:nvPicPr>
        <p:blipFill>
          <a:blip r:embed="rId1"/>
          <a:stretch>
            <a:fillRect/>
          </a:stretch>
        </p:blipFill>
        <p:spPr>
          <a:xfrm>
            <a:off x="8641080" y="378000"/>
            <a:ext cx="1068840" cy="487800"/>
          </a:xfrm>
          <a:prstGeom prst="rect">
            <a:avLst/>
          </a:prstGeom>
          <a:ln>
            <a:noFill/>
          </a:ln>
        </p:spPr>
      </p:pic>
      <p:sp>
        <p:nvSpPr>
          <p:cNvPr id="197" name="TextShape 1"/>
          <p:cNvSpPr txBox="1"/>
          <p:nvPr/>
        </p:nvSpPr>
        <p:spPr>
          <a:xfrm>
            <a:off x="4320000" y="378000"/>
            <a:ext cx="1440000" cy="494280"/>
          </a:xfrm>
          <a:prstGeom prst="rect">
            <a:avLst/>
          </a:prstGeom>
        </p:spPr>
        <p:txBody>
          <a:bodyPr lIns="90000" rIns="90000" tIns="45000" bIns="45000"/>
          <a:p>
            <a:r>
              <a:rPr b="1" lang="en-GB" sz="2600">
                <a:solidFill>
                  <a:srgbClr val="ff0000"/>
                </a:solidFill>
                <a:latin typeface="Calibri"/>
                <a:ea typeface="Arial"/>
              </a:rPr>
              <a:t>RESULTS</a:t>
            </a:r>
            <a:endParaRPr/>
          </a:p>
        </p:txBody>
      </p:sp>
      <p:sp>
        <p:nvSpPr>
          <p:cNvPr id="198" name="TextShape 2"/>
          <p:cNvSpPr txBox="1"/>
          <p:nvPr/>
        </p:nvSpPr>
        <p:spPr>
          <a:xfrm>
            <a:off x="1080000" y="5684040"/>
            <a:ext cx="7920000" cy="1371960"/>
          </a:xfrm>
          <a:prstGeom prst="rect">
            <a:avLst/>
          </a:prstGeom>
        </p:spPr>
        <p:txBody>
          <a:bodyPr lIns="90000" rIns="90000" tIns="45000" bIns="45000"/>
          <a:p>
            <a:pPr algn="just"/>
            <a:r>
              <a:rPr lang="pl-PL">
                <a:latin typeface="Arial"/>
              </a:rPr>
              <a:t>Establishment of a B2C platform for creative cooperation (iART Shop – http://www.iart.bivolino.com) with a user generated content, creating a user interface where the artist can embed new patterns, create collections, monitor messages, or count the consumer votes, and a consumer interface with commenting, evaluating and voting options. </a:t>
            </a:r>
            <a:endParaRPr/>
          </a:p>
        </p:txBody>
      </p:sp>
      <p:pic>
        <p:nvPicPr>
          <p:cNvPr id="199" name="Picture 6" descr=""/>
          <p:cNvPicPr/>
          <p:nvPr/>
        </p:nvPicPr>
        <p:blipFill>
          <a:blip r:embed="rId2"/>
          <a:stretch>
            <a:fillRect/>
          </a:stretch>
        </p:blipFill>
        <p:spPr>
          <a:xfrm>
            <a:off x="8641080" y="378000"/>
            <a:ext cx="1068840" cy="487800"/>
          </a:xfrm>
          <a:prstGeom prst="rect">
            <a:avLst/>
          </a:prstGeom>
          <a:ln>
            <a:noFill/>
          </a:ln>
        </p:spPr>
      </p:pic>
      <p:sp>
        <p:nvSpPr>
          <p:cNvPr id="200" name="TextShape 3"/>
          <p:cNvSpPr txBox="1"/>
          <p:nvPr/>
        </p:nvSpPr>
        <p:spPr>
          <a:xfrm>
            <a:off x="4320000" y="378000"/>
            <a:ext cx="1440000" cy="494280"/>
          </a:xfrm>
          <a:prstGeom prst="rect">
            <a:avLst/>
          </a:prstGeom>
        </p:spPr>
        <p:txBody>
          <a:bodyPr lIns="90000" rIns="90000" tIns="45000" bIns="45000"/>
          <a:p>
            <a:r>
              <a:rPr b="1" lang="en-GB" sz="2600">
                <a:solidFill>
                  <a:srgbClr val="ff0000"/>
                </a:solidFill>
                <a:latin typeface="Calibri"/>
                <a:ea typeface="Arial"/>
              </a:rPr>
              <a:t>RESULTS</a:t>
            </a:r>
            <a:endParaRPr/>
          </a:p>
        </p:txBody>
      </p:sp>
      <p:pic>
        <p:nvPicPr>
          <p:cNvPr id="201" name="Picture 6" descr=""/>
          <p:cNvPicPr/>
          <p:nvPr/>
        </p:nvPicPr>
        <p:blipFill>
          <a:blip r:embed="rId3"/>
          <a:stretch>
            <a:fillRect/>
          </a:stretch>
        </p:blipFill>
        <p:spPr>
          <a:xfrm>
            <a:off x="8641080" y="378000"/>
            <a:ext cx="1068840" cy="487800"/>
          </a:xfrm>
          <a:prstGeom prst="rect">
            <a:avLst/>
          </a:prstGeom>
          <a:ln>
            <a:noFill/>
          </a:ln>
        </p:spPr>
      </p:pic>
      <p:sp>
        <p:nvSpPr>
          <p:cNvPr id="202" name="TextShape 4"/>
          <p:cNvSpPr txBox="1"/>
          <p:nvPr/>
        </p:nvSpPr>
        <p:spPr>
          <a:xfrm>
            <a:off x="4320000" y="378000"/>
            <a:ext cx="1440000" cy="494280"/>
          </a:xfrm>
          <a:prstGeom prst="rect">
            <a:avLst/>
          </a:prstGeom>
        </p:spPr>
        <p:txBody>
          <a:bodyPr lIns="90000" rIns="90000" tIns="45000" bIns="45000"/>
          <a:p>
            <a:r>
              <a:rPr b="1" lang="en-GB" sz="2600">
                <a:solidFill>
                  <a:srgbClr val="ff0000"/>
                </a:solidFill>
                <a:latin typeface="Calibri"/>
                <a:ea typeface="Arial"/>
              </a:rPr>
              <a:t>RESULTS</a:t>
            </a:r>
            <a:endParaRPr/>
          </a:p>
        </p:txBody>
      </p:sp>
      <p:pic>
        <p:nvPicPr>
          <p:cNvPr id="203" name="Picture 2" descr=""/>
          <p:cNvPicPr/>
          <p:nvPr/>
        </p:nvPicPr>
        <p:blipFill>
          <a:blip r:embed="rId4"/>
          <a:stretch>
            <a:fillRect/>
          </a:stretch>
        </p:blipFill>
        <p:spPr>
          <a:xfrm>
            <a:off x="1800000" y="1152000"/>
            <a:ext cx="6480000" cy="4238640"/>
          </a:xfrm>
          <a:prstGeom prst="rect">
            <a:avLst/>
          </a:prstGeom>
          <a:ln>
            <a:noFill/>
          </a:ln>
        </p:spPr>
      </p:pic>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04" name="Picture 6" descr=""/>
          <p:cNvPicPr/>
          <p:nvPr/>
        </p:nvPicPr>
        <p:blipFill>
          <a:blip r:embed="rId1"/>
          <a:stretch>
            <a:fillRect/>
          </a:stretch>
        </p:blipFill>
        <p:spPr>
          <a:xfrm>
            <a:off x="8507160" y="338040"/>
            <a:ext cx="1068840" cy="487800"/>
          </a:xfrm>
          <a:prstGeom prst="rect">
            <a:avLst/>
          </a:prstGeom>
          <a:ln>
            <a:noFill/>
          </a:ln>
        </p:spPr>
      </p:pic>
      <p:pic>
        <p:nvPicPr>
          <p:cNvPr id="205" name="" descr=""/>
          <p:cNvPicPr/>
          <p:nvPr/>
        </p:nvPicPr>
        <p:blipFill>
          <a:blip r:embed="rId2"/>
          <a:stretch>
            <a:fillRect/>
          </a:stretch>
        </p:blipFill>
        <p:spPr>
          <a:xfrm>
            <a:off x="4176000" y="3456000"/>
            <a:ext cx="5616000" cy="3719520"/>
          </a:xfrm>
          <a:prstGeom prst="rect">
            <a:avLst/>
          </a:prstGeom>
          <a:ln>
            <a:noFill/>
          </a:ln>
        </p:spPr>
      </p:pic>
      <p:pic>
        <p:nvPicPr>
          <p:cNvPr id="206" name="" descr=""/>
          <p:cNvPicPr/>
          <p:nvPr/>
        </p:nvPicPr>
        <p:blipFill>
          <a:blip r:embed="rId3"/>
          <a:stretch>
            <a:fillRect/>
          </a:stretch>
        </p:blipFill>
        <p:spPr>
          <a:xfrm>
            <a:off x="591120" y="465840"/>
            <a:ext cx="1699560" cy="2615400"/>
          </a:xfrm>
          <a:prstGeom prst="rect">
            <a:avLst/>
          </a:prstGeom>
          <a:ln>
            <a:noFill/>
          </a:ln>
        </p:spPr>
      </p:pic>
      <p:pic>
        <p:nvPicPr>
          <p:cNvPr id="207" name="" descr=""/>
          <p:cNvPicPr/>
          <p:nvPr/>
        </p:nvPicPr>
        <p:blipFill>
          <a:blip r:embed="rId4"/>
          <a:stretch>
            <a:fillRect/>
          </a:stretch>
        </p:blipFill>
        <p:spPr>
          <a:xfrm>
            <a:off x="2311920" y="360000"/>
            <a:ext cx="2148480" cy="2808000"/>
          </a:xfrm>
          <a:prstGeom prst="rect">
            <a:avLst/>
          </a:prstGeom>
          <a:ln>
            <a:noFill/>
          </a:ln>
        </p:spPr>
      </p:pic>
      <p:pic>
        <p:nvPicPr>
          <p:cNvPr id="208" name="" descr=""/>
          <p:cNvPicPr/>
          <p:nvPr/>
        </p:nvPicPr>
        <p:blipFill>
          <a:blip r:embed="rId5"/>
          <a:stretch>
            <a:fillRect/>
          </a:stretch>
        </p:blipFill>
        <p:spPr>
          <a:xfrm>
            <a:off x="4465440" y="451440"/>
            <a:ext cx="1726560" cy="2690280"/>
          </a:xfrm>
          <a:prstGeom prst="rect">
            <a:avLst/>
          </a:prstGeom>
          <a:ln>
            <a:noFill/>
          </a:ln>
        </p:spPr>
      </p:pic>
      <p:sp>
        <p:nvSpPr>
          <p:cNvPr id="209" name="TextShape 1"/>
          <p:cNvSpPr txBox="1"/>
          <p:nvPr/>
        </p:nvSpPr>
        <p:spPr>
          <a:xfrm>
            <a:off x="6408000" y="1462680"/>
            <a:ext cx="3312000" cy="603000"/>
          </a:xfrm>
          <a:prstGeom prst="rect">
            <a:avLst/>
          </a:prstGeom>
        </p:spPr>
        <p:txBody>
          <a:bodyPr lIns="90000" rIns="90000" tIns="45000" bIns="45000"/>
          <a:p>
            <a:r>
              <a:rPr lang="pl-PL">
                <a:latin typeface="Arial"/>
              </a:rPr>
              <a:t>Lidia Zdzieszyńska - a blouse</a:t>
            </a:r>
            <a:r>
              <a:rPr lang="pl-PL" sz="1200">
                <a:solidFill>
                  <a:srgbClr val="000000"/>
                </a:solidFill>
                <a:latin typeface="Arial"/>
                <a:ea typeface="Microsoft YaHei"/>
              </a:rPr>
              <a:t> </a:t>
            </a:r>
            <a:r>
              <a:rPr lang="pl-PL">
                <a:solidFill>
                  <a:srgbClr val="000000"/>
                </a:solidFill>
                <a:latin typeface="Arial"/>
                <a:ea typeface="Microsoft YaHei"/>
              </a:rPr>
              <a:t>made basing on her graphic</a:t>
            </a:r>
            <a:endParaRPr/>
          </a:p>
        </p:txBody>
      </p:sp>
      <p:sp>
        <p:nvSpPr>
          <p:cNvPr id="210" name="TextShape 2"/>
          <p:cNvSpPr txBox="1"/>
          <p:nvPr/>
        </p:nvSpPr>
        <p:spPr>
          <a:xfrm>
            <a:off x="360000" y="5014440"/>
            <a:ext cx="3456000" cy="603000"/>
          </a:xfrm>
          <a:prstGeom prst="rect">
            <a:avLst/>
          </a:prstGeom>
        </p:spPr>
        <p:txBody>
          <a:bodyPr lIns="90000" rIns="90000" tIns="45000" bIns="45000"/>
          <a:p>
            <a:r>
              <a:rPr lang="pl-PL">
                <a:latin typeface="Arial"/>
              </a:rPr>
              <a:t>Mieke Vanmechelen – a blouse</a:t>
            </a:r>
            <a:r>
              <a:rPr lang="pl-PL" sz="1200">
                <a:solidFill>
                  <a:srgbClr val="000000"/>
                </a:solidFill>
                <a:latin typeface="Arial"/>
                <a:ea typeface="Microsoft YaHei"/>
              </a:rPr>
              <a:t> </a:t>
            </a:r>
            <a:r>
              <a:rPr lang="pl-PL">
                <a:solidFill>
                  <a:srgbClr val="000000"/>
                </a:solidFill>
                <a:latin typeface="Arial"/>
                <a:ea typeface="Microsoft YaHei"/>
              </a:rPr>
              <a:t>made basing on her painting.</a:t>
            </a:r>
            <a:endParaRPr/>
          </a:p>
        </p:txBody>
      </p:sp>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11" name="" descr=""/>
          <p:cNvPicPr/>
          <p:nvPr/>
        </p:nvPicPr>
        <p:blipFill>
          <a:blip r:embed="rId1"/>
          <a:srcRect l="0" t="0" r="0" b="10068"/>
          <a:stretch>
            <a:fillRect/>
          </a:stretch>
        </p:blipFill>
        <p:spPr>
          <a:xfrm>
            <a:off x="7680960" y="4842720"/>
            <a:ext cx="2255040" cy="2717280"/>
          </a:xfrm>
          <a:prstGeom prst="rect">
            <a:avLst/>
          </a:prstGeom>
          <a:ln>
            <a:noFill/>
          </a:ln>
        </p:spPr>
      </p:pic>
      <p:pic>
        <p:nvPicPr>
          <p:cNvPr id="212" name="Picture 6" descr=""/>
          <p:cNvPicPr/>
          <p:nvPr/>
        </p:nvPicPr>
        <p:blipFill>
          <a:blip r:embed="rId2"/>
          <a:stretch>
            <a:fillRect/>
          </a:stretch>
        </p:blipFill>
        <p:spPr>
          <a:xfrm>
            <a:off x="8641080" y="378360"/>
            <a:ext cx="1068840" cy="487800"/>
          </a:xfrm>
          <a:prstGeom prst="rect">
            <a:avLst/>
          </a:prstGeom>
          <a:ln>
            <a:noFill/>
          </a:ln>
        </p:spPr>
      </p:pic>
      <p:sp>
        <p:nvSpPr>
          <p:cNvPr id="213" name="TextShape 1"/>
          <p:cNvSpPr txBox="1"/>
          <p:nvPr/>
        </p:nvSpPr>
        <p:spPr>
          <a:xfrm>
            <a:off x="3960000" y="378360"/>
            <a:ext cx="2232000" cy="494280"/>
          </a:xfrm>
          <a:prstGeom prst="rect">
            <a:avLst/>
          </a:prstGeom>
        </p:spPr>
        <p:txBody>
          <a:bodyPr lIns="90000" rIns="90000" tIns="45000" bIns="45000"/>
          <a:p>
            <a:r>
              <a:rPr b="1" lang="en-GB" sz="2600">
                <a:solidFill>
                  <a:srgbClr val="ff0000"/>
                </a:solidFill>
                <a:latin typeface="Calibri"/>
                <a:ea typeface="Arial"/>
              </a:rPr>
              <a:t>CONCLUSIONS</a:t>
            </a:r>
            <a:endParaRPr/>
          </a:p>
        </p:txBody>
      </p:sp>
      <p:sp>
        <p:nvSpPr>
          <p:cNvPr id="214" name="TextShape 2"/>
          <p:cNvSpPr txBox="1"/>
          <p:nvPr/>
        </p:nvSpPr>
        <p:spPr>
          <a:xfrm>
            <a:off x="1368000" y="1467720"/>
            <a:ext cx="7200000" cy="4652280"/>
          </a:xfrm>
          <a:prstGeom prst="rect">
            <a:avLst/>
          </a:prstGeom>
        </p:spPr>
        <p:txBody>
          <a:bodyPr lIns="90000" rIns="90000" tIns="45000" bIns="45000"/>
          <a:p>
            <a:pPr>
              <a:lnSpc>
                <a:spcPct val="150000"/>
              </a:lnSpc>
            </a:pPr>
            <a:r>
              <a:rPr lang="pl-PL" sz="2000">
                <a:latin typeface="Arial"/>
              </a:rPr>
              <a:t>It is expected that iART will create extra revenues for artists and the European fashion and Clothing industry. SMEs take up ICT enabling innovative supply-chains to generate more revenues through high-margin made-to-order collections which cannot be imported from mass production countries. </a:t>
            </a:r>
            <a:endParaRPr/>
          </a:p>
          <a:p>
            <a:pPr>
              <a:lnSpc>
                <a:spcPct val="150000"/>
              </a:lnSpc>
            </a:pPr>
            <a:r>
              <a:rPr lang="pl-PL" sz="2000">
                <a:latin typeface="Arial"/>
              </a:rPr>
              <a:t>Finally, ICT providers are stimulated to offer innovative tools generating new business and turnover. As this sustainable business model is supported by easily accessible advanced ICT tools (through open API’s) it will be replicable and so has the potential to create a wide impact.The project iART is implemented in the framework the EU H2020-program.</a:t>
            </a:r>
            <a:endParaRPr/>
          </a:p>
        </p:txBody>
      </p:sp>
      <p:pic>
        <p:nvPicPr>
          <p:cNvPr id="215" name="" descr=""/>
          <p:cNvPicPr/>
          <p:nvPr/>
        </p:nvPicPr>
        <p:blipFill>
          <a:blip r:embed="rId3"/>
          <a:srcRect l="0" t="0" r="0" b="29822"/>
          <a:stretch>
            <a:fillRect/>
          </a:stretch>
        </p:blipFill>
        <p:spPr>
          <a:xfrm>
            <a:off x="184320" y="360000"/>
            <a:ext cx="1759680" cy="792000"/>
          </a:xfrm>
          <a:prstGeom prst="rect">
            <a:avLst/>
          </a:prstGeom>
          <a:ln>
            <a:noFill/>
          </a:ln>
        </p:spPr>
      </p:pic>
      <p:pic>
        <p:nvPicPr>
          <p:cNvPr id="216" name="" descr=""/>
          <p:cNvPicPr/>
          <p:nvPr/>
        </p:nvPicPr>
        <p:blipFill>
          <a:blip r:embed="rId4"/>
          <a:stretch>
            <a:fillRect/>
          </a:stretch>
        </p:blipFill>
        <p:spPr>
          <a:xfrm>
            <a:off x="8712000" y="1008000"/>
            <a:ext cx="1152000" cy="576000"/>
          </a:xfrm>
          <a:prstGeom prst="rect">
            <a:avLst/>
          </a:prstGeom>
          <a:ln>
            <a:noFill/>
          </a:ln>
        </p:spPr>
      </p:pic>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9" name="TextShape 1"/>
          <p:cNvSpPr txBox="1"/>
          <p:nvPr/>
        </p:nvSpPr>
        <p:spPr>
          <a:xfrm>
            <a:off x="2952000" y="288000"/>
            <a:ext cx="4176000" cy="720000"/>
          </a:xfrm>
          <a:prstGeom prst="rect">
            <a:avLst/>
          </a:prstGeom>
        </p:spPr>
        <p:txBody>
          <a:bodyPr lIns="0" rIns="0" tIns="0" bIns="0" anchor="ctr"/>
          <a:p>
            <a:pPr algn="ctr"/>
            <a:r>
              <a:rPr b="1" lang="en-GB" sz="2600">
                <a:solidFill>
                  <a:srgbClr val="ff0000"/>
                </a:solidFill>
                <a:latin typeface="Calibri"/>
                <a:ea typeface="Arial"/>
              </a:rPr>
              <a:t>INTRODUCTION</a:t>
            </a:r>
            <a:r>
              <a:rPr lang="en-GB" sz="1200">
                <a:solidFill>
                  <a:srgbClr val="000000"/>
                </a:solidFill>
                <a:latin typeface="Arial"/>
                <a:ea typeface="Arial"/>
              </a:rPr>
              <a:t> </a:t>
            </a:r>
            <a:endParaRPr/>
          </a:p>
        </p:txBody>
      </p:sp>
      <p:pic>
        <p:nvPicPr>
          <p:cNvPr id="50" name="Picture 6" descr=""/>
          <p:cNvPicPr/>
          <p:nvPr/>
        </p:nvPicPr>
        <p:blipFill>
          <a:blip r:embed="rId1"/>
          <a:stretch>
            <a:fillRect/>
          </a:stretch>
        </p:blipFill>
        <p:spPr>
          <a:xfrm>
            <a:off x="8507160" y="338400"/>
            <a:ext cx="1068840" cy="487800"/>
          </a:xfrm>
          <a:prstGeom prst="rect">
            <a:avLst/>
          </a:prstGeom>
          <a:ln>
            <a:noFill/>
          </a:ln>
        </p:spPr>
      </p:pic>
      <p:sp>
        <p:nvSpPr>
          <p:cNvPr id="51" name="TextShape 2"/>
          <p:cNvSpPr txBox="1"/>
          <p:nvPr/>
        </p:nvSpPr>
        <p:spPr>
          <a:xfrm>
            <a:off x="864000" y="6326280"/>
            <a:ext cx="8352000" cy="945720"/>
          </a:xfrm>
          <a:prstGeom prst="rect">
            <a:avLst/>
          </a:prstGeom>
        </p:spPr>
        <p:txBody>
          <a:bodyPr lIns="90000" rIns="90000" tIns="45000" bIns="45000"/>
          <a:p>
            <a:pPr algn="just"/>
            <a:r>
              <a:rPr lang="en-GB" sz="2000">
                <a:solidFill>
                  <a:srgbClr val="000000"/>
                </a:solidFill>
                <a:latin typeface="Arial"/>
                <a:ea typeface="Arial"/>
              </a:rPr>
              <a:t>The main objective of the iART project is to bring visual art into bespoke clothing so as to make apparel products more valuable compared to other garments in the market and to support artists to exploit their work</a:t>
            </a:r>
            <a:r>
              <a:rPr lang="en-GB">
                <a:solidFill>
                  <a:srgbClr val="000000"/>
                </a:solidFill>
                <a:latin typeface="Arial"/>
                <a:ea typeface="Arial"/>
              </a:rPr>
              <a:t>.</a:t>
            </a:r>
            <a:endParaRPr/>
          </a:p>
        </p:txBody>
      </p:sp>
      <p:pic>
        <p:nvPicPr>
          <p:cNvPr id="52" name="Picture 2" descr=""/>
          <p:cNvPicPr/>
          <p:nvPr/>
        </p:nvPicPr>
        <p:blipFill>
          <a:blip r:embed="rId2"/>
          <a:stretch>
            <a:fillRect/>
          </a:stretch>
        </p:blipFill>
        <p:spPr>
          <a:xfrm>
            <a:off x="2304000" y="1008360"/>
            <a:ext cx="5360760" cy="518364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3" name="Picture 2" descr=""/>
          <p:cNvPicPr/>
          <p:nvPr/>
        </p:nvPicPr>
        <p:blipFill>
          <a:blip r:embed="rId1"/>
          <a:stretch>
            <a:fillRect/>
          </a:stretch>
        </p:blipFill>
        <p:spPr>
          <a:xfrm>
            <a:off x="2239560" y="1035000"/>
            <a:ext cx="5824440" cy="5759640"/>
          </a:xfrm>
          <a:prstGeom prst="rect">
            <a:avLst/>
          </a:prstGeom>
          <a:ln>
            <a:noFill/>
          </a:ln>
        </p:spPr>
      </p:pic>
      <p:pic>
        <p:nvPicPr>
          <p:cNvPr id="54" name="Picture 2" descr=""/>
          <p:cNvPicPr/>
          <p:nvPr/>
        </p:nvPicPr>
        <p:blipFill>
          <a:blip r:embed="rId2"/>
          <a:stretch>
            <a:fillRect/>
          </a:stretch>
        </p:blipFill>
        <p:spPr>
          <a:xfrm>
            <a:off x="1224000" y="6794640"/>
            <a:ext cx="6791400" cy="333360"/>
          </a:xfrm>
          <a:prstGeom prst="rect">
            <a:avLst/>
          </a:prstGeom>
          <a:ln>
            <a:noFill/>
          </a:ln>
        </p:spPr>
      </p:pic>
      <p:pic>
        <p:nvPicPr>
          <p:cNvPr id="55" name="Picture 2" descr=""/>
          <p:cNvPicPr/>
          <p:nvPr/>
        </p:nvPicPr>
        <p:blipFill>
          <a:blip r:embed="rId3"/>
          <a:stretch>
            <a:fillRect/>
          </a:stretch>
        </p:blipFill>
        <p:spPr>
          <a:xfrm>
            <a:off x="1224000" y="270000"/>
            <a:ext cx="668160" cy="6858000"/>
          </a:xfrm>
          <a:prstGeom prst="rect">
            <a:avLst/>
          </a:prstGeom>
          <a:ln>
            <a:noFill/>
          </a:ln>
        </p:spPr>
      </p:pic>
      <p:pic>
        <p:nvPicPr>
          <p:cNvPr id="56" name="Rounded Rectangle 5" descr=""/>
          <p:cNvPicPr/>
          <p:nvPr/>
        </p:nvPicPr>
        <p:blipFill>
          <a:blip r:embed="rId4"/>
          <a:stretch>
            <a:fillRect/>
          </a:stretch>
        </p:blipFill>
        <p:spPr>
          <a:xfrm>
            <a:off x="1908360" y="142920"/>
            <a:ext cx="6443640" cy="852480"/>
          </a:xfrm>
          <a:prstGeom prst="rect">
            <a:avLst/>
          </a:prstGeom>
          <a:ln>
            <a:noFill/>
          </a:ln>
        </p:spPr>
      </p:pic>
      <p:sp>
        <p:nvSpPr>
          <p:cNvPr id="57" name="CustomShape 1"/>
          <p:cNvSpPr/>
          <p:nvPr/>
        </p:nvSpPr>
        <p:spPr>
          <a:xfrm>
            <a:off x="1978560" y="336600"/>
            <a:ext cx="6255360" cy="593640"/>
          </a:xfrm>
          <a:prstGeom prst="rect">
            <a:avLst/>
          </a:prstGeom>
          <a:noFill/>
          <a:ln>
            <a:noFill/>
          </a:ln>
        </p:spPr>
        <p:txBody>
          <a:bodyPr lIns="90000" rIns="90000" tIns="46800" bIns="46800" anchor="ctr"/>
          <a:p>
            <a:pPr algn="ctr">
              <a:buFont typeface="StarSymbol"/>
              <a:buChar char=""/>
            </a:pPr>
            <a:r>
              <a:rPr b="1" lang="en-US">
                <a:solidFill>
                  <a:srgbClr val="ffffff"/>
                </a:solidFill>
                <a:latin typeface="Arial"/>
              </a:rPr>
              <a:t>Art into bespoke fashion through B2C e-platform </a:t>
            </a:r>
            <a:endParaRPr/>
          </a:p>
          <a:p>
            <a:pPr algn="ctr">
              <a:buFont typeface="StarSymbol"/>
              <a:buChar char=""/>
            </a:pPr>
            <a:endParaRPr/>
          </a:p>
        </p:txBody>
      </p:sp>
      <p:sp>
        <p:nvSpPr>
          <p:cNvPr id="58" name="TextShape 2"/>
          <p:cNvSpPr txBox="1"/>
          <p:nvPr/>
        </p:nvSpPr>
        <p:spPr>
          <a:xfrm>
            <a:off x="3744000" y="3587400"/>
            <a:ext cx="2304000" cy="495720"/>
          </a:xfrm>
          <a:prstGeom prst="rect">
            <a:avLst/>
          </a:prstGeom>
        </p:spPr>
        <p:txBody>
          <a:bodyPr lIns="90000" rIns="90000" tIns="45000" bIns="45000"/>
          <a:p>
            <a:pPr algn="ctr">
              <a:buFont typeface="StarSymbol"/>
              <a:buChar char=""/>
            </a:pPr>
            <a:r>
              <a:rPr lang="en-US" sz="1400">
                <a:solidFill>
                  <a:srgbClr val="333333"/>
                </a:solidFill>
                <a:latin typeface="Liberation Sans Narrow"/>
              </a:rPr>
              <a:t>iART =bivolino arty + co creation B2C PLATFORM</a:t>
            </a:r>
            <a:endParaRPr/>
          </a:p>
        </p:txBody>
      </p:sp>
      <p:pic>
        <p:nvPicPr>
          <p:cNvPr id="59" name="Picture 6" descr=""/>
          <p:cNvPicPr/>
          <p:nvPr/>
        </p:nvPicPr>
        <p:blipFill>
          <a:blip r:embed="rId5"/>
          <a:stretch>
            <a:fillRect/>
          </a:stretch>
        </p:blipFill>
        <p:spPr>
          <a:xfrm>
            <a:off x="8640000" y="376200"/>
            <a:ext cx="1068840" cy="48780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0" name="" descr=""/>
          <p:cNvPicPr/>
          <p:nvPr/>
        </p:nvPicPr>
        <p:blipFill>
          <a:blip r:embed="rId1"/>
          <a:srcRect l="0" t="0" r="0" b="29822"/>
          <a:stretch>
            <a:fillRect/>
          </a:stretch>
        </p:blipFill>
        <p:spPr>
          <a:xfrm>
            <a:off x="3401280" y="457560"/>
            <a:ext cx="3182400" cy="1432080"/>
          </a:xfrm>
          <a:prstGeom prst="rect">
            <a:avLst/>
          </a:prstGeom>
          <a:ln>
            <a:noFill/>
          </a:ln>
        </p:spPr>
      </p:pic>
      <p:pic>
        <p:nvPicPr>
          <p:cNvPr id="61" name="" descr=""/>
          <p:cNvPicPr/>
          <p:nvPr/>
        </p:nvPicPr>
        <p:blipFill>
          <a:blip r:embed="rId2"/>
          <a:stretch>
            <a:fillRect/>
          </a:stretch>
        </p:blipFill>
        <p:spPr>
          <a:xfrm>
            <a:off x="397800" y="1886400"/>
            <a:ext cx="9250200" cy="4038120"/>
          </a:xfrm>
          <a:prstGeom prst="rect">
            <a:avLst/>
          </a:prstGeom>
          <a:ln>
            <a:noFill/>
          </a:ln>
        </p:spPr>
      </p:pic>
      <p:sp>
        <p:nvSpPr>
          <p:cNvPr id="62" name="TextShape 1"/>
          <p:cNvSpPr txBox="1"/>
          <p:nvPr/>
        </p:nvSpPr>
        <p:spPr>
          <a:xfrm>
            <a:off x="432000" y="6264000"/>
            <a:ext cx="9216000" cy="788760"/>
          </a:xfrm>
          <a:prstGeom prst="rect">
            <a:avLst/>
          </a:prstGeom>
        </p:spPr>
        <p:txBody>
          <a:bodyPr lIns="90000" rIns="90000" tIns="45000" bIns="45000"/>
          <a:p>
            <a:pPr algn="ctr"/>
            <a:r>
              <a:rPr lang="en-GB" sz="2200">
                <a:solidFill>
                  <a:srgbClr val="000000"/>
                </a:solidFill>
                <a:latin typeface="Arial"/>
                <a:ea typeface="Arial"/>
              </a:rPr>
              <a:t>The idea of the project is based on a B2C internet shop (Bivolino.com) </a:t>
            </a:r>
            <a:endParaRPr/>
          </a:p>
          <a:p>
            <a:pPr algn="ctr"/>
            <a:r>
              <a:rPr lang="en-GB" sz="2200">
                <a:solidFill>
                  <a:srgbClr val="000000"/>
                </a:solidFill>
                <a:latin typeface="Arial"/>
                <a:ea typeface="Arial"/>
              </a:rPr>
              <a:t>with custom made shirts, and its customer oriented web page.</a:t>
            </a:r>
            <a:endParaRPr/>
          </a:p>
        </p:txBody>
      </p:sp>
      <p:pic>
        <p:nvPicPr>
          <p:cNvPr id="63" name="Picture 6" descr=""/>
          <p:cNvPicPr/>
          <p:nvPr/>
        </p:nvPicPr>
        <p:blipFill>
          <a:blip r:embed="rId3"/>
          <a:stretch>
            <a:fillRect/>
          </a:stretch>
        </p:blipFill>
        <p:spPr>
          <a:xfrm>
            <a:off x="8640360" y="376560"/>
            <a:ext cx="1068840" cy="48780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4" name="TextShape 1"/>
          <p:cNvSpPr txBox="1"/>
          <p:nvPr/>
        </p:nvSpPr>
        <p:spPr>
          <a:xfrm>
            <a:off x="2016000" y="1224000"/>
            <a:ext cx="6120000" cy="494280"/>
          </a:xfrm>
          <a:prstGeom prst="rect">
            <a:avLst/>
          </a:prstGeom>
        </p:spPr>
        <p:txBody>
          <a:bodyPr lIns="90000" rIns="90000" tIns="45000" bIns="45000"/>
          <a:p>
            <a:pPr algn="just"/>
            <a:r>
              <a:rPr b="1" lang="en-GB" sz="2600">
                <a:solidFill>
                  <a:srgbClr val="ff0000"/>
                </a:solidFill>
                <a:latin typeface="Calibri"/>
                <a:ea typeface="Arial"/>
              </a:rPr>
              <a:t>MATERIALS AND EXPERIMENTAL METHODS</a:t>
            </a:r>
            <a:endParaRPr/>
          </a:p>
        </p:txBody>
      </p:sp>
      <p:pic>
        <p:nvPicPr>
          <p:cNvPr id="65" name="Picture 6" descr=""/>
          <p:cNvPicPr/>
          <p:nvPr/>
        </p:nvPicPr>
        <p:blipFill>
          <a:blip r:embed="rId1"/>
          <a:stretch>
            <a:fillRect/>
          </a:stretch>
        </p:blipFill>
        <p:spPr>
          <a:xfrm>
            <a:off x="8640720" y="376920"/>
            <a:ext cx="1068840" cy="487800"/>
          </a:xfrm>
          <a:prstGeom prst="rect">
            <a:avLst/>
          </a:prstGeom>
          <a:ln>
            <a:noFill/>
          </a:ln>
        </p:spPr>
      </p:pic>
      <p:sp>
        <p:nvSpPr>
          <p:cNvPr id="66" name="TextShape 2"/>
          <p:cNvSpPr txBox="1"/>
          <p:nvPr/>
        </p:nvSpPr>
        <p:spPr>
          <a:xfrm>
            <a:off x="792000" y="2248200"/>
            <a:ext cx="7776000" cy="4087800"/>
          </a:xfrm>
          <a:prstGeom prst="rect">
            <a:avLst/>
          </a:prstGeom>
        </p:spPr>
        <p:txBody>
          <a:bodyPr lIns="90000" rIns="90000" tIns="45000" bIns="45000"/>
          <a:p>
            <a:pPr algn="just">
              <a:lnSpc>
                <a:spcPct val="100000"/>
              </a:lnSpc>
              <a:buSzPct val="45000"/>
              <a:buFont typeface="StarSymbol"/>
              <a:buChar char=""/>
            </a:pPr>
            <a:r>
              <a:rPr lang="en-GB" sz="2000">
                <a:solidFill>
                  <a:srgbClr val="000000"/>
                </a:solidFill>
                <a:latin typeface="Arial"/>
                <a:ea typeface="Arial"/>
              </a:rPr>
              <a:t>Move to real-time online rendering (fabric draping), so as to speed up and increase the flexibility of the whole process from artist design over fabric creation to customized bespoke shirts and other garments (fabric rendering on 2.5D/3D clothing configurator).</a:t>
            </a:r>
            <a:endParaRPr/>
          </a:p>
          <a:p>
            <a:pPr algn="just">
              <a:lnSpc>
                <a:spcPct val="100000"/>
              </a:lnSpc>
              <a:buSzPct val="45000"/>
              <a:buFont typeface="StarSymbol"/>
              <a:buChar char=""/>
            </a:pPr>
            <a:r>
              <a:rPr lang="en-GB" sz="2000">
                <a:solidFill>
                  <a:srgbClr val="000000"/>
                </a:solidFill>
                <a:latin typeface="Arial"/>
                <a:ea typeface="Arial"/>
              </a:rPr>
              <a:t>Upgrade of the configuration toolkit from 2.5D to 2.5D/3D by including shadowing and rotating features without the need of plug-ins easy extension of the catalogue to clothing accessories and nightwear fitting with the shirts.</a:t>
            </a:r>
            <a:endParaRPr/>
          </a:p>
          <a:p>
            <a:pPr algn="just">
              <a:lnSpc>
                <a:spcPct val="100000"/>
              </a:lnSpc>
              <a:buSzPct val="45000"/>
              <a:buFont typeface="StarSymbol"/>
              <a:buChar char=""/>
            </a:pPr>
            <a:r>
              <a:rPr lang="en-GB" sz="2000">
                <a:solidFill>
                  <a:srgbClr val="000000"/>
                </a:solidFill>
                <a:latin typeface="Arial"/>
                <a:ea typeface="Arial"/>
              </a:rPr>
              <a:t>Building of a B</a:t>
            </a:r>
            <a:r>
              <a:rPr lang="en-GB" sz="2000">
                <a:solidFill>
                  <a:srgbClr val="000000"/>
                </a:solidFill>
                <a:latin typeface="Arial"/>
                <a:ea typeface="Arial"/>
              </a:rPr>
              <a:t>2C platform </a:t>
            </a:r>
            <a:r>
              <a:rPr lang="en-GB" sz="2000">
                <a:solidFill>
                  <a:srgbClr val="000000"/>
                </a:solidFill>
                <a:latin typeface="Arial"/>
                <a:ea typeface="Arial"/>
              </a:rPr>
              <a:t>enabling co-creation and user generated art content, and development of an Advanced Artist Interface (AAI) with artist cockpit.</a:t>
            </a:r>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7" name="Picture 6" descr=""/>
          <p:cNvPicPr/>
          <p:nvPr/>
        </p:nvPicPr>
        <p:blipFill>
          <a:blip r:embed="rId1"/>
          <a:stretch>
            <a:fillRect/>
          </a:stretch>
        </p:blipFill>
        <p:spPr>
          <a:xfrm>
            <a:off x="8640360" y="376560"/>
            <a:ext cx="1068840" cy="487800"/>
          </a:xfrm>
          <a:prstGeom prst="rect">
            <a:avLst/>
          </a:prstGeom>
          <a:ln>
            <a:noFill/>
          </a:ln>
        </p:spPr>
      </p:pic>
      <p:sp>
        <p:nvSpPr>
          <p:cNvPr id="68" name="TextShape 1"/>
          <p:cNvSpPr txBox="1"/>
          <p:nvPr/>
        </p:nvSpPr>
        <p:spPr>
          <a:xfrm>
            <a:off x="432000" y="6254280"/>
            <a:ext cx="9144000" cy="945720"/>
          </a:xfrm>
          <a:prstGeom prst="rect">
            <a:avLst/>
          </a:prstGeom>
        </p:spPr>
        <p:txBody>
          <a:bodyPr lIns="90000" rIns="90000" tIns="45000" bIns="45000"/>
          <a:p>
            <a:pPr algn="ctr"/>
            <a:r>
              <a:rPr lang="pl-PL" sz="2000">
                <a:solidFill>
                  <a:srgbClr val="000000"/>
                </a:solidFill>
                <a:latin typeface="Arial"/>
                <a:ea typeface="Microsoft YaHei"/>
              </a:rPr>
              <a:t>Model acquisition of a shirt. (a) Color-coded pattern. (b) Photo shoot of the shirt printed with color-coded pattern. (c) Digital image of the shirt with all colorized dots identified</a:t>
            </a:r>
            <a:r>
              <a:rPr lang="pl-PL" sz="2000">
                <a:solidFill>
                  <a:srgbClr val="000000"/>
                </a:solidFill>
                <a:latin typeface="Arial"/>
                <a:ea typeface="Microsoft YaHei"/>
              </a:rPr>
              <a:t>. </a:t>
            </a:r>
            <a:endParaRPr/>
          </a:p>
        </p:txBody>
      </p:sp>
      <p:pic>
        <p:nvPicPr>
          <p:cNvPr id="69" name="" descr=""/>
          <p:cNvPicPr/>
          <p:nvPr/>
        </p:nvPicPr>
        <p:blipFill>
          <a:blip r:embed="rId2"/>
          <a:stretch>
            <a:fillRect/>
          </a:stretch>
        </p:blipFill>
        <p:spPr>
          <a:xfrm>
            <a:off x="6841440" y="2304000"/>
            <a:ext cx="2878560" cy="3456000"/>
          </a:xfrm>
          <a:prstGeom prst="rect">
            <a:avLst/>
          </a:prstGeom>
          <a:ln>
            <a:noFill/>
          </a:ln>
        </p:spPr>
      </p:pic>
      <p:pic>
        <p:nvPicPr>
          <p:cNvPr id="70" name="" descr=""/>
          <p:cNvPicPr/>
          <p:nvPr/>
        </p:nvPicPr>
        <p:blipFill>
          <a:blip r:embed="rId3"/>
          <a:stretch>
            <a:fillRect/>
          </a:stretch>
        </p:blipFill>
        <p:spPr>
          <a:xfrm>
            <a:off x="432000" y="1152000"/>
            <a:ext cx="6466320" cy="4608000"/>
          </a:xfrm>
          <a:prstGeom prst="rect">
            <a:avLst/>
          </a:prstGeom>
          <a:ln>
            <a:noFill/>
          </a:ln>
        </p:spPr>
      </p:pic>
      <p:sp>
        <p:nvSpPr>
          <p:cNvPr id="71" name="TextShape 2"/>
          <p:cNvSpPr txBox="1"/>
          <p:nvPr/>
        </p:nvSpPr>
        <p:spPr>
          <a:xfrm>
            <a:off x="648000" y="5413680"/>
            <a:ext cx="720000" cy="346320"/>
          </a:xfrm>
          <a:prstGeom prst="rect">
            <a:avLst/>
          </a:prstGeom>
        </p:spPr>
        <p:txBody>
          <a:bodyPr lIns="90000" rIns="90000" tIns="45000" bIns="45000"/>
          <a:p>
            <a:r>
              <a:rPr lang="pl-PL">
                <a:latin typeface="Arial"/>
              </a:rPr>
              <a:t>(a)</a:t>
            </a:r>
            <a:endParaRPr/>
          </a:p>
        </p:txBody>
      </p:sp>
      <p:sp>
        <p:nvSpPr>
          <p:cNvPr id="72" name="TextShape 3"/>
          <p:cNvSpPr txBox="1"/>
          <p:nvPr/>
        </p:nvSpPr>
        <p:spPr>
          <a:xfrm>
            <a:off x="5040000" y="5413680"/>
            <a:ext cx="576000" cy="346320"/>
          </a:xfrm>
          <a:prstGeom prst="rect">
            <a:avLst/>
          </a:prstGeom>
        </p:spPr>
        <p:txBody>
          <a:bodyPr lIns="90000" rIns="90000" tIns="45000" bIns="45000"/>
          <a:p>
            <a:r>
              <a:rPr lang="pl-PL">
                <a:latin typeface="Arial"/>
              </a:rPr>
              <a:t>(b)</a:t>
            </a:r>
            <a:endParaRPr/>
          </a:p>
        </p:txBody>
      </p:sp>
      <p:sp>
        <p:nvSpPr>
          <p:cNvPr id="73" name="TextShape 4"/>
          <p:cNvSpPr txBox="1"/>
          <p:nvPr/>
        </p:nvSpPr>
        <p:spPr>
          <a:xfrm>
            <a:off x="7344000" y="5413680"/>
            <a:ext cx="648000" cy="346320"/>
          </a:xfrm>
          <a:prstGeom prst="rect">
            <a:avLst/>
          </a:prstGeom>
        </p:spPr>
        <p:txBody>
          <a:bodyPr lIns="90000" rIns="90000" tIns="45000" bIns="45000"/>
          <a:p>
            <a:r>
              <a:rPr lang="pl-PL">
                <a:latin typeface="Arial"/>
              </a:rPr>
              <a:t>(c)</a:t>
            </a:r>
            <a:endParaRPr/>
          </a:p>
        </p:txBody>
      </p:sp>
      <p:sp>
        <p:nvSpPr>
          <p:cNvPr id="74" name="TextShape 5"/>
          <p:cNvSpPr txBox="1"/>
          <p:nvPr/>
        </p:nvSpPr>
        <p:spPr>
          <a:xfrm>
            <a:off x="3456000" y="441720"/>
            <a:ext cx="3168000" cy="494280"/>
          </a:xfrm>
          <a:prstGeom prst="rect">
            <a:avLst/>
          </a:prstGeom>
        </p:spPr>
        <p:txBody>
          <a:bodyPr lIns="90000" rIns="90000" tIns="45000" bIns="45000"/>
          <a:p>
            <a:r>
              <a:rPr b="1" lang="pl-PL" sz="2600">
                <a:solidFill>
                  <a:srgbClr val="ff0000"/>
                </a:solidFill>
                <a:latin typeface="Calibri"/>
                <a:ea typeface="Microsoft YaHei"/>
              </a:rPr>
              <a:t>MODEL ACQUISITION</a:t>
            </a:r>
            <a:r>
              <a:rPr b="1" lang="pl-PL" sz="2600">
                <a:solidFill>
                  <a:srgbClr val="cc0000"/>
                </a:solidFill>
                <a:latin typeface="Arial"/>
                <a:ea typeface="Microsoft YaHei"/>
              </a:rPr>
              <a:t> </a:t>
            </a:r>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5" name="Picture 6" descr=""/>
          <p:cNvPicPr/>
          <p:nvPr/>
        </p:nvPicPr>
        <p:blipFill>
          <a:blip r:embed="rId1"/>
          <a:stretch>
            <a:fillRect/>
          </a:stretch>
        </p:blipFill>
        <p:spPr>
          <a:xfrm>
            <a:off x="8641440" y="377640"/>
            <a:ext cx="1068840" cy="487800"/>
          </a:xfrm>
          <a:prstGeom prst="rect">
            <a:avLst/>
          </a:prstGeom>
          <a:ln>
            <a:noFill/>
          </a:ln>
        </p:spPr>
      </p:pic>
      <p:sp>
        <p:nvSpPr>
          <p:cNvPr id="76" name="TextShape 1"/>
          <p:cNvSpPr txBox="1"/>
          <p:nvPr/>
        </p:nvSpPr>
        <p:spPr>
          <a:xfrm>
            <a:off x="576000" y="6314400"/>
            <a:ext cx="9144000" cy="381600"/>
          </a:xfrm>
          <a:prstGeom prst="rect">
            <a:avLst/>
          </a:prstGeom>
        </p:spPr>
        <p:txBody>
          <a:bodyPr lIns="90000" rIns="90000" tIns="45000" bIns="45000"/>
          <a:p>
            <a:r>
              <a:rPr lang="pl-PL" sz="2000">
                <a:solidFill>
                  <a:srgbClr val="000000"/>
                </a:solidFill>
                <a:latin typeface="Arial"/>
                <a:ea typeface="Microsoft YaHei"/>
              </a:rPr>
              <a:t>    </a:t>
            </a:r>
            <a:r>
              <a:rPr lang="pl-PL" sz="2000">
                <a:solidFill>
                  <a:srgbClr val="000000"/>
                </a:solidFill>
                <a:latin typeface="Arial"/>
                <a:ea typeface="Microsoft YaHei"/>
              </a:rPr>
              <a:t>(d) Segmentation into different pieces.                         (e) Shadow map.</a:t>
            </a:r>
            <a:r>
              <a:rPr b="1" lang="pl-PL" sz="2000">
                <a:solidFill>
                  <a:srgbClr val="000000"/>
                </a:solidFill>
                <a:latin typeface="Arial"/>
                <a:ea typeface="Microsoft YaHei"/>
              </a:rPr>
              <a:t> </a:t>
            </a:r>
            <a:endParaRPr/>
          </a:p>
        </p:txBody>
      </p:sp>
      <p:pic>
        <p:nvPicPr>
          <p:cNvPr id="77" name="" descr=""/>
          <p:cNvPicPr/>
          <p:nvPr/>
        </p:nvPicPr>
        <p:blipFill>
          <a:blip r:embed="rId2"/>
          <a:srcRect l="0" t="0" r="0" b="132055"/>
          <a:stretch>
            <a:fillRect/>
          </a:stretch>
        </p:blipFill>
        <p:spPr>
          <a:xfrm>
            <a:off x="432000" y="1368000"/>
            <a:ext cx="5634720" cy="4464000"/>
          </a:xfrm>
          <a:prstGeom prst="rect">
            <a:avLst/>
          </a:prstGeom>
          <a:ln>
            <a:noFill/>
          </a:ln>
        </p:spPr>
      </p:pic>
      <p:pic>
        <p:nvPicPr>
          <p:cNvPr id="78" name="" descr=""/>
          <p:cNvPicPr/>
          <p:nvPr/>
        </p:nvPicPr>
        <p:blipFill>
          <a:blip r:embed="rId3"/>
          <a:stretch>
            <a:fillRect/>
          </a:stretch>
        </p:blipFill>
        <p:spPr>
          <a:xfrm>
            <a:off x="6066720" y="1512000"/>
            <a:ext cx="3528000" cy="4320000"/>
          </a:xfrm>
          <a:prstGeom prst="rect">
            <a:avLst/>
          </a:prstGeom>
          <a:ln>
            <a:noFill/>
          </a:ln>
        </p:spPr>
      </p:pic>
      <p:sp>
        <p:nvSpPr>
          <p:cNvPr id="79" name="TextShape 2"/>
          <p:cNvSpPr txBox="1"/>
          <p:nvPr/>
        </p:nvSpPr>
        <p:spPr>
          <a:xfrm>
            <a:off x="648000" y="5400000"/>
            <a:ext cx="648000" cy="346320"/>
          </a:xfrm>
          <a:prstGeom prst="rect">
            <a:avLst/>
          </a:prstGeom>
        </p:spPr>
        <p:txBody>
          <a:bodyPr lIns="90000" rIns="90000" tIns="45000" bIns="45000"/>
          <a:p>
            <a:r>
              <a:rPr lang="pl-PL">
                <a:latin typeface="Arial"/>
              </a:rPr>
              <a:t>(d)</a:t>
            </a:r>
            <a:endParaRPr/>
          </a:p>
        </p:txBody>
      </p:sp>
      <p:sp>
        <p:nvSpPr>
          <p:cNvPr id="80" name="TextShape 3"/>
          <p:cNvSpPr txBox="1"/>
          <p:nvPr/>
        </p:nvSpPr>
        <p:spPr>
          <a:xfrm>
            <a:off x="6120000" y="5400000"/>
            <a:ext cx="648000" cy="346320"/>
          </a:xfrm>
          <a:prstGeom prst="rect">
            <a:avLst/>
          </a:prstGeom>
        </p:spPr>
        <p:txBody>
          <a:bodyPr lIns="90000" rIns="90000" tIns="45000" bIns="45000"/>
          <a:p>
            <a:r>
              <a:rPr lang="pl-PL">
                <a:latin typeface="Arial"/>
              </a:rPr>
              <a:t>(e)</a:t>
            </a:r>
            <a:endParaRPr/>
          </a:p>
        </p:txBody>
      </p:sp>
      <p:sp>
        <p:nvSpPr>
          <p:cNvPr id="81" name="TextShape 4"/>
          <p:cNvSpPr txBox="1"/>
          <p:nvPr/>
        </p:nvSpPr>
        <p:spPr>
          <a:xfrm>
            <a:off x="3072240" y="441720"/>
            <a:ext cx="3856680" cy="494280"/>
          </a:xfrm>
          <a:prstGeom prst="rect">
            <a:avLst/>
          </a:prstGeom>
        </p:spPr>
        <p:txBody>
          <a:bodyPr lIns="90000" rIns="90000" tIns="45000" bIns="45000"/>
          <a:p>
            <a:r>
              <a:rPr b="1" lang="pl-PL" sz="2600">
                <a:solidFill>
                  <a:srgbClr val="ff0000"/>
                </a:solidFill>
                <a:latin typeface="Calibri"/>
                <a:ea typeface="Microsoft YaHei"/>
              </a:rPr>
              <a:t>MODEL ACQUISITION </a:t>
            </a:r>
            <a:r>
              <a:rPr lang="pl-PL" sz="2000">
                <a:solidFill>
                  <a:srgbClr val="ff0000"/>
                </a:solidFill>
                <a:latin typeface="Calibri"/>
                <a:ea typeface="Microsoft YaHei"/>
              </a:rPr>
              <a:t>contd.</a:t>
            </a:r>
            <a:endParaRPr/>
          </a:p>
        </p:txBody>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2" name="" descr=""/>
          <p:cNvPicPr/>
          <p:nvPr/>
        </p:nvPicPr>
        <p:blipFill>
          <a:blip r:embed="rId1"/>
          <a:stretch>
            <a:fillRect/>
          </a:stretch>
        </p:blipFill>
        <p:spPr>
          <a:xfrm>
            <a:off x="345600" y="1218240"/>
            <a:ext cx="3857040" cy="4829760"/>
          </a:xfrm>
          <a:prstGeom prst="rect">
            <a:avLst/>
          </a:prstGeom>
          <a:ln>
            <a:noFill/>
          </a:ln>
        </p:spPr>
      </p:pic>
      <p:pic>
        <p:nvPicPr>
          <p:cNvPr id="83" name="" descr=""/>
          <p:cNvPicPr/>
          <p:nvPr/>
        </p:nvPicPr>
        <p:blipFill>
          <a:blip r:embed="rId2"/>
          <a:stretch>
            <a:fillRect/>
          </a:stretch>
        </p:blipFill>
        <p:spPr>
          <a:xfrm>
            <a:off x="4418280" y="2712960"/>
            <a:ext cx="1608840" cy="1542240"/>
          </a:xfrm>
          <a:prstGeom prst="rect">
            <a:avLst/>
          </a:prstGeom>
          <a:ln>
            <a:noFill/>
          </a:ln>
        </p:spPr>
      </p:pic>
      <p:pic>
        <p:nvPicPr>
          <p:cNvPr id="84" name="" descr=""/>
          <p:cNvPicPr/>
          <p:nvPr/>
        </p:nvPicPr>
        <p:blipFill>
          <a:blip r:embed="rId3"/>
          <a:stretch>
            <a:fillRect/>
          </a:stretch>
        </p:blipFill>
        <p:spPr>
          <a:xfrm>
            <a:off x="6120000" y="1317960"/>
            <a:ext cx="3672000" cy="4543200"/>
          </a:xfrm>
          <a:prstGeom prst="rect">
            <a:avLst/>
          </a:prstGeom>
          <a:ln>
            <a:noFill/>
          </a:ln>
        </p:spPr>
      </p:pic>
      <p:pic>
        <p:nvPicPr>
          <p:cNvPr id="85" name="Picture 6" descr=""/>
          <p:cNvPicPr/>
          <p:nvPr/>
        </p:nvPicPr>
        <p:blipFill>
          <a:blip r:embed="rId4"/>
          <a:stretch>
            <a:fillRect/>
          </a:stretch>
        </p:blipFill>
        <p:spPr>
          <a:xfrm>
            <a:off x="8641440" y="377640"/>
            <a:ext cx="1068840" cy="487800"/>
          </a:xfrm>
          <a:prstGeom prst="rect">
            <a:avLst/>
          </a:prstGeom>
          <a:ln>
            <a:noFill/>
          </a:ln>
        </p:spPr>
      </p:pic>
      <p:sp>
        <p:nvSpPr>
          <p:cNvPr id="86" name="TextShape 1"/>
          <p:cNvSpPr txBox="1"/>
          <p:nvPr/>
        </p:nvSpPr>
        <p:spPr>
          <a:xfrm>
            <a:off x="4086720" y="432000"/>
            <a:ext cx="1897560" cy="494280"/>
          </a:xfrm>
          <a:prstGeom prst="rect">
            <a:avLst/>
          </a:prstGeom>
        </p:spPr>
        <p:txBody>
          <a:bodyPr lIns="90000" rIns="90000" tIns="45000" bIns="45000"/>
          <a:p>
            <a:r>
              <a:rPr b="1" lang="pl-PL" sz="2600">
                <a:solidFill>
                  <a:srgbClr val="ff0000"/>
                </a:solidFill>
                <a:latin typeface="Calibri"/>
                <a:ea typeface="Microsoft YaHei"/>
              </a:rPr>
              <a:t>RENDERING</a:t>
            </a:r>
            <a:r>
              <a:rPr b="1" lang="pl-PL" sz="2600">
                <a:solidFill>
                  <a:srgbClr val="ff0000"/>
                </a:solidFill>
                <a:latin typeface="Arial"/>
                <a:ea typeface="Microsoft YaHei"/>
              </a:rPr>
              <a:t> </a:t>
            </a:r>
            <a:endParaRPr/>
          </a:p>
        </p:txBody>
      </p:sp>
      <p:sp>
        <p:nvSpPr>
          <p:cNvPr id="87" name="TextShape 2"/>
          <p:cNvSpPr txBox="1"/>
          <p:nvPr/>
        </p:nvSpPr>
        <p:spPr>
          <a:xfrm>
            <a:off x="576000" y="6461280"/>
            <a:ext cx="8856000" cy="666720"/>
          </a:xfrm>
          <a:prstGeom prst="rect">
            <a:avLst/>
          </a:prstGeom>
        </p:spPr>
        <p:txBody>
          <a:bodyPr lIns="90000" rIns="90000" tIns="45000" bIns="45000"/>
          <a:p>
            <a:pPr algn="ctr"/>
            <a:r>
              <a:rPr lang="pl-PL" sz="2000">
                <a:solidFill>
                  <a:srgbClr val="000000"/>
                </a:solidFill>
                <a:latin typeface="Arial"/>
                <a:ea typeface="Microsoft YaHei"/>
              </a:rPr>
              <a:t>Rendered shirt model. </a:t>
            </a:r>
            <a:endParaRPr/>
          </a:p>
          <a:p>
            <a:pPr algn="ctr"/>
            <a:r>
              <a:rPr lang="pl-PL" sz="2000">
                <a:solidFill>
                  <a:srgbClr val="000000"/>
                </a:solidFill>
                <a:latin typeface="Arial"/>
                <a:ea typeface="Microsoft YaHei"/>
              </a:rPr>
              <a:t>(a) Mesh model. (b) Virtual patterns. (c) Rendered shirt with shadows</a:t>
            </a:r>
            <a:r>
              <a:rPr b="1" lang="pl-PL" sz="2000">
                <a:solidFill>
                  <a:srgbClr val="000000"/>
                </a:solidFill>
                <a:latin typeface="Arial"/>
                <a:ea typeface="Microsoft YaHei"/>
              </a:rPr>
              <a:t>. </a:t>
            </a:r>
            <a:endParaRPr/>
          </a:p>
        </p:txBody>
      </p:sp>
      <p:sp>
        <p:nvSpPr>
          <p:cNvPr id="88" name="TextShape 3"/>
          <p:cNvSpPr txBox="1"/>
          <p:nvPr/>
        </p:nvSpPr>
        <p:spPr>
          <a:xfrm>
            <a:off x="504000" y="5544000"/>
            <a:ext cx="504000" cy="346320"/>
          </a:xfrm>
          <a:prstGeom prst="rect">
            <a:avLst/>
          </a:prstGeom>
        </p:spPr>
        <p:txBody>
          <a:bodyPr lIns="90000" rIns="90000" tIns="45000" bIns="45000"/>
          <a:p>
            <a:r>
              <a:rPr lang="pl-PL">
                <a:solidFill>
                  <a:srgbClr val="ffffff"/>
                </a:solidFill>
                <a:latin typeface="Arial"/>
              </a:rPr>
              <a:t>(a)</a:t>
            </a:r>
            <a:endParaRPr/>
          </a:p>
        </p:txBody>
      </p:sp>
      <p:sp>
        <p:nvSpPr>
          <p:cNvPr id="89" name="TextShape 4"/>
          <p:cNvSpPr txBox="1"/>
          <p:nvPr/>
        </p:nvSpPr>
        <p:spPr>
          <a:xfrm>
            <a:off x="4418280" y="4261680"/>
            <a:ext cx="477720" cy="346320"/>
          </a:xfrm>
          <a:prstGeom prst="rect">
            <a:avLst/>
          </a:prstGeom>
        </p:spPr>
        <p:txBody>
          <a:bodyPr lIns="90000" rIns="90000" tIns="45000" bIns="45000"/>
          <a:p>
            <a:r>
              <a:rPr lang="pl-PL">
                <a:latin typeface="Arial"/>
              </a:rPr>
              <a:t>(b)</a:t>
            </a:r>
            <a:endParaRPr/>
          </a:p>
        </p:txBody>
      </p:sp>
      <p:sp>
        <p:nvSpPr>
          <p:cNvPr id="90" name="TextShape 5"/>
          <p:cNvSpPr txBox="1"/>
          <p:nvPr/>
        </p:nvSpPr>
        <p:spPr>
          <a:xfrm>
            <a:off x="6480000" y="5413680"/>
            <a:ext cx="504000" cy="346320"/>
          </a:xfrm>
          <a:prstGeom prst="rect">
            <a:avLst/>
          </a:prstGeom>
        </p:spPr>
        <p:txBody>
          <a:bodyPr lIns="90000" rIns="90000" tIns="45000" bIns="45000"/>
          <a:p>
            <a:r>
              <a:rPr lang="pl-PL">
                <a:latin typeface="Arial"/>
              </a:rPr>
              <a:t>(c)</a:t>
            </a:r>
            <a:endParaRPr/>
          </a:p>
        </p:txBody>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